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0" r:id="rId2"/>
  </p:sldMasterIdLst>
  <p:notesMasterIdLst>
    <p:notesMasterId r:id="rId30"/>
  </p:notesMasterIdLst>
  <p:sldIdLst>
    <p:sldId id="1022" r:id="rId3"/>
    <p:sldId id="2800" r:id="rId4"/>
    <p:sldId id="2801" r:id="rId5"/>
    <p:sldId id="2802" r:id="rId6"/>
    <p:sldId id="2508" r:id="rId7"/>
    <p:sldId id="2781" r:id="rId8"/>
    <p:sldId id="2805" r:id="rId9"/>
    <p:sldId id="2806" r:id="rId10"/>
    <p:sldId id="2803" r:id="rId11"/>
    <p:sldId id="2809" r:id="rId12"/>
    <p:sldId id="2810" r:id="rId13"/>
    <p:sldId id="2811" r:id="rId14"/>
    <p:sldId id="2804" r:id="rId15"/>
    <p:sldId id="2812" r:id="rId16"/>
    <p:sldId id="2813" r:id="rId17"/>
    <p:sldId id="2814" r:id="rId18"/>
    <p:sldId id="2815" r:id="rId19"/>
    <p:sldId id="2816" r:id="rId20"/>
    <p:sldId id="2817" r:id="rId21"/>
    <p:sldId id="818" r:id="rId22"/>
    <p:sldId id="1063" r:id="rId23"/>
    <p:sldId id="2356" r:id="rId24"/>
    <p:sldId id="2761" r:id="rId25"/>
    <p:sldId id="2762" r:id="rId26"/>
    <p:sldId id="2566" r:id="rId27"/>
    <p:sldId id="2818" r:id="rId28"/>
    <p:sldId id="2622" r:id="rId29"/>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980"/>
    <a:srgbClr val="E3CEA3"/>
    <a:srgbClr val="070E2B"/>
    <a:srgbClr val="000000"/>
    <a:srgbClr val="D3C099"/>
    <a:srgbClr val="34E6F4"/>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5" autoAdjust="0"/>
    <p:restoredTop sz="94651" autoAdjust="0"/>
  </p:normalViewPr>
  <p:slideViewPr>
    <p:cSldViewPr snapToGrid="0">
      <p:cViewPr>
        <p:scale>
          <a:sx n="105" d="100"/>
          <a:sy n="105" d="100"/>
        </p:scale>
        <p:origin x="57" y="228"/>
      </p:cViewPr>
      <p:guideLst/>
    </p:cSldViewPr>
  </p:slideViewPr>
  <p:notesTextViewPr>
    <p:cViewPr>
      <p:scale>
        <a:sx n="1" d="1"/>
        <a:sy n="1" d="1"/>
      </p:scale>
      <p:origin x="0" y="0"/>
    </p:cViewPr>
  </p:notesTextViewPr>
  <p:sorterViewPr>
    <p:cViewPr>
      <p:scale>
        <a:sx n="140" d="100"/>
        <a:sy n="140" d="100"/>
      </p:scale>
      <p:origin x="0" y="-724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25AE10AD-B133-4122-B55A-FCFB2FBB69A6}" type="datetimeFigureOut">
              <a:rPr lang="en-US" smtClean="0"/>
              <a:t>10/12/2022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419EE88-4241-4FB4-A55D-C7A211FFE47F}" type="slidenum">
              <a:rPr lang="en-US" smtClean="0"/>
              <a:t>‹#›</a:t>
            </a:fld>
            <a:endParaRPr lang="en-US"/>
          </a:p>
        </p:txBody>
      </p:sp>
    </p:spTree>
    <p:extLst>
      <p:ext uri="{BB962C8B-B14F-4D97-AF65-F5344CB8AC3E}">
        <p14:creationId xmlns:p14="http://schemas.microsoft.com/office/powerpoint/2010/main" val="169641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1</a:t>
            </a:fld>
            <a:endParaRPr lang="en-US"/>
          </a:p>
        </p:txBody>
      </p:sp>
    </p:spTree>
    <p:extLst>
      <p:ext uri="{BB962C8B-B14F-4D97-AF65-F5344CB8AC3E}">
        <p14:creationId xmlns:p14="http://schemas.microsoft.com/office/powerpoint/2010/main" val="2251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2</a:t>
            </a:fld>
            <a:endParaRPr lang="en-US"/>
          </a:p>
        </p:txBody>
      </p:sp>
    </p:spTree>
    <p:extLst>
      <p:ext uri="{BB962C8B-B14F-4D97-AF65-F5344CB8AC3E}">
        <p14:creationId xmlns:p14="http://schemas.microsoft.com/office/powerpoint/2010/main" val="200346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9EE88-4241-4FB4-A55D-C7A211FFE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93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9EE88-4241-4FB4-A55D-C7A211FFE47F}" type="slidenum">
              <a:rPr lang="en-US" smtClean="0"/>
              <a:t>21</a:t>
            </a:fld>
            <a:endParaRPr lang="en-US"/>
          </a:p>
        </p:txBody>
      </p:sp>
    </p:spTree>
    <p:extLst>
      <p:ext uri="{BB962C8B-B14F-4D97-AF65-F5344CB8AC3E}">
        <p14:creationId xmlns:p14="http://schemas.microsoft.com/office/powerpoint/2010/main" val="277450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9EE88-4241-4FB4-A55D-C7A211FFE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75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224598"/>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E251969F-444B-40FF-9F65-4C6957682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0521" y="1471135"/>
            <a:ext cx="5270957" cy="1884366"/>
          </a:xfrm>
          <a:prstGeom prst="rect">
            <a:avLst/>
          </a:prstGeom>
        </p:spPr>
      </p:pic>
    </p:spTree>
    <p:extLst>
      <p:ext uri="{BB962C8B-B14F-4D97-AF65-F5344CB8AC3E}">
        <p14:creationId xmlns:p14="http://schemas.microsoft.com/office/powerpoint/2010/main" val="47429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3465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426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0484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8846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1060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037672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153551"/>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0140" y="1260044"/>
            <a:ext cx="6271720" cy="2112237"/>
          </a:xfrm>
          <a:prstGeom prst="rect">
            <a:avLst/>
          </a:prstGeom>
        </p:spPr>
      </p:pic>
    </p:spTree>
    <p:extLst>
      <p:ext uri="{BB962C8B-B14F-4D97-AF65-F5344CB8AC3E}">
        <p14:creationId xmlns:p14="http://schemas.microsoft.com/office/powerpoint/2010/main" val="193927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63330" y="1153551"/>
            <a:ext cx="9060426" cy="2377440"/>
          </a:xfrm>
          <a:prstGeom prst="rect">
            <a:avLst/>
          </a:prstGeom>
          <a:solidFill>
            <a:srgbClr val="E3CEA3"/>
          </a:solidFill>
          <a:ln w="76200">
            <a:solidFill>
              <a:srgbClr val="070E2B"/>
            </a:solidFill>
          </a:ln>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a:solidFill>
            <a:srgbClr val="070E2B"/>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11" name="Picture 10" descr="Text&#10;&#10;Description automatically generated with low confidence">
            <a:extLst>
              <a:ext uri="{FF2B5EF4-FFF2-40B4-BE49-F238E27FC236}">
                <a16:creationId xmlns:a16="http://schemas.microsoft.com/office/drawing/2014/main" id="{2C9A2451-C033-4059-882F-E8D2D8672F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9299" y="1452566"/>
            <a:ext cx="5528488" cy="1976434"/>
          </a:xfrm>
          <a:prstGeom prst="rect">
            <a:avLst/>
          </a:prstGeom>
        </p:spPr>
      </p:pic>
    </p:spTree>
    <p:extLst>
      <p:ext uri="{BB962C8B-B14F-4D97-AF65-F5344CB8AC3E}">
        <p14:creationId xmlns:p14="http://schemas.microsoft.com/office/powerpoint/2010/main" val="27130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932371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97435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A3B84D-C096-4A95-B61A-9B142F67574D}"/>
              </a:ext>
            </a:extLst>
          </p:cNvPr>
          <p:cNvSpPr/>
          <p:nvPr userDrawn="1"/>
        </p:nvSpPr>
        <p:spPr>
          <a:xfrm>
            <a:off x="0" y="0"/>
            <a:ext cx="12192000" cy="3915052"/>
          </a:xfrm>
          <a:prstGeom prst="rect">
            <a:avLst/>
          </a:prstGeom>
          <a:solidFill>
            <a:srgbClr val="070E2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46663" y="4348116"/>
            <a:ext cx="9144000" cy="1655762"/>
          </a:xfrm>
          <a:solidFill>
            <a:srgbClr val="175980"/>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9" name="Picture 8" descr="Text&#10;&#10;Description automatically generated with low confidence">
            <a:extLst>
              <a:ext uri="{FF2B5EF4-FFF2-40B4-BE49-F238E27FC236}">
                <a16:creationId xmlns:a16="http://schemas.microsoft.com/office/drawing/2014/main" id="{00E15C12-5C3C-4991-8FA3-2D69A8A23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88" y="594855"/>
            <a:ext cx="8228223" cy="2941589"/>
          </a:xfrm>
          <a:prstGeom prst="rect">
            <a:avLst/>
          </a:prstGeom>
        </p:spPr>
      </p:pic>
    </p:spTree>
    <p:extLst>
      <p:ext uri="{BB962C8B-B14F-4D97-AF65-F5344CB8AC3E}">
        <p14:creationId xmlns:p14="http://schemas.microsoft.com/office/powerpoint/2010/main" val="170158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417198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909112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763388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440612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993057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999274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07864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843614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627447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531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01447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49981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478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25049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55849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512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23871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7545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10/12/2022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329693101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50" r:id="rId3"/>
    <p:sldLayoutId id="2147483651" r:id="rId4"/>
    <p:sldLayoutId id="2147483652" r:id="rId5"/>
    <p:sldLayoutId id="2147483653" r:id="rId6"/>
    <p:sldLayoutId id="2147483709" r:id="rId7"/>
    <p:sldLayoutId id="2147483654" r:id="rId8"/>
    <p:sldLayoutId id="2147483655" r:id="rId9"/>
    <p:sldLayoutId id="2147483656" r:id="rId10"/>
    <p:sldLayoutId id="2147483679" r:id="rId11"/>
    <p:sldLayoutId id="2147483657" r:id="rId12"/>
    <p:sldLayoutId id="2147483678" r:id="rId13"/>
    <p:sldLayoutId id="2147483658" r:id="rId14"/>
    <p:sldLayoutId id="2147483659"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10/12/2022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97896341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Session%20063%20Action%20Plan%20-%20Building%20Your%20Personal%20Brand.docx"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02038"/>
            <a:ext cx="9144000" cy="1655762"/>
          </a:xfrm>
        </p:spPr>
        <p:txBody>
          <a:bodyPr>
            <a:normAutofit/>
          </a:bodyPr>
          <a:lstStyle/>
          <a:p>
            <a:pPr lvl="0"/>
            <a:r>
              <a:rPr lang="en-US" sz="3600" dirty="0">
                <a:solidFill>
                  <a:prstClr val="white"/>
                </a:solidFill>
              </a:rPr>
              <a:t>Building Your Personal Brand</a:t>
            </a:r>
          </a:p>
          <a:p>
            <a:pPr lvl="0"/>
            <a:r>
              <a:rPr lang="en-US" sz="2000" dirty="0">
                <a:solidFill>
                  <a:prstClr val="white"/>
                </a:solidFill>
              </a:rPr>
              <a:t>Session 063</a:t>
            </a:r>
          </a:p>
          <a:p>
            <a:pPr lvl="0"/>
            <a:r>
              <a:rPr lang="en-US" sz="2000" dirty="0">
                <a:solidFill>
                  <a:prstClr val="white"/>
                </a:solidFill>
              </a:rPr>
              <a:t>October 14</a:t>
            </a:r>
            <a:r>
              <a:rPr lang="en-US" sz="2000" baseline="30000" dirty="0">
                <a:solidFill>
                  <a:prstClr val="white"/>
                </a:solidFill>
              </a:rPr>
              <a:t>th</a:t>
            </a:r>
            <a:r>
              <a:rPr lang="en-US" sz="2000" dirty="0">
                <a:solidFill>
                  <a:prstClr val="white"/>
                </a:solidFill>
              </a:rPr>
              <a:t>, 2022</a:t>
            </a:r>
          </a:p>
        </p:txBody>
      </p:sp>
      <p:sp>
        <p:nvSpPr>
          <p:cNvPr id="3" name="TextBox 2">
            <a:extLst>
              <a:ext uri="{FF2B5EF4-FFF2-40B4-BE49-F238E27FC236}">
                <a16:creationId xmlns:a16="http://schemas.microsoft.com/office/drawing/2014/main" id="{00D2EF3E-EC90-DEDF-2D43-9D5B35C0D95C}"/>
              </a:ext>
            </a:extLst>
          </p:cNvPr>
          <p:cNvSpPr txBox="1"/>
          <p:nvPr/>
        </p:nvSpPr>
        <p:spPr>
          <a:xfrm>
            <a:off x="2584488" y="5572199"/>
            <a:ext cx="7023023" cy="584775"/>
          </a:xfrm>
          <a:prstGeom prst="rect">
            <a:avLst/>
          </a:prstGeom>
          <a:solidFill>
            <a:srgbClr val="92D05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Welcome – </a:t>
            </a:r>
            <a:r>
              <a:rPr kumimoji="0" lang="en-US" sz="3200" b="1" i="0" u="none" strike="noStrike" kern="1200" cap="none" spc="0" normalizeH="0" baseline="0" noProof="0">
                <a:ln>
                  <a:noFill/>
                </a:ln>
                <a:solidFill>
                  <a:sysClr val="windowText" lastClr="000000"/>
                </a:solidFill>
                <a:effectLst/>
                <a:uLnTx/>
                <a:uFillTx/>
                <a:latin typeface="Calibri Light" panose="020F0302020204030204"/>
                <a:ea typeface="+mn-ea"/>
                <a:cs typeface="+mn-cs"/>
              </a:rPr>
              <a:t>we’ll be starting </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soon.   </a:t>
            </a:r>
          </a:p>
        </p:txBody>
      </p:sp>
    </p:spTree>
    <p:extLst>
      <p:ext uri="{BB962C8B-B14F-4D97-AF65-F5344CB8AC3E}">
        <p14:creationId xmlns:p14="http://schemas.microsoft.com/office/powerpoint/2010/main" val="9623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wo people looking at a computer&#10;&#10;Description automatically generated with medium confidence">
            <a:extLst>
              <a:ext uri="{FF2B5EF4-FFF2-40B4-BE49-F238E27FC236}">
                <a16:creationId xmlns:a16="http://schemas.microsoft.com/office/drawing/2014/main" id="{95302F03-2005-0353-CEDE-E634A4891BF2}"/>
              </a:ext>
            </a:extLst>
          </p:cNvPr>
          <p:cNvPicPr>
            <a:picLocks noChangeAspect="1"/>
          </p:cNvPicPr>
          <p:nvPr/>
        </p:nvPicPr>
        <p:blipFill rotWithShape="1">
          <a:blip r:embed="rId2">
            <a:extLst>
              <a:ext uri="{28A0092B-C50C-407E-A947-70E740481C1C}">
                <a14:useLocalDpi xmlns:a14="http://schemas.microsoft.com/office/drawing/2010/main" val="0"/>
              </a:ext>
            </a:extLst>
          </a:blip>
          <a:srcRect l="6965" r="1069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2" name="Picture 11" descr="A picture containing person&#10;&#10;Description automatically generated">
            <a:extLst>
              <a:ext uri="{FF2B5EF4-FFF2-40B4-BE49-F238E27FC236}">
                <a16:creationId xmlns:a16="http://schemas.microsoft.com/office/drawing/2014/main" id="{0DF0DF4D-D41C-6C1D-E696-DE701C0A1573}"/>
              </a:ext>
            </a:extLst>
          </p:cNvPr>
          <p:cNvPicPr>
            <a:picLocks noChangeAspect="1"/>
          </p:cNvPicPr>
          <p:nvPr/>
        </p:nvPicPr>
        <p:blipFill rotWithShape="1">
          <a:blip r:embed="rId3">
            <a:extLst>
              <a:ext uri="{28A0092B-C50C-407E-A947-70E740481C1C}">
                <a14:useLocalDpi xmlns:a14="http://schemas.microsoft.com/office/drawing/2010/main" val="0"/>
              </a:ext>
            </a:extLst>
          </a:blip>
          <a:srcRect l="560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descr="A picture containing person, holding, indoor, standing&#10;&#10;Description automatically generated">
            <a:extLst>
              <a:ext uri="{FF2B5EF4-FFF2-40B4-BE49-F238E27FC236}">
                <a16:creationId xmlns:a16="http://schemas.microsoft.com/office/drawing/2014/main" id="{9E1BD063-9AAE-DE4F-68C2-20D0480E908C}"/>
              </a:ext>
            </a:extLst>
          </p:cNvPr>
          <p:cNvPicPr>
            <a:picLocks noChangeAspect="1"/>
          </p:cNvPicPr>
          <p:nvPr/>
        </p:nvPicPr>
        <p:blipFill rotWithShape="1">
          <a:blip r:embed="rId4">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9" name="Freeform: Shape 1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625C7C-7529-6B00-8F9C-0589EE9463EE}"/>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4400" kern="1200" dirty="0">
                <a:latin typeface="+mj-lt"/>
                <a:ea typeface="+mj-ea"/>
                <a:cs typeface="+mj-cs"/>
              </a:rPr>
              <a:t>Who??</a:t>
            </a:r>
          </a:p>
        </p:txBody>
      </p:sp>
      <p:sp>
        <p:nvSpPr>
          <p:cNvPr id="23" name="Rectangle 2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022F9182-6A01-B88C-B824-7EAC9D214738}"/>
              </a:ext>
            </a:extLst>
          </p:cNvPr>
          <p:cNvSpPr>
            <a:spLocks noGrp="1"/>
          </p:cNvSpPr>
          <p:nvPr>
            <p:ph type="body" sz="half" idx="2"/>
          </p:nvPr>
        </p:nvSpPr>
        <p:spPr>
          <a:xfrm>
            <a:off x="448056" y="2258567"/>
            <a:ext cx="2807208" cy="4283259"/>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Markets</a:t>
            </a:r>
          </a:p>
          <a:p>
            <a:pPr marL="342900" indent="-342900">
              <a:buFont typeface="Arial" panose="020B0604020202020204" pitchFamily="34" charset="0"/>
              <a:buChar char="•"/>
            </a:pPr>
            <a:r>
              <a:rPr lang="en-US" sz="2400" dirty="0"/>
              <a:t>End-User Types</a:t>
            </a:r>
          </a:p>
          <a:p>
            <a:pPr marL="342900" indent="-342900">
              <a:buFont typeface="Arial" panose="020B0604020202020204" pitchFamily="34" charset="0"/>
              <a:buChar char="•"/>
            </a:pPr>
            <a:r>
              <a:rPr lang="en-US" sz="2400" dirty="0"/>
              <a:t>People and Roles</a:t>
            </a:r>
          </a:p>
          <a:p>
            <a:pPr marL="342900" indent="-342900">
              <a:buFont typeface="Arial" panose="020B0604020202020204" pitchFamily="34" charset="0"/>
              <a:buChar char="•"/>
            </a:pPr>
            <a:r>
              <a:rPr lang="en-US" sz="2400" dirty="0"/>
              <a:t>Industry Partners</a:t>
            </a:r>
          </a:p>
          <a:p>
            <a:pPr marL="342900" indent="-342900">
              <a:buFont typeface="Arial" panose="020B0604020202020204" pitchFamily="34" charset="0"/>
              <a:buChar char="•"/>
            </a:pPr>
            <a:r>
              <a:rPr lang="en-US" sz="2400" dirty="0"/>
              <a:t>Industry Leadership</a:t>
            </a:r>
          </a:p>
          <a:p>
            <a:pPr marL="342900" indent="-342900">
              <a:buFont typeface="Arial" panose="020B0604020202020204" pitchFamily="34" charset="0"/>
              <a:buChar char="•"/>
            </a:pPr>
            <a:r>
              <a:rPr lang="en-US" sz="2400" dirty="0"/>
              <a:t>Competition</a:t>
            </a:r>
          </a:p>
          <a:p>
            <a:pPr marL="342900" indent="-342900">
              <a:buFont typeface="Arial" panose="020B0604020202020204" pitchFamily="34" charset="0"/>
              <a:buChar char="•"/>
            </a:pPr>
            <a:r>
              <a:rPr lang="en-US" sz="2400" dirty="0"/>
              <a:t>Peers</a:t>
            </a:r>
          </a:p>
          <a:p>
            <a:pPr marL="342900" indent="-342900">
              <a:buFont typeface="Arial" panose="020B0604020202020204" pitchFamily="34" charset="0"/>
              <a:buChar char="•"/>
            </a:pPr>
            <a:r>
              <a:rPr lang="en-US" sz="2400" dirty="0"/>
              <a:t>Co-Workers</a:t>
            </a:r>
            <a:endParaRPr lang="en-US" sz="2800" dirty="0"/>
          </a:p>
        </p:txBody>
      </p:sp>
      <p:pic>
        <p:nvPicPr>
          <p:cNvPr id="6" name="Picture Placeholder 5" descr="A person with her arms crossed&#10;&#10;Description automatically generated with medium confidence">
            <a:extLst>
              <a:ext uri="{FF2B5EF4-FFF2-40B4-BE49-F238E27FC236}">
                <a16:creationId xmlns:a16="http://schemas.microsoft.com/office/drawing/2014/main" id="{FAC0929E-C0A7-E6E2-9804-A6B9484E9ACD}"/>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2978" r="2" b="47644"/>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7373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fade">
                                      <p:cBhvr>
                                        <p:cTn id="27" dur="500"/>
                                        <p:tgtEl>
                                          <p:spTgt spid="4">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500"/>
                                        <p:tgtEl>
                                          <p:spTgt spid="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500"/>
                                        <p:tgtEl>
                                          <p:spTgt spid="4">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7" end="7"/>
                                            </p:txEl>
                                          </p:spTgt>
                                        </p:tgtEl>
                                        <p:attrNameLst>
                                          <p:attrName>style.visibility</p:attrName>
                                        </p:attrNameLst>
                                      </p:cBhvr>
                                      <p:to>
                                        <p:strVal val="visible"/>
                                      </p:to>
                                    </p:set>
                                    <p:animEffect transition="in" filter="fade">
                                      <p:cBhvr>
                                        <p:cTn id="6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69F2A-B574-1539-64F8-BF17FD10E6E9}"/>
              </a:ext>
            </a:extLst>
          </p:cNvPr>
          <p:cNvSpPr>
            <a:spLocks noGrp="1"/>
          </p:cNvSpPr>
          <p:nvPr>
            <p:ph type="title"/>
          </p:nvPr>
        </p:nvSpPr>
        <p:spPr>
          <a:xfrm>
            <a:off x="838200" y="2766218"/>
            <a:ext cx="10515600" cy="1325563"/>
          </a:xfrm>
        </p:spPr>
        <p:txBody>
          <a:bodyPr/>
          <a:lstStyle/>
          <a:p>
            <a:pPr algn="ctr"/>
            <a:r>
              <a:rPr lang="en-US" dirty="0"/>
              <a:t>Personal Example</a:t>
            </a:r>
          </a:p>
        </p:txBody>
      </p:sp>
    </p:spTree>
    <p:extLst>
      <p:ext uri="{BB962C8B-B14F-4D97-AF65-F5344CB8AC3E}">
        <p14:creationId xmlns:p14="http://schemas.microsoft.com/office/powerpoint/2010/main" val="190651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B86BA7-7AF5-4C6E-3C83-6A91CBE5E12F}"/>
              </a:ext>
            </a:extLst>
          </p:cNvPr>
          <p:cNvPicPr>
            <a:picLocks noChangeAspect="1"/>
          </p:cNvPicPr>
          <p:nvPr/>
        </p:nvPicPr>
        <p:blipFill>
          <a:blip r:embed="rId2"/>
          <a:stretch>
            <a:fillRect/>
          </a:stretch>
        </p:blipFill>
        <p:spPr>
          <a:xfrm>
            <a:off x="1774698" y="644229"/>
            <a:ext cx="2945042" cy="2560320"/>
          </a:xfrm>
          <a:prstGeom prst="rect">
            <a:avLst/>
          </a:prstGeom>
        </p:spPr>
      </p:pic>
      <p:sp>
        <p:nvSpPr>
          <p:cNvPr id="34" name="Rectangle 33">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person, table, indoor&#10;&#10;Description automatically generated">
            <a:extLst>
              <a:ext uri="{FF2B5EF4-FFF2-40B4-BE49-F238E27FC236}">
                <a16:creationId xmlns:a16="http://schemas.microsoft.com/office/drawing/2014/main" id="{077EFD9D-1006-29FC-9C07-54DAE3D74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866" y="644229"/>
            <a:ext cx="3835685" cy="2560320"/>
          </a:xfrm>
          <a:prstGeom prst="rect">
            <a:avLst/>
          </a:prstGeom>
        </p:spPr>
      </p:pic>
      <p:sp>
        <p:nvSpPr>
          <p:cNvPr id="36" name="Rectangle 35">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giving a presentation&#10;&#10;Description automatically generated with medium confidence">
            <a:extLst>
              <a:ext uri="{FF2B5EF4-FFF2-40B4-BE49-F238E27FC236}">
                <a16:creationId xmlns:a16="http://schemas.microsoft.com/office/drawing/2014/main" id="{949E7F60-AA9D-724C-3D74-5AB6A44B2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376" y="3653451"/>
            <a:ext cx="3835685" cy="2560320"/>
          </a:xfrm>
          <a:prstGeom prst="rect">
            <a:avLst/>
          </a:prstGeom>
        </p:spPr>
      </p:pic>
      <p:sp>
        <p:nvSpPr>
          <p:cNvPr id="38" name="Rectangle 37">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room&#10;&#10;Description automatically generated with medium confidence">
            <a:extLst>
              <a:ext uri="{FF2B5EF4-FFF2-40B4-BE49-F238E27FC236}">
                <a16:creationId xmlns:a16="http://schemas.microsoft.com/office/drawing/2014/main" id="{F814444A-A5EC-7929-7157-3BB4E43BE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870" y="3672788"/>
            <a:ext cx="4551678" cy="2560320"/>
          </a:xfrm>
          <a:prstGeom prst="rect">
            <a:avLst/>
          </a:prstGeom>
        </p:spPr>
      </p:pic>
    </p:spTree>
    <p:extLst>
      <p:ext uri="{BB962C8B-B14F-4D97-AF65-F5344CB8AC3E}">
        <p14:creationId xmlns:p14="http://schemas.microsoft.com/office/powerpoint/2010/main" val="23412070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Your Brand</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887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CA3F1-EEEB-4172-477B-3B68E7E4FDE7}"/>
              </a:ext>
            </a:extLst>
          </p:cNvPr>
          <p:cNvSpPr>
            <a:spLocks noGrp="1"/>
          </p:cNvSpPr>
          <p:nvPr>
            <p:ph type="title"/>
          </p:nvPr>
        </p:nvSpPr>
        <p:spPr>
          <a:xfrm>
            <a:off x="8363564" y="503154"/>
            <a:ext cx="3580170" cy="2876941"/>
          </a:xfrm>
        </p:spPr>
        <p:txBody>
          <a:bodyPr vert="horz" lIns="91440" tIns="45720" rIns="91440" bIns="45720" rtlCol="0" anchor="ctr">
            <a:normAutofit/>
          </a:bodyPr>
          <a:lstStyle/>
          <a:p>
            <a:pPr algn="l"/>
            <a:r>
              <a:rPr lang="en-US" sz="4400" dirty="0"/>
              <a:t>What do you want them to believe / say about you?</a:t>
            </a:r>
          </a:p>
        </p:txBody>
      </p:sp>
      <p:pic>
        <p:nvPicPr>
          <p:cNvPr id="6" name="Picture Placeholder 5" descr="A picture containing table, person, cup, indoor&#10;&#10;Description automatically generated">
            <a:extLst>
              <a:ext uri="{FF2B5EF4-FFF2-40B4-BE49-F238E27FC236}">
                <a16:creationId xmlns:a16="http://schemas.microsoft.com/office/drawing/2014/main" id="{A3F5F18F-E5AF-910E-C0E7-80100F3EE17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470" r="-1" b="-1"/>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B6992597-83AB-0D8F-9704-732958E15794}"/>
              </a:ext>
            </a:extLst>
          </p:cNvPr>
          <p:cNvSpPr>
            <a:spLocks noGrp="1"/>
          </p:cNvSpPr>
          <p:nvPr>
            <p:ph type="body" sz="half" idx="2"/>
          </p:nvPr>
        </p:nvSpPr>
        <p:spPr>
          <a:xfrm>
            <a:off x="8363563" y="3687017"/>
            <a:ext cx="3580170" cy="2176972"/>
          </a:xfrm>
          <a:solidFill>
            <a:srgbClr val="175980"/>
          </a:solidFill>
        </p:spPr>
        <p:txBody>
          <a:bodyPr vert="horz" lIns="91440" tIns="45720" rIns="91440" bIns="45720" rtlCol="0" anchor="ctr">
            <a:normAutofit/>
          </a:bodyPr>
          <a:lstStyle/>
          <a:p>
            <a:pPr marL="114300"/>
            <a:r>
              <a:rPr lang="en-US" sz="2400" dirty="0">
                <a:solidFill>
                  <a:schemeClr val="bg1"/>
                </a:solidFill>
              </a:rPr>
              <a:t>Apply the non-negotiable personal vision to the perspective of your audience.</a:t>
            </a:r>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5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69F2A-B574-1539-64F8-BF17FD10E6E9}"/>
              </a:ext>
            </a:extLst>
          </p:cNvPr>
          <p:cNvSpPr>
            <a:spLocks noGrp="1"/>
          </p:cNvSpPr>
          <p:nvPr>
            <p:ph type="title"/>
          </p:nvPr>
        </p:nvSpPr>
        <p:spPr>
          <a:xfrm>
            <a:off x="838200" y="2766218"/>
            <a:ext cx="10515600" cy="1325563"/>
          </a:xfrm>
        </p:spPr>
        <p:txBody>
          <a:bodyPr/>
          <a:lstStyle/>
          <a:p>
            <a:pPr algn="ctr"/>
            <a:r>
              <a:rPr lang="en-US" dirty="0"/>
              <a:t>Personal Example</a:t>
            </a:r>
          </a:p>
        </p:txBody>
      </p:sp>
    </p:spTree>
    <p:extLst>
      <p:ext uri="{BB962C8B-B14F-4D97-AF65-F5344CB8AC3E}">
        <p14:creationId xmlns:p14="http://schemas.microsoft.com/office/powerpoint/2010/main" val="4081618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A8489-F0C1-4CC4-236D-038F694A3FC2}"/>
              </a:ext>
            </a:extLst>
          </p:cNvPr>
          <p:cNvSpPr>
            <a:spLocks noGrp="1"/>
          </p:cNvSpPr>
          <p:nvPr>
            <p:ph type="title"/>
          </p:nvPr>
        </p:nvSpPr>
        <p:spPr>
          <a:xfrm>
            <a:off x="838201" y="365125"/>
            <a:ext cx="4619620" cy="1807305"/>
          </a:xfrm>
        </p:spPr>
        <p:txBody>
          <a:bodyPr vert="horz" lIns="91440" tIns="45720" rIns="91440" bIns="45720" rtlCol="0" anchor="ctr">
            <a:noAutofit/>
          </a:bodyPr>
          <a:lstStyle/>
          <a:p>
            <a:pPr algn="l"/>
            <a:r>
              <a:rPr lang="en-US" sz="4400" dirty="0"/>
              <a:t>Personal Brand for Vector Firm’s Chris Peterson</a:t>
            </a:r>
          </a:p>
        </p:txBody>
      </p:sp>
      <p:sp>
        <p:nvSpPr>
          <p:cNvPr id="4" name="Text Placeholder 3">
            <a:extLst>
              <a:ext uri="{FF2B5EF4-FFF2-40B4-BE49-F238E27FC236}">
                <a16:creationId xmlns:a16="http://schemas.microsoft.com/office/drawing/2014/main" id="{04F9D6FE-6640-D5DC-7520-330DCB7A138C}"/>
              </a:ext>
            </a:extLst>
          </p:cNvPr>
          <p:cNvSpPr>
            <a:spLocks noGrp="1"/>
          </p:cNvSpPr>
          <p:nvPr>
            <p:ph type="body" sz="half" idx="2"/>
          </p:nvPr>
        </p:nvSpPr>
        <p:spPr>
          <a:xfrm>
            <a:off x="838200" y="2333297"/>
            <a:ext cx="4619621" cy="4122094"/>
          </a:xfrm>
        </p:spPr>
        <p:txBody>
          <a:bodyPr vert="horz" lIns="91440" tIns="45720" rIns="91440" bIns="45720" rtlCol="0" anchor="ctr">
            <a:normAutofit/>
          </a:bodyPr>
          <a:lstStyle/>
          <a:p>
            <a:pPr marL="342900" indent="-228600">
              <a:buFont typeface="Arial" panose="020B0604020202020204" pitchFamily="34" charset="0"/>
              <a:buChar char="•"/>
            </a:pPr>
            <a:r>
              <a:rPr lang="en-US" sz="2400" dirty="0"/>
              <a:t>Intelligent.</a:t>
            </a:r>
          </a:p>
          <a:p>
            <a:pPr marL="342900" indent="-228600">
              <a:buFont typeface="Arial" panose="020B0604020202020204" pitchFamily="34" charset="0"/>
              <a:buChar char="•"/>
            </a:pPr>
            <a:r>
              <a:rPr lang="en-US" sz="2400" dirty="0"/>
              <a:t>Innovative.</a:t>
            </a:r>
          </a:p>
          <a:p>
            <a:pPr marL="342900" indent="-228600">
              <a:buFont typeface="Arial" panose="020B0604020202020204" pitchFamily="34" charset="0"/>
              <a:buChar char="•"/>
            </a:pPr>
            <a:r>
              <a:rPr lang="en-US" sz="2400" dirty="0"/>
              <a:t>“Understands that we work in the real world.”</a:t>
            </a:r>
          </a:p>
          <a:p>
            <a:pPr marL="342900" indent="-228600">
              <a:buFont typeface="Arial" panose="020B0604020202020204" pitchFamily="34" charset="0"/>
              <a:buChar char="•"/>
            </a:pPr>
            <a:r>
              <a:rPr lang="en-US" sz="2400" dirty="0"/>
              <a:t>Not old.</a:t>
            </a:r>
          </a:p>
          <a:p>
            <a:pPr marL="342900" indent="-228600">
              <a:buFont typeface="Arial" panose="020B0604020202020204" pitchFamily="34" charset="0"/>
              <a:buChar char="•"/>
            </a:pPr>
            <a:r>
              <a:rPr lang="en-US" sz="2400" dirty="0"/>
              <a:t>Entertaining/motivating speaker.</a:t>
            </a:r>
          </a:p>
          <a:p>
            <a:pPr marL="342900" indent="-228600">
              <a:buFont typeface="Arial" panose="020B0604020202020204" pitchFamily="34" charset="0"/>
              <a:buChar char="•"/>
            </a:pPr>
            <a:r>
              <a:rPr lang="en-US" sz="2400" dirty="0"/>
              <a:t>Real.</a:t>
            </a:r>
          </a:p>
          <a:p>
            <a:pPr marL="342900" indent="-228600">
              <a:buFont typeface="Arial" panose="020B0604020202020204" pitchFamily="34" charset="0"/>
              <a:buChar char="•"/>
            </a:pPr>
            <a:r>
              <a:rPr lang="en-US" sz="2400" dirty="0"/>
              <a:t>“You’re the sales guru they were talking about.” </a:t>
            </a:r>
          </a:p>
        </p:txBody>
      </p:sp>
      <p:pic>
        <p:nvPicPr>
          <p:cNvPr id="6" name="Picture Placeholder 5" descr="A person smiling for the camera&#10;&#10;Description automatically generated with medium confidence">
            <a:extLst>
              <a:ext uri="{FF2B5EF4-FFF2-40B4-BE49-F238E27FC236}">
                <a16:creationId xmlns:a16="http://schemas.microsoft.com/office/drawing/2014/main" id="{8E5CEFB5-349C-FEBD-E2B0-372E7616824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277" r="107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78789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Create Your Brand</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0927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5B9F75-F236-E888-F55F-14D418ECE9B0}"/>
              </a:ext>
            </a:extLst>
          </p:cNvPr>
          <p:cNvSpPr>
            <a:spLocks noGrp="1"/>
          </p:cNvSpPr>
          <p:nvPr>
            <p:ph type="title"/>
          </p:nvPr>
        </p:nvSpPr>
        <p:spPr>
          <a:xfrm>
            <a:off x="640080" y="828555"/>
            <a:ext cx="4368602" cy="1453655"/>
          </a:xfrm>
        </p:spPr>
        <p:txBody>
          <a:bodyPr vert="horz" lIns="91440" tIns="45720" rIns="91440" bIns="45720" rtlCol="0" anchor="ctr">
            <a:normAutofit/>
          </a:bodyPr>
          <a:lstStyle/>
          <a:p>
            <a:r>
              <a:rPr lang="en-US" sz="4400" dirty="0"/>
              <a:t>Three-Piece Toolbox</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3C160AB-5A04-BFD3-6CEB-4C247A8AC5E7}"/>
              </a:ext>
            </a:extLst>
          </p:cNvPr>
          <p:cNvSpPr>
            <a:spLocks noGrp="1"/>
          </p:cNvSpPr>
          <p:nvPr>
            <p:ph type="body" sz="half" idx="2"/>
          </p:nvPr>
        </p:nvSpPr>
        <p:spPr>
          <a:xfrm>
            <a:off x="640080" y="2872899"/>
            <a:ext cx="4243589" cy="1794453"/>
          </a:xfrm>
          <a:solidFill>
            <a:srgbClr val="175980"/>
          </a:solidFill>
        </p:spPr>
        <p:txBody>
          <a:bodyPr vert="horz" lIns="91440" tIns="45720" rIns="91440" bIns="45720" rtlCol="0" anchor="ctr">
            <a:normAutofit/>
          </a:bodyPr>
          <a:lstStyle/>
          <a:p>
            <a:pPr indent="-228600">
              <a:buFont typeface="Arial" panose="020B0604020202020204" pitchFamily="34" charset="0"/>
              <a:buChar char="•"/>
            </a:pPr>
            <a:r>
              <a:rPr lang="en-US" sz="2400" dirty="0">
                <a:solidFill>
                  <a:schemeClr val="bg1"/>
                </a:solidFill>
              </a:rPr>
              <a:t>LinkedIn</a:t>
            </a:r>
          </a:p>
          <a:p>
            <a:pPr indent="-228600">
              <a:buFont typeface="Arial" panose="020B0604020202020204" pitchFamily="34" charset="0"/>
              <a:buChar char="•"/>
            </a:pPr>
            <a:r>
              <a:rPr lang="en-US" sz="2400" dirty="0">
                <a:solidFill>
                  <a:schemeClr val="bg1"/>
                </a:solidFill>
              </a:rPr>
              <a:t>Other Tools</a:t>
            </a:r>
          </a:p>
          <a:p>
            <a:pPr indent="-228600">
              <a:buFont typeface="Arial" panose="020B0604020202020204" pitchFamily="34" charset="0"/>
              <a:buChar char="•"/>
            </a:pPr>
            <a:r>
              <a:rPr lang="en-US" sz="2400" dirty="0">
                <a:solidFill>
                  <a:schemeClr val="bg1"/>
                </a:solidFill>
              </a:rPr>
              <a:t>Everyday Things That You Do</a:t>
            </a:r>
          </a:p>
        </p:txBody>
      </p:sp>
      <p:pic>
        <p:nvPicPr>
          <p:cNvPr id="6" name="Picture Placeholder 5" descr="A picture containing red&#10;&#10;Description automatically generated">
            <a:extLst>
              <a:ext uri="{FF2B5EF4-FFF2-40B4-BE49-F238E27FC236}">
                <a16:creationId xmlns:a16="http://schemas.microsoft.com/office/drawing/2014/main" id="{714FAB87-7465-A228-A5A9-753EE4D7B78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079" r="942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684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3602-F5EC-3DF2-B6E2-A771A10FCC3E}"/>
              </a:ext>
            </a:extLst>
          </p:cNvPr>
          <p:cNvSpPr>
            <a:spLocks noGrp="1"/>
          </p:cNvSpPr>
          <p:nvPr>
            <p:ph type="title"/>
          </p:nvPr>
        </p:nvSpPr>
        <p:spPr>
          <a:xfrm>
            <a:off x="6634134" y="1396289"/>
            <a:ext cx="5006336" cy="1325563"/>
          </a:xfrm>
        </p:spPr>
        <p:txBody>
          <a:bodyPr vert="horz" lIns="91440" tIns="45720" rIns="91440" bIns="45720" rtlCol="0" anchor="ctr">
            <a:normAutofit/>
          </a:bodyPr>
          <a:lstStyle/>
          <a:p>
            <a:r>
              <a:rPr lang="en-US" sz="4400" dirty="0">
                <a:solidFill>
                  <a:schemeClr val="tx1"/>
                </a:solidFill>
              </a:rPr>
              <a:t>Everyday Things!</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person in a suit and tie&#10;&#10;Description automatically generated with low confidence">
            <a:extLst>
              <a:ext uri="{FF2B5EF4-FFF2-40B4-BE49-F238E27FC236}">
                <a16:creationId xmlns:a16="http://schemas.microsoft.com/office/drawing/2014/main" id="{6E3A723A-B4EF-CB77-7E10-37B5FA665B4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380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 Placeholder 3">
            <a:extLst>
              <a:ext uri="{FF2B5EF4-FFF2-40B4-BE49-F238E27FC236}">
                <a16:creationId xmlns:a16="http://schemas.microsoft.com/office/drawing/2014/main" id="{111B33CA-8F79-BE84-523E-5502084D443A}"/>
              </a:ext>
            </a:extLst>
          </p:cNvPr>
          <p:cNvSpPr>
            <a:spLocks noGrp="1"/>
          </p:cNvSpPr>
          <p:nvPr>
            <p:ph type="body" sz="half" idx="2"/>
          </p:nvPr>
        </p:nvSpPr>
        <p:spPr>
          <a:xfrm>
            <a:off x="6638578" y="2871982"/>
            <a:ext cx="5004073" cy="3181684"/>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solidFill>
                  <a:schemeClr val="bg1"/>
                </a:solidFill>
              </a:rPr>
              <a:t>Dress to your brand. </a:t>
            </a:r>
          </a:p>
          <a:p>
            <a:pPr marL="342900" indent="-342900">
              <a:buFont typeface="Arial" panose="020B0604020202020204" pitchFamily="34" charset="0"/>
              <a:buChar char="•"/>
            </a:pPr>
            <a:r>
              <a:rPr lang="en-US" sz="2400" dirty="0">
                <a:solidFill>
                  <a:schemeClr val="bg1"/>
                </a:solidFill>
              </a:rPr>
              <a:t>Company that surrounds you.</a:t>
            </a:r>
          </a:p>
          <a:p>
            <a:pPr marL="342900" indent="-342900">
              <a:buFont typeface="Arial" panose="020B0604020202020204" pitchFamily="34" charset="0"/>
              <a:buChar char="•"/>
            </a:pPr>
            <a:r>
              <a:rPr lang="en-US" sz="2400" dirty="0">
                <a:solidFill>
                  <a:schemeClr val="bg1"/>
                </a:solidFill>
              </a:rPr>
              <a:t>Activities in which you choose to partake.</a:t>
            </a:r>
          </a:p>
          <a:p>
            <a:pPr marL="342900" indent="-342900">
              <a:buFont typeface="Arial" panose="020B0604020202020204" pitchFamily="34" charset="0"/>
              <a:buChar char="•"/>
            </a:pPr>
            <a:r>
              <a:rPr lang="en-US" sz="2400" dirty="0">
                <a:solidFill>
                  <a:schemeClr val="bg1"/>
                </a:solidFill>
              </a:rPr>
              <a:t>Manners / grammar / dumb things that engineers see.</a:t>
            </a:r>
          </a:p>
          <a:p>
            <a:pPr marL="342900" indent="-342900">
              <a:buFont typeface="Arial" panose="020B0604020202020204" pitchFamily="34" charset="0"/>
              <a:buChar char="•"/>
            </a:pPr>
            <a:r>
              <a:rPr lang="en-US" sz="2400" dirty="0">
                <a:solidFill>
                  <a:schemeClr val="bg1"/>
                </a:solidFill>
              </a:rPr>
              <a:t>Reactions. </a:t>
            </a:r>
          </a:p>
        </p:txBody>
      </p:sp>
    </p:spTree>
    <p:extLst>
      <p:ext uri="{BB962C8B-B14F-4D97-AF65-F5344CB8AC3E}">
        <p14:creationId xmlns:p14="http://schemas.microsoft.com/office/powerpoint/2010/main" val="25241464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02038"/>
            <a:ext cx="9144000" cy="1655762"/>
          </a:xfrm>
        </p:spPr>
        <p:txBody>
          <a:bodyPr>
            <a:normAutofit/>
          </a:bodyPr>
          <a:lstStyle/>
          <a:p>
            <a:pPr lvl="0"/>
            <a:r>
              <a:rPr lang="en-US" sz="3600" dirty="0">
                <a:solidFill>
                  <a:prstClr val="white"/>
                </a:solidFill>
              </a:rPr>
              <a:t>Building Your Personal Brand</a:t>
            </a:r>
          </a:p>
          <a:p>
            <a:pPr lvl="0"/>
            <a:r>
              <a:rPr lang="en-US" sz="2000" dirty="0">
                <a:solidFill>
                  <a:prstClr val="white"/>
                </a:solidFill>
              </a:rPr>
              <a:t>Session 063</a:t>
            </a:r>
          </a:p>
          <a:p>
            <a:pPr lvl="0"/>
            <a:r>
              <a:rPr lang="en-US" sz="2000" dirty="0">
                <a:solidFill>
                  <a:prstClr val="white"/>
                </a:solidFill>
              </a:rPr>
              <a:t>October 14</a:t>
            </a:r>
            <a:r>
              <a:rPr lang="en-US" sz="2000" baseline="30000" dirty="0">
                <a:solidFill>
                  <a:prstClr val="white"/>
                </a:solidFill>
              </a:rPr>
              <a:t>th</a:t>
            </a:r>
            <a:r>
              <a:rPr lang="en-US" sz="2000" dirty="0">
                <a:solidFill>
                  <a:prstClr val="white"/>
                </a:solidFill>
              </a:rPr>
              <a:t>, 2022</a:t>
            </a:r>
          </a:p>
        </p:txBody>
      </p:sp>
      <p:pic>
        <p:nvPicPr>
          <p:cNvPr id="4" name="Picture 3">
            <a:extLst>
              <a:ext uri="{FF2B5EF4-FFF2-40B4-BE49-F238E27FC236}">
                <a16:creationId xmlns:a16="http://schemas.microsoft.com/office/drawing/2014/main" id="{47424E96-F465-C4AB-17D3-0F10C046941C}"/>
              </a:ext>
            </a:extLst>
          </p:cNvPr>
          <p:cNvPicPr>
            <a:picLocks noChangeAspect="1"/>
          </p:cNvPicPr>
          <p:nvPr/>
        </p:nvPicPr>
        <p:blipFill>
          <a:blip r:embed="rId3"/>
          <a:stretch>
            <a:fillRect/>
          </a:stretch>
        </p:blipFill>
        <p:spPr>
          <a:xfrm>
            <a:off x="5309548" y="2444410"/>
            <a:ext cx="1572904" cy="1969179"/>
          </a:xfrm>
          <a:prstGeom prst="rect">
            <a:avLst/>
          </a:prstGeom>
        </p:spPr>
      </p:pic>
    </p:spTree>
    <p:extLst>
      <p:ext uri="{BB962C8B-B14F-4D97-AF65-F5344CB8AC3E}">
        <p14:creationId xmlns:p14="http://schemas.microsoft.com/office/powerpoint/2010/main" val="177036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Plan</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8409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5" descr="A person sitting on a table&#10;&#10;Description generated with very high confidence">
            <a:extLst>
              <a:ext uri="{FF2B5EF4-FFF2-40B4-BE49-F238E27FC236}">
                <a16:creationId xmlns:a16="http://schemas.microsoft.com/office/drawing/2014/main" id="{096835EB-FBC3-465C-B589-C3E091940D47}"/>
              </a:ext>
            </a:extLst>
          </p:cNvPr>
          <p:cNvPicPr>
            <a:picLocks noChangeAspect="1"/>
          </p:cNvPicPr>
          <p:nvPr/>
        </p:nvPicPr>
        <p:blipFill rotWithShape="1">
          <a:blip r:embed="rId3">
            <a:extLst>
              <a:ext uri="{28A0092B-C50C-407E-A947-70E740481C1C}">
                <a14:useLocalDpi xmlns:a14="http://schemas.microsoft.com/office/drawing/2010/main" val="0"/>
              </a:ext>
            </a:extLst>
          </a:blip>
          <a:srcRect t="11282" b="4449"/>
          <a:stretch/>
        </p:blipFill>
        <p:spPr>
          <a:xfrm>
            <a:off x="20" y="0"/>
            <a:ext cx="12191980" cy="6857990"/>
          </a:xfrm>
          <a:prstGeom prst="rect">
            <a:avLst/>
          </a:prstGeom>
        </p:spPr>
      </p:pic>
      <p:sp>
        <p:nvSpPr>
          <p:cNvPr id="2" name="Title 1">
            <a:extLst>
              <a:ext uri="{FF2B5EF4-FFF2-40B4-BE49-F238E27FC236}">
                <a16:creationId xmlns:a16="http://schemas.microsoft.com/office/drawing/2014/main" id="{3FC3BB58-CA51-4E56-9ECD-D6A856A55EA4}"/>
              </a:ext>
            </a:extLst>
          </p:cNvPr>
          <p:cNvSpPr>
            <a:spLocks noGrp="1"/>
          </p:cNvSpPr>
          <p:nvPr>
            <p:ph type="title"/>
          </p:nvPr>
        </p:nvSpPr>
        <p:spPr>
          <a:xfrm>
            <a:off x="246572" y="4541863"/>
            <a:ext cx="4651838" cy="1089993"/>
          </a:xfrm>
          <a:solidFill>
            <a:srgbClr val="E3CEA3"/>
          </a:solidFill>
        </p:spPr>
        <p:txBody>
          <a:bodyPr vert="horz" lIns="91440" tIns="45720" rIns="91440" bIns="45720" rtlCol="0" anchor="ctr">
            <a:normAutofit/>
          </a:bodyPr>
          <a:lstStyle/>
          <a:p>
            <a:pPr algn="ctr"/>
            <a:r>
              <a:rPr lang="en-US" sz="4400" b="1" dirty="0">
                <a:solidFill>
                  <a:schemeClr val="tx1"/>
                </a:solidFill>
                <a:hlinkClick r:id="rId4" action="ppaction://hlinkfile"/>
              </a:rPr>
              <a:t>Action Plan</a:t>
            </a:r>
            <a:endParaRPr lang="en-US" sz="4400" b="1" dirty="0">
              <a:solidFill>
                <a:schemeClr val="tx1"/>
              </a:solidFill>
            </a:endParaRPr>
          </a:p>
        </p:txBody>
      </p:sp>
    </p:spTree>
    <p:extLst>
      <p:ext uri="{BB962C8B-B14F-4D97-AF65-F5344CB8AC3E}">
        <p14:creationId xmlns:p14="http://schemas.microsoft.com/office/powerpoint/2010/main" val="14208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0803-A644-42C4-8440-FABE0F58D11D}"/>
              </a:ext>
            </a:extLst>
          </p:cNvPr>
          <p:cNvSpPr>
            <a:spLocks noGrp="1"/>
          </p:cNvSpPr>
          <p:nvPr>
            <p:ph type="title"/>
          </p:nvPr>
        </p:nvSpPr>
        <p:spPr>
          <a:xfrm>
            <a:off x="844002" y="3261865"/>
            <a:ext cx="4524973" cy="1145633"/>
          </a:xfrm>
        </p:spPr>
        <p:txBody>
          <a:bodyPr vert="horz" lIns="91440" tIns="45720" rIns="91440" bIns="45720" rtlCol="0" anchor="ctr">
            <a:normAutofit/>
          </a:bodyPr>
          <a:lstStyle/>
          <a:p>
            <a:pPr algn="ctr"/>
            <a:r>
              <a:rPr lang="en-US" dirty="0">
                <a:solidFill>
                  <a:schemeClr val="tx1"/>
                </a:solidFill>
              </a:rPr>
              <a:t>Poll Question</a:t>
            </a: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640026DF-594E-457F-9F51-E41B3B0E738A}"/>
              </a:ext>
            </a:extLst>
          </p:cNvPr>
          <p:cNvPicPr>
            <a:picLocks noChangeAspect="1"/>
          </p:cNvPicPr>
          <p:nvPr/>
        </p:nvPicPr>
        <p:blipFill rotWithShape="1">
          <a:blip r:embed="rId2">
            <a:extLst>
              <a:ext uri="{28A0092B-C50C-407E-A947-70E740481C1C}">
                <a14:useLocalDpi xmlns:a14="http://schemas.microsoft.com/office/drawing/2010/main" val="0"/>
              </a:ext>
            </a:extLst>
          </a:blip>
          <a:srcRect l="2158" r="96"/>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70214326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25F0FE-0BF0-4F4F-8E86-854CFD928D81}"/>
              </a:ext>
            </a:extLst>
          </p:cNvPr>
          <p:cNvSpPr/>
          <p:nvPr/>
        </p:nvSpPr>
        <p:spPr>
          <a:xfrm>
            <a:off x="2399234" y="2073715"/>
            <a:ext cx="6935759" cy="293501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Light" panose="020F0302020204030204"/>
                <a:ea typeface="+mn-ea"/>
                <a:cs typeface="+mn-cs"/>
              </a:rPr>
              <a:t>Do you use email to confirm calls and appointments ahead of time?</a:t>
            </a:r>
          </a:p>
        </p:txBody>
      </p:sp>
      <p:sp>
        <p:nvSpPr>
          <p:cNvPr id="18" name="Rectangle 17">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199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5F0FE-0BF0-4F4F-8E86-854CFD928D81}"/>
              </a:ext>
            </a:extLst>
          </p:cNvPr>
          <p:cNvSpPr/>
          <p:nvPr/>
        </p:nvSpPr>
        <p:spPr>
          <a:xfrm>
            <a:off x="1492155" y="365760"/>
            <a:ext cx="10613409" cy="11887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Freeform: Shape 15">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653363" y="2176272"/>
            <a:ext cx="9367204" cy="4041648"/>
          </a:xfrm>
          <a:prstGeom prst="rect">
            <a:avLst/>
          </a:prstGeom>
          <a:solidFill>
            <a:schemeClr val="bg2">
              <a:lumMod val="25000"/>
            </a:schemeClr>
          </a:solidFill>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Never.</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Only for very important meetings.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white"/>
                </a:solidFill>
                <a:latin typeface="Calibri" panose="020F0502020204030204"/>
              </a:rPr>
              <a:t>About</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half and </a:t>
            </a:r>
            <a:r>
              <a:rPr kumimoji="0" lang="en-US" sz="3200" b="0" i="1" u="none" strike="noStrike" kern="1200" cap="none" spc="0" normalizeH="0" baseline="0" noProof="0" dirty="0" err="1">
                <a:ln>
                  <a:noFill/>
                </a:ln>
                <a:solidFill>
                  <a:prstClr val="white"/>
                </a:solidFill>
                <a:effectLst/>
                <a:uLnTx/>
                <a:uFillTx/>
                <a:latin typeface="Calibri" panose="020F0502020204030204"/>
                <a:ea typeface="+mn-ea"/>
                <a:cs typeface="+mn-cs"/>
              </a:rPr>
              <a:t>hal</a:t>
            </a:r>
            <a:r>
              <a:rPr lang="en-US" sz="3200" i="1" dirty="0">
                <a:solidFill>
                  <a:prstClr val="white"/>
                </a:solidFill>
                <a:latin typeface="Calibri" panose="020F0502020204030204"/>
              </a:rPr>
              <a:t>f.</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Most of the time.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white"/>
                </a:solidFill>
                <a:latin typeface="Calibri" panose="020F0502020204030204"/>
              </a:rPr>
              <a:t>Always.</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1716A84-7BC1-5FB3-3EC7-EB393C937B8A}"/>
              </a:ext>
            </a:extLst>
          </p:cNvPr>
          <p:cNvSpPr txBox="1"/>
          <p:nvPr/>
        </p:nvSpPr>
        <p:spPr>
          <a:xfrm>
            <a:off x="1560074" y="138196"/>
            <a:ext cx="10749517" cy="131112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effectLst/>
                <a:uLnTx/>
                <a:uFillTx/>
                <a:latin typeface="Calibri Light" panose="020F0302020204030204"/>
                <a:ea typeface="+mn-ea"/>
                <a:cs typeface="+mn-cs"/>
              </a:rPr>
              <a:t>Do you use email to confirm calls and appointments ahead of time?</a:t>
            </a:r>
          </a:p>
        </p:txBody>
      </p:sp>
    </p:spTree>
    <p:extLst>
      <p:ext uri="{BB962C8B-B14F-4D97-AF65-F5344CB8AC3E}">
        <p14:creationId xmlns:p14="http://schemas.microsoft.com/office/powerpoint/2010/main" val="4117647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4C03E87-8188-6B76-7F20-704A607007A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875" b="7875"/>
          <a:stretch/>
        </p:blipFill>
        <p:spPr>
          <a:xfrm>
            <a:off x="20" y="10"/>
            <a:ext cx="12191980" cy="6857990"/>
          </a:xfrm>
          <a:prstGeom prst="rect">
            <a:avLst/>
          </a:prstGeom>
        </p:spPr>
      </p:pic>
      <p:sp>
        <p:nvSpPr>
          <p:cNvPr id="6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2456E06-C0B1-4C23-B66A-01ACF60CC2DC}"/>
              </a:ext>
            </a:extLst>
          </p:cNvPr>
          <p:cNvSpPr>
            <a:spLocks noGrp="1"/>
          </p:cNvSpPr>
          <p:nvPr>
            <p:ph type="title"/>
          </p:nvPr>
        </p:nvSpPr>
        <p:spPr>
          <a:xfrm>
            <a:off x="7582137" y="2839752"/>
            <a:ext cx="4469769" cy="2226235"/>
          </a:xfrm>
        </p:spPr>
        <p:txBody>
          <a:bodyPr vert="horz" lIns="91440" tIns="45720" rIns="91440" bIns="45720" rtlCol="0" anchor="ctr">
            <a:normAutofit/>
          </a:bodyPr>
          <a:lstStyle/>
          <a:p>
            <a:r>
              <a:rPr lang="en-US" sz="4400" dirty="0"/>
              <a:t>Getting into Large Opportunities Early</a:t>
            </a:r>
          </a:p>
        </p:txBody>
      </p:sp>
      <p:sp>
        <p:nvSpPr>
          <p:cNvPr id="4" name="Text Placeholder 3">
            <a:extLst>
              <a:ext uri="{FF2B5EF4-FFF2-40B4-BE49-F238E27FC236}">
                <a16:creationId xmlns:a16="http://schemas.microsoft.com/office/drawing/2014/main" id="{DF7E2E2E-F6BE-4EEC-A06E-AE4765724F6A}"/>
              </a:ext>
            </a:extLst>
          </p:cNvPr>
          <p:cNvSpPr>
            <a:spLocks noGrp="1"/>
          </p:cNvSpPr>
          <p:nvPr>
            <p:ph type="body" sz="half" idx="2"/>
          </p:nvPr>
        </p:nvSpPr>
        <p:spPr>
          <a:xfrm>
            <a:off x="7488601" y="5249806"/>
            <a:ext cx="4703379" cy="683284"/>
          </a:xfrm>
        </p:spPr>
        <p:txBody>
          <a:bodyPr vert="horz" lIns="91440" tIns="45720" rIns="91440" bIns="45720" rtlCol="0" anchor="ctr">
            <a:noAutofit/>
          </a:bodyPr>
          <a:lstStyle/>
          <a:p>
            <a:pPr algn="ctr"/>
            <a:r>
              <a:rPr lang="en-US" sz="4400" dirty="0"/>
              <a:t>November’s Topic</a:t>
            </a:r>
          </a:p>
        </p:txBody>
      </p:sp>
      <p:cxnSp>
        <p:nvCxnSpPr>
          <p:cNvPr id="67" name="Straight Connector 6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alendar&#10;&#10;Description automatically generated">
            <a:extLst>
              <a:ext uri="{FF2B5EF4-FFF2-40B4-BE49-F238E27FC236}">
                <a16:creationId xmlns:a16="http://schemas.microsoft.com/office/drawing/2014/main" id="{AB194A4D-B258-CE85-E284-F309ADF8581F}"/>
              </a:ext>
            </a:extLst>
          </p:cNvPr>
          <p:cNvPicPr>
            <a:picLocks noChangeAspect="1"/>
          </p:cNvPicPr>
          <p:nvPr/>
        </p:nvPicPr>
        <p:blipFill rotWithShape="1">
          <a:blip r:embed="rId2">
            <a:extLst>
              <a:ext uri="{28A0092B-C50C-407E-A947-70E740481C1C}">
                <a14:useLocalDpi xmlns:a14="http://schemas.microsoft.com/office/drawing/2010/main" val="0"/>
              </a:ext>
            </a:extLst>
          </a:blip>
          <a:srcRect t="17385" b="20471"/>
          <a:stretch/>
        </p:blipFill>
        <p:spPr>
          <a:xfrm>
            <a:off x="20" y="1282"/>
            <a:ext cx="12191980" cy="6856718"/>
          </a:xfrm>
          <a:prstGeom prst="rect">
            <a:avLst/>
          </a:prstGeom>
        </p:spPr>
      </p:pic>
    </p:spTree>
    <p:extLst>
      <p:ext uri="{BB962C8B-B14F-4D97-AF65-F5344CB8AC3E}">
        <p14:creationId xmlns:p14="http://schemas.microsoft.com/office/powerpoint/2010/main" val="110105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15686"/>
            <a:ext cx="9144000" cy="1655762"/>
          </a:xfrm>
        </p:spPr>
        <p:txBody>
          <a:bodyPr>
            <a:normAutofit/>
          </a:bodyPr>
          <a:lstStyle/>
          <a:p>
            <a:pPr lvl="0"/>
            <a:r>
              <a:rPr lang="en-US" sz="3600" dirty="0">
                <a:solidFill>
                  <a:prstClr val="white"/>
                </a:solidFill>
              </a:rPr>
              <a:t>Questions &amp; Discussion</a:t>
            </a:r>
            <a:endParaRPr lang="en-US" sz="2000" dirty="0">
              <a:solidFill>
                <a:prstClr val="white"/>
              </a:solidFill>
            </a:endParaRPr>
          </a:p>
        </p:txBody>
      </p:sp>
    </p:spTree>
    <p:extLst>
      <p:ext uri="{BB962C8B-B14F-4D97-AF65-F5344CB8AC3E}">
        <p14:creationId xmlns:p14="http://schemas.microsoft.com/office/powerpoint/2010/main" val="305363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711F07A6-F090-AB1C-7C2A-54787AE5481A}"/>
              </a:ext>
            </a:extLst>
          </p:cNvPr>
          <p:cNvPicPr>
            <a:picLocks noChangeAspect="1"/>
          </p:cNvPicPr>
          <p:nvPr/>
        </p:nvPicPr>
        <p:blipFill rotWithShape="1">
          <a:blip r:embed="rId2"/>
          <a:srcRect t="5463" r="1" b="4608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17351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1A07-F8E2-E956-F1E9-2325CA53CAF1}"/>
              </a:ext>
            </a:extLst>
          </p:cNvPr>
          <p:cNvSpPr>
            <a:spLocks noGrp="1"/>
          </p:cNvSpPr>
          <p:nvPr>
            <p:ph type="title"/>
          </p:nvPr>
        </p:nvSpPr>
        <p:spPr/>
        <p:txBody>
          <a:bodyPr/>
          <a:lstStyle/>
          <a:p>
            <a:pPr algn="ctr"/>
            <a:r>
              <a:rPr lang="en-US" dirty="0"/>
              <a:t>Definitions (credit to personalbrand.com)</a:t>
            </a:r>
          </a:p>
        </p:txBody>
      </p:sp>
      <p:sp>
        <p:nvSpPr>
          <p:cNvPr id="3" name="Text Placeholder 2">
            <a:extLst>
              <a:ext uri="{FF2B5EF4-FFF2-40B4-BE49-F238E27FC236}">
                <a16:creationId xmlns:a16="http://schemas.microsoft.com/office/drawing/2014/main" id="{49493D8F-FB9D-3CCF-FD11-290782BA9B19}"/>
              </a:ext>
            </a:extLst>
          </p:cNvPr>
          <p:cNvSpPr>
            <a:spLocks noGrp="1"/>
          </p:cNvSpPr>
          <p:nvPr>
            <p:ph type="body" idx="1"/>
          </p:nvPr>
        </p:nvSpPr>
        <p:spPr/>
        <p:txBody>
          <a:bodyPr/>
          <a:lstStyle/>
          <a:p>
            <a:r>
              <a:rPr lang="en-US" dirty="0"/>
              <a:t>Personal Brand</a:t>
            </a:r>
          </a:p>
        </p:txBody>
      </p:sp>
      <p:sp>
        <p:nvSpPr>
          <p:cNvPr id="4" name="Content Placeholder 3">
            <a:extLst>
              <a:ext uri="{FF2B5EF4-FFF2-40B4-BE49-F238E27FC236}">
                <a16:creationId xmlns:a16="http://schemas.microsoft.com/office/drawing/2014/main" id="{28C2F224-2783-06B7-A590-4668804F66F5}"/>
              </a:ext>
            </a:extLst>
          </p:cNvPr>
          <p:cNvSpPr>
            <a:spLocks noGrp="1"/>
          </p:cNvSpPr>
          <p:nvPr>
            <p:ph sz="half" idx="2"/>
          </p:nvPr>
        </p:nvSpPr>
        <p:spPr/>
        <p:txBody>
          <a:bodyPr anchor="ctr">
            <a:normAutofit/>
          </a:bodyPr>
          <a:lstStyle/>
          <a:p>
            <a:pPr marL="0" indent="0">
              <a:buNone/>
            </a:pPr>
            <a:r>
              <a:rPr lang="en-US" sz="2400" dirty="0"/>
              <a:t>A personal brand is a widely-recognized and largely-uniform perception or impression of an individual based on their experience, expertise, competencies, actions and/or achievements within a community, industry, or the marketplace at large.</a:t>
            </a:r>
            <a:endParaRPr lang="en-US" sz="3600" dirty="0"/>
          </a:p>
        </p:txBody>
      </p:sp>
      <p:sp>
        <p:nvSpPr>
          <p:cNvPr id="5" name="Text Placeholder 4">
            <a:extLst>
              <a:ext uri="{FF2B5EF4-FFF2-40B4-BE49-F238E27FC236}">
                <a16:creationId xmlns:a16="http://schemas.microsoft.com/office/drawing/2014/main" id="{113CC878-3FD8-8825-4F69-EA45F28C29DF}"/>
              </a:ext>
            </a:extLst>
          </p:cNvPr>
          <p:cNvSpPr>
            <a:spLocks noGrp="1"/>
          </p:cNvSpPr>
          <p:nvPr>
            <p:ph type="body" sz="quarter" idx="3"/>
          </p:nvPr>
        </p:nvSpPr>
        <p:spPr/>
        <p:txBody>
          <a:bodyPr/>
          <a:lstStyle/>
          <a:p>
            <a:r>
              <a:rPr lang="en-US" dirty="0"/>
              <a:t>Personal Branding</a:t>
            </a:r>
          </a:p>
        </p:txBody>
      </p:sp>
      <p:sp>
        <p:nvSpPr>
          <p:cNvPr id="6" name="Content Placeholder 5">
            <a:extLst>
              <a:ext uri="{FF2B5EF4-FFF2-40B4-BE49-F238E27FC236}">
                <a16:creationId xmlns:a16="http://schemas.microsoft.com/office/drawing/2014/main" id="{F3DB09DC-CF46-77A1-B0C6-2B026FC23F82}"/>
              </a:ext>
            </a:extLst>
          </p:cNvPr>
          <p:cNvSpPr>
            <a:spLocks noGrp="1"/>
          </p:cNvSpPr>
          <p:nvPr>
            <p:ph sz="quarter" idx="4"/>
          </p:nvPr>
        </p:nvSpPr>
        <p:spPr/>
        <p:txBody>
          <a:bodyPr anchor="ctr">
            <a:normAutofit/>
          </a:bodyPr>
          <a:lstStyle/>
          <a:p>
            <a:pPr marL="0" indent="0">
              <a:buNone/>
            </a:pPr>
            <a:r>
              <a:rPr lang="en-US" sz="2400" dirty="0"/>
              <a:t>The conscious and intentional effort to create and influence public perception of an individual by positioning them as an authority in their industry, elevating their credibility, and differentiating themselves from the competition, to ultimately advance their career, increase their circle of influence, and have a larger impact.</a:t>
            </a:r>
            <a:endParaRPr lang="en-US" sz="3600" dirty="0"/>
          </a:p>
        </p:txBody>
      </p:sp>
    </p:spTree>
    <p:extLst>
      <p:ext uri="{BB962C8B-B14F-4D97-AF65-F5344CB8AC3E}">
        <p14:creationId xmlns:p14="http://schemas.microsoft.com/office/powerpoint/2010/main" val="35491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Text&#10;&#10;Description automatically generated">
            <a:extLst>
              <a:ext uri="{FF2B5EF4-FFF2-40B4-BE49-F238E27FC236}">
                <a16:creationId xmlns:a16="http://schemas.microsoft.com/office/drawing/2014/main" id="{92408E91-2CD5-4F00-A901-B0F01476646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873" b="7873"/>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3DB0F72D-6A0B-49F3-883F-DFDA8C97CCBB}"/>
              </a:ext>
            </a:extLst>
          </p:cNvPr>
          <p:cNvSpPr txBox="1"/>
          <p:nvPr/>
        </p:nvSpPr>
        <p:spPr>
          <a:xfrm>
            <a:off x="297768" y="3784235"/>
            <a:ext cx="7818100" cy="2800767"/>
          </a:xfrm>
          <a:prstGeom prst="rect">
            <a:avLst/>
          </a:prstGeom>
          <a:solidFill>
            <a:srgbClr val="175980">
              <a:alpha val="78039"/>
            </a:srgb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Your Personal Vision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4400" dirty="0">
                <a:solidFill>
                  <a:prstClr val="white"/>
                </a:solidFill>
                <a:latin typeface="Calibri" panose="020F0502020204030204"/>
              </a:rPr>
              <a:t>Define Your Brand’s Audience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Define Your</a:t>
            </a:r>
            <a:r>
              <a:rPr kumimoji="0" lang="en-US" sz="4400" b="0" i="0" u="none" strike="noStrike" kern="1200" cap="none" spc="0" normalizeH="0" noProof="0" dirty="0">
                <a:ln>
                  <a:noFill/>
                </a:ln>
                <a:solidFill>
                  <a:prstClr val="white"/>
                </a:solidFill>
                <a:effectLst/>
                <a:uLnTx/>
                <a:uFillTx/>
                <a:latin typeface="Calibri" panose="020F0502020204030204"/>
                <a:ea typeface="+mn-ea"/>
                <a:cs typeface="+mn-cs"/>
              </a:rPr>
              <a:t> Brand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4400" baseline="0" dirty="0">
                <a:solidFill>
                  <a:prstClr val="white"/>
                </a:solidFill>
                <a:latin typeface="Calibri" panose="020F0502020204030204"/>
              </a:rPr>
              <a:t>How to Create Your Brand</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13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Personal Vision</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760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8769A-EECB-78DD-BF69-54D8AD8DA51C}"/>
              </a:ext>
            </a:extLst>
          </p:cNvPr>
          <p:cNvSpPr>
            <a:spLocks noGrp="1"/>
          </p:cNvSpPr>
          <p:nvPr>
            <p:ph type="title"/>
          </p:nvPr>
        </p:nvSpPr>
        <p:spPr>
          <a:xfrm>
            <a:off x="8357589" y="416719"/>
            <a:ext cx="3688833" cy="1655483"/>
          </a:xfrm>
        </p:spPr>
        <p:txBody>
          <a:bodyPr vert="horz" lIns="91440" tIns="45720" rIns="91440" bIns="45720" rtlCol="0" anchor="ctr">
            <a:normAutofit/>
          </a:bodyPr>
          <a:lstStyle/>
          <a:p>
            <a:pPr algn="l"/>
            <a:r>
              <a:rPr lang="en-US" sz="4400" dirty="0"/>
              <a:t>Who do you want to be?</a:t>
            </a:r>
          </a:p>
        </p:txBody>
      </p:sp>
      <p:pic>
        <p:nvPicPr>
          <p:cNvPr id="6" name="Picture Placeholder 5" descr="A person looking at another person&#10;&#10;Description automatically generated with medium confidence">
            <a:extLst>
              <a:ext uri="{FF2B5EF4-FFF2-40B4-BE49-F238E27FC236}">
                <a16:creationId xmlns:a16="http://schemas.microsoft.com/office/drawing/2014/main" id="{C6CB52A2-38A4-940B-ADCB-9CCDFFF965E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767" r="-1" b="-1"/>
          <a:stretch/>
        </p:blipFill>
        <p:spPr>
          <a:xfrm>
            <a:off x="-4" y="-145145"/>
            <a:ext cx="8115280" cy="6408311"/>
          </a:xfrm>
          <a:prstGeom prst="rect">
            <a:avLst/>
          </a:prstGeom>
        </p:spPr>
      </p:pic>
      <p:sp>
        <p:nvSpPr>
          <p:cNvPr id="4" name="Text Placeholder 3">
            <a:extLst>
              <a:ext uri="{FF2B5EF4-FFF2-40B4-BE49-F238E27FC236}">
                <a16:creationId xmlns:a16="http://schemas.microsoft.com/office/drawing/2014/main" id="{DEB0CC06-98F5-A70B-473C-1C6C999A8629}"/>
              </a:ext>
            </a:extLst>
          </p:cNvPr>
          <p:cNvSpPr>
            <a:spLocks noGrp="1"/>
          </p:cNvSpPr>
          <p:nvPr>
            <p:ph type="body" sz="half" idx="2"/>
          </p:nvPr>
        </p:nvSpPr>
        <p:spPr>
          <a:xfrm>
            <a:off x="8357590" y="2391112"/>
            <a:ext cx="3688834" cy="3540265"/>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Core Values /  Vision / Mission.</a:t>
            </a:r>
          </a:p>
          <a:p>
            <a:pPr marL="342900" indent="-342900">
              <a:buFont typeface="Arial" panose="020B0604020202020204" pitchFamily="34" charset="0"/>
              <a:buChar char="•"/>
            </a:pPr>
            <a:r>
              <a:rPr lang="en-US" sz="2400" dirty="0"/>
              <a:t>The Eulogy.</a:t>
            </a:r>
          </a:p>
          <a:p>
            <a:pPr marL="342900" indent="-342900">
              <a:buFont typeface="Arial" panose="020B0604020202020204" pitchFamily="34" charset="0"/>
              <a:buChar char="•"/>
            </a:pPr>
            <a:r>
              <a:rPr lang="en-US" sz="2400" dirty="0"/>
              <a:t>Role Definitions.</a:t>
            </a:r>
          </a:p>
          <a:p>
            <a:pPr marL="342900" indent="-342900">
              <a:buFont typeface="Arial" panose="020B0604020202020204" pitchFamily="34" charset="0"/>
              <a:buChar char="•"/>
            </a:pPr>
            <a:r>
              <a:rPr lang="en-US" sz="2400" dirty="0"/>
              <a:t>Adversity Role Playing – “What Would You Do?”</a:t>
            </a:r>
          </a:p>
          <a:p>
            <a:pPr marL="342900" indent="-342900">
              <a:buFont typeface="Arial" panose="020B0604020202020204" pitchFamily="34" charset="0"/>
              <a:buChar char="•"/>
            </a:pPr>
            <a:r>
              <a:rPr lang="en-US" sz="2400" dirty="0"/>
              <a:t>Spouse / Child / Best Friend Truth Seram Test.</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25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looking at another person&#10;&#10;Description automatically generated with medium confidence">
            <a:extLst>
              <a:ext uri="{FF2B5EF4-FFF2-40B4-BE49-F238E27FC236}">
                <a16:creationId xmlns:a16="http://schemas.microsoft.com/office/drawing/2014/main" id="{64709B6D-B66C-2C46-EE1A-D521E83AA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135" y="-1053638"/>
            <a:ext cx="14065135" cy="7911638"/>
          </a:xfrm>
          <a:prstGeom prst="rect">
            <a:avLst/>
          </a:prstGeom>
        </p:spPr>
      </p:pic>
      <p:sp>
        <p:nvSpPr>
          <p:cNvPr id="3" name="TextBox 2">
            <a:extLst>
              <a:ext uri="{FF2B5EF4-FFF2-40B4-BE49-F238E27FC236}">
                <a16:creationId xmlns:a16="http://schemas.microsoft.com/office/drawing/2014/main" id="{3FC37D92-8FBE-5840-88C7-E6972BFA9F75}"/>
              </a:ext>
            </a:extLst>
          </p:cNvPr>
          <p:cNvSpPr txBox="1"/>
          <p:nvPr/>
        </p:nvSpPr>
        <p:spPr>
          <a:xfrm>
            <a:off x="2718800" y="2656402"/>
            <a:ext cx="5439832" cy="1015663"/>
          </a:xfrm>
          <a:prstGeom prst="rect">
            <a:avLst/>
          </a:prstGeom>
          <a:solidFill>
            <a:srgbClr val="175980"/>
          </a:solidFill>
        </p:spPr>
        <p:txBody>
          <a:bodyPr wrap="square" rtlCol="0">
            <a:spAutoFit/>
          </a:bodyPr>
          <a:lstStyle/>
          <a:p>
            <a:pPr algn="ctr"/>
            <a:r>
              <a:rPr lang="en-US" sz="6000" dirty="0">
                <a:solidFill>
                  <a:schemeClr val="bg1"/>
                </a:solidFill>
              </a:rPr>
              <a:t>Non-Negotiable</a:t>
            </a:r>
          </a:p>
        </p:txBody>
      </p:sp>
    </p:spTree>
    <p:extLst>
      <p:ext uri="{BB962C8B-B14F-4D97-AF65-F5344CB8AC3E}">
        <p14:creationId xmlns:p14="http://schemas.microsoft.com/office/powerpoint/2010/main" val="3312722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Your Brand’s Audience</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954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20089</TotalTime>
  <Words>397</Words>
  <Application>Microsoft Office PowerPoint</Application>
  <PresentationFormat>Widescreen</PresentationFormat>
  <Paragraphs>77</Paragraphs>
  <Slides>27</Slides>
  <Notes>5</Notes>
  <HiddenSlides>3</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Calibri Light</vt:lpstr>
      <vt:lpstr>Office Theme</vt:lpstr>
      <vt:lpstr>1_Office Theme</vt:lpstr>
      <vt:lpstr>PowerPoint Presentation</vt:lpstr>
      <vt:lpstr>PowerPoint Presentation</vt:lpstr>
      <vt:lpstr>PowerPoint Presentation</vt:lpstr>
      <vt:lpstr>Definitions (credit to personalbrand.com)</vt:lpstr>
      <vt:lpstr>PowerPoint Presentation</vt:lpstr>
      <vt:lpstr>Your Personal Vision</vt:lpstr>
      <vt:lpstr>Who do you want to be?</vt:lpstr>
      <vt:lpstr>PowerPoint Presentation</vt:lpstr>
      <vt:lpstr>Define Your Brand’s Audience</vt:lpstr>
      <vt:lpstr>Who??</vt:lpstr>
      <vt:lpstr>Personal Example</vt:lpstr>
      <vt:lpstr>PowerPoint Presentation</vt:lpstr>
      <vt:lpstr>Define Your Brand</vt:lpstr>
      <vt:lpstr>What do you want them to believe / say about you?</vt:lpstr>
      <vt:lpstr>Personal Example</vt:lpstr>
      <vt:lpstr>Personal Brand for Vector Firm’s Chris Peterson</vt:lpstr>
      <vt:lpstr>How to Create Your Brand</vt:lpstr>
      <vt:lpstr>Three-Piece Toolbox</vt:lpstr>
      <vt:lpstr>Everyday Things!</vt:lpstr>
      <vt:lpstr>Action Plan</vt:lpstr>
      <vt:lpstr>Action Plan</vt:lpstr>
      <vt:lpstr>Poll Question</vt:lpstr>
      <vt:lpstr>PowerPoint Presentation</vt:lpstr>
      <vt:lpstr>PowerPoint Presentation</vt:lpstr>
      <vt:lpstr>Getting into Large Opportunities Early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Peterson</dc:creator>
  <cp:lastModifiedBy>Chris Peterson</cp:lastModifiedBy>
  <cp:revision>214</cp:revision>
  <dcterms:created xsi:type="dcterms:W3CDTF">2021-01-06T23:19:43Z</dcterms:created>
  <dcterms:modified xsi:type="dcterms:W3CDTF">2022-10-13T01:08:15Z</dcterms:modified>
</cp:coreProperties>
</file>