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1022" r:id="rId2"/>
    <p:sldId id="2662" r:id="rId3"/>
    <p:sldId id="2663" r:id="rId4"/>
    <p:sldId id="2665" r:id="rId5"/>
    <p:sldId id="2664" r:id="rId6"/>
    <p:sldId id="2666" r:id="rId7"/>
    <p:sldId id="2676" r:id="rId8"/>
    <p:sldId id="2667" r:id="rId9"/>
    <p:sldId id="2668" r:id="rId10"/>
    <p:sldId id="2669" r:id="rId11"/>
    <p:sldId id="1950" r:id="rId12"/>
    <p:sldId id="2672" r:id="rId13"/>
    <p:sldId id="2670" r:id="rId14"/>
    <p:sldId id="2671" r:id="rId15"/>
    <p:sldId id="2673" r:id="rId16"/>
    <p:sldId id="2674" r:id="rId17"/>
    <p:sldId id="2675" r:id="rId18"/>
    <p:sldId id="2677" r:id="rId19"/>
    <p:sldId id="2595" r:id="rId20"/>
    <p:sldId id="2566" r:id="rId21"/>
    <p:sldId id="2567" r:id="rId22"/>
    <p:sldId id="333" r:id="rId23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CEA3"/>
    <a:srgbClr val="175980"/>
    <a:srgbClr val="070E2B"/>
    <a:srgbClr val="000000"/>
    <a:srgbClr val="D3C099"/>
    <a:srgbClr val="34E6F4"/>
    <a:srgbClr val="A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05" autoAdjust="0"/>
    <p:restoredTop sz="94651" autoAdjust="0"/>
  </p:normalViewPr>
  <p:slideViewPr>
    <p:cSldViewPr snapToGrid="0">
      <p:cViewPr varScale="1">
        <p:scale>
          <a:sx n="103" d="100"/>
          <a:sy n="103" d="100"/>
        </p:scale>
        <p:origin x="72" y="2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D6E-4268-8C1A-05CB7A6AED1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D6E-4268-8C1A-05CB7A6AED1E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D6E-4268-8C1A-05CB7A6AED1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D6E-4268-8C1A-05CB7A6AED1E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D6E-4268-8C1A-05CB7A6AED1E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D6E-4268-8C1A-05CB7A6AED1E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D6E-4268-8C1A-05CB7A6AED1E}"/>
              </c:ext>
            </c:extLst>
          </c:dPt>
          <c:cat>
            <c:strRef>
              <c:f>Sheet1!$A$2:$A$9</c:f>
              <c:strCache>
                <c:ptCount val="8"/>
                <c:pt idx="0">
                  <c:v>Soft Skills </c:v>
                </c:pt>
                <c:pt idx="1">
                  <c:v>Closing Business</c:v>
                </c:pt>
                <c:pt idx="2">
                  <c:v>Sales Conversations</c:v>
                </c:pt>
                <c:pt idx="3">
                  <c:v>Managing Current Accounts</c:v>
                </c:pt>
                <c:pt idx="4">
                  <c:v>Outbound Calls (Cold Calls)</c:v>
                </c:pt>
                <c:pt idx="5">
                  <c:v>Networking and Social Media</c:v>
                </c:pt>
                <c:pt idx="6">
                  <c:v>Sales 101 (Basics)</c:v>
                </c:pt>
                <c:pt idx="7">
                  <c:v>Other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26</c:v>
                </c:pt>
                <c:pt idx="1">
                  <c:v>36</c:v>
                </c:pt>
                <c:pt idx="2">
                  <c:v>29</c:v>
                </c:pt>
                <c:pt idx="3">
                  <c:v>23</c:v>
                </c:pt>
                <c:pt idx="4">
                  <c:v>22</c:v>
                </c:pt>
                <c:pt idx="5">
                  <c:v>22</c:v>
                </c:pt>
                <c:pt idx="6">
                  <c:v>3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6E-4268-8C1A-05CB7A6AED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6"/>
        <c:axId val="1031273007"/>
        <c:axId val="1031270095"/>
      </c:barChart>
      <c:catAx>
        <c:axId val="10312730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1270095"/>
        <c:crosses val="autoZero"/>
        <c:auto val="1"/>
        <c:lblAlgn val="ctr"/>
        <c:lblOffset val="100"/>
        <c:noMultiLvlLbl val="0"/>
      </c:catAx>
      <c:valAx>
        <c:axId val="1031270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12730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D6E-4268-8C1A-05CB7A6AED1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D6E-4268-8C1A-05CB7A6AED1E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D6E-4268-8C1A-05CB7A6AED1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D6E-4268-8C1A-05CB7A6AED1E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D6E-4268-8C1A-05CB7A6AED1E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D6E-4268-8C1A-05CB7A6AED1E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D6E-4268-8C1A-05CB7A6AED1E}"/>
              </c:ext>
            </c:extLst>
          </c:dPt>
          <c:cat>
            <c:strRef>
              <c:f>Sheet1!$A$2:$A$9</c:f>
              <c:strCache>
                <c:ptCount val="8"/>
                <c:pt idx="0">
                  <c:v>Soft Skills </c:v>
                </c:pt>
                <c:pt idx="1">
                  <c:v>Closing Business</c:v>
                </c:pt>
                <c:pt idx="2">
                  <c:v>Sales Conversations</c:v>
                </c:pt>
                <c:pt idx="3">
                  <c:v>Managing Current Accounts</c:v>
                </c:pt>
                <c:pt idx="4">
                  <c:v>Outbound Calls (Cold Calls)</c:v>
                </c:pt>
                <c:pt idx="5">
                  <c:v>Networking and Social Media</c:v>
                </c:pt>
                <c:pt idx="6">
                  <c:v>Sales 101 (Basics)</c:v>
                </c:pt>
                <c:pt idx="7">
                  <c:v>Other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26</c:v>
                </c:pt>
                <c:pt idx="1">
                  <c:v>36</c:v>
                </c:pt>
                <c:pt idx="2">
                  <c:v>29</c:v>
                </c:pt>
                <c:pt idx="3">
                  <c:v>23</c:v>
                </c:pt>
                <c:pt idx="4">
                  <c:v>22</c:v>
                </c:pt>
                <c:pt idx="5">
                  <c:v>22</c:v>
                </c:pt>
                <c:pt idx="6">
                  <c:v>3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6E-4268-8C1A-05CB7A6AED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6"/>
        <c:axId val="1031273007"/>
        <c:axId val="1031270095"/>
      </c:barChart>
      <c:catAx>
        <c:axId val="10312730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1270095"/>
        <c:crosses val="autoZero"/>
        <c:auto val="1"/>
        <c:lblAlgn val="ctr"/>
        <c:lblOffset val="100"/>
        <c:noMultiLvlLbl val="0"/>
      </c:catAx>
      <c:valAx>
        <c:axId val="1031270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12730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D6E-4268-8C1A-05CB7A6AED1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D6E-4268-8C1A-05CB7A6AED1E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D6E-4268-8C1A-05CB7A6AED1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D6E-4268-8C1A-05CB7A6AED1E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D6E-4268-8C1A-05CB7A6AED1E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D6E-4268-8C1A-05CB7A6AED1E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D6E-4268-8C1A-05CB7A6AED1E}"/>
              </c:ext>
            </c:extLst>
          </c:dPt>
          <c:cat>
            <c:strRef>
              <c:f>Sheet1!$A$2:$A$9</c:f>
              <c:strCache>
                <c:ptCount val="8"/>
                <c:pt idx="0">
                  <c:v>Coaching in the field</c:v>
                </c:pt>
                <c:pt idx="1">
                  <c:v>Running sales meetings</c:v>
                </c:pt>
                <c:pt idx="2">
                  <c:v>Skill development</c:v>
                </c:pt>
                <c:pt idx="3">
                  <c:v>Organizational skills</c:v>
                </c:pt>
                <c:pt idx="4">
                  <c:v>Technical skills</c:v>
                </c:pt>
                <c:pt idx="5">
                  <c:v>Helping to work on closing opportunities</c:v>
                </c:pt>
                <c:pt idx="6">
                  <c:v>Motivation</c:v>
                </c:pt>
                <c:pt idx="7">
                  <c:v>Other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25</c:v>
                </c:pt>
                <c:pt idx="1">
                  <c:v>18</c:v>
                </c:pt>
                <c:pt idx="2">
                  <c:v>24</c:v>
                </c:pt>
                <c:pt idx="3">
                  <c:v>17</c:v>
                </c:pt>
                <c:pt idx="4">
                  <c:v>18</c:v>
                </c:pt>
                <c:pt idx="5">
                  <c:v>26</c:v>
                </c:pt>
                <c:pt idx="6">
                  <c:v>25</c:v>
                </c:pt>
                <c:pt idx="7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6E-4268-8C1A-05CB7A6AED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6"/>
        <c:axId val="1031273007"/>
        <c:axId val="1031270095"/>
      </c:barChart>
      <c:catAx>
        <c:axId val="10312730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1270095"/>
        <c:crosses val="autoZero"/>
        <c:auto val="1"/>
        <c:lblAlgn val="ctr"/>
        <c:lblOffset val="100"/>
        <c:noMultiLvlLbl val="0"/>
      </c:catAx>
      <c:valAx>
        <c:axId val="1031270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12730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D6E-4268-8C1A-05CB7A6AED1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D6E-4268-8C1A-05CB7A6AED1E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D6E-4268-8C1A-05CB7A6AED1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D6E-4268-8C1A-05CB7A6AED1E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D6E-4268-8C1A-05CB7A6AED1E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D6E-4268-8C1A-05CB7A6AED1E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D6E-4268-8C1A-05CB7A6AED1E}"/>
              </c:ext>
            </c:extLst>
          </c:dPt>
          <c:cat>
            <c:strRef>
              <c:f>Sheet1!$A$2:$A$9</c:f>
              <c:strCache>
                <c:ptCount val="8"/>
                <c:pt idx="0">
                  <c:v>Coaching in the field</c:v>
                </c:pt>
                <c:pt idx="1">
                  <c:v>Running sales meetings</c:v>
                </c:pt>
                <c:pt idx="2">
                  <c:v>Skill development</c:v>
                </c:pt>
                <c:pt idx="3">
                  <c:v>Organizational skills</c:v>
                </c:pt>
                <c:pt idx="4">
                  <c:v>Technical skills</c:v>
                </c:pt>
                <c:pt idx="5">
                  <c:v>Helping to work on closing opportunities</c:v>
                </c:pt>
                <c:pt idx="6">
                  <c:v>Motivation</c:v>
                </c:pt>
                <c:pt idx="7">
                  <c:v>Other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25</c:v>
                </c:pt>
                <c:pt idx="1">
                  <c:v>18</c:v>
                </c:pt>
                <c:pt idx="2">
                  <c:v>24</c:v>
                </c:pt>
                <c:pt idx="3">
                  <c:v>17</c:v>
                </c:pt>
                <c:pt idx="4">
                  <c:v>18</c:v>
                </c:pt>
                <c:pt idx="5">
                  <c:v>26</c:v>
                </c:pt>
                <c:pt idx="6">
                  <c:v>25</c:v>
                </c:pt>
                <c:pt idx="7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6E-4268-8C1A-05CB7A6AED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6"/>
        <c:axId val="1031273007"/>
        <c:axId val="1031270095"/>
      </c:barChart>
      <c:catAx>
        <c:axId val="10312730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1270095"/>
        <c:crosses val="autoZero"/>
        <c:auto val="1"/>
        <c:lblAlgn val="ctr"/>
        <c:lblOffset val="100"/>
        <c:noMultiLvlLbl val="0"/>
      </c:catAx>
      <c:valAx>
        <c:axId val="1031270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12730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D6E-4268-8C1A-05CB7A6AED1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D6E-4268-8C1A-05CB7A6AED1E}"/>
              </c:ext>
            </c:extLst>
          </c:dPt>
          <c:cat>
            <c:strRef>
              <c:f>Sheet1!$A$2:$A$4</c:f>
              <c:strCache>
                <c:ptCount val="3"/>
                <c:pt idx="0">
                  <c:v>Yes, that's a good idea.</c:v>
                </c:pt>
                <c:pt idx="1">
                  <c:v>Either way works for me.</c:v>
                </c:pt>
                <c:pt idx="2">
                  <c:v>I don't like it.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43</c:v>
                </c:pt>
                <c:pt idx="1">
                  <c:v>15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6E-4268-8C1A-05CB7A6AED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6"/>
        <c:axId val="1031273007"/>
        <c:axId val="1031270095"/>
      </c:barChart>
      <c:catAx>
        <c:axId val="10312730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1270095"/>
        <c:crosses val="autoZero"/>
        <c:auto val="1"/>
        <c:lblAlgn val="ctr"/>
        <c:lblOffset val="100"/>
        <c:noMultiLvlLbl val="0"/>
      </c:catAx>
      <c:valAx>
        <c:axId val="1031270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12730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0.14824</cdr:x>
      <cdr:y>0.70031</cdr:y>
    </cdr:from>
    <cdr:to>
      <cdr:x>1</cdr:x>
      <cdr:y>0.7972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C86CCA5-C0ED-427E-A77F-EFBB0DC8EEA1}"/>
            </a:ext>
          </a:extLst>
        </cdr:cNvPr>
        <cdr:cNvSpPr txBox="1"/>
      </cdr:nvSpPr>
      <cdr:spPr>
        <a:xfrm xmlns:a="http://schemas.openxmlformats.org/drawingml/2006/main">
          <a:off x="1701338" y="3444644"/>
          <a:ext cx="9775765" cy="47659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E10AD-B133-4122-B55A-FCFB2FBB69A6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9EE88-4241-4FB4-A55D-C7A211FFE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1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8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28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story of the old lions roaring.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39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24001" y="1153551"/>
            <a:ext cx="9143999" cy="2377440"/>
          </a:xfrm>
          <a:prstGeom prst="rect">
            <a:avLst/>
          </a:prstGeom>
          <a:solidFill>
            <a:srgbClr val="070E2B"/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3E80-A875-4493-B83F-894060DFB348}" type="datetime1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40" y="1260044"/>
            <a:ext cx="6271720" cy="21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94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7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907" y="377961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499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4908" y="21670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32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42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64" y="339634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9953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65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51D-236C-41D2-9A37-DF1116E77141}" type="datetime1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04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EFDCC-B8E5-44AA-9BEF-AD116C8ED6B4}" type="datetime1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72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63330" y="1153551"/>
            <a:ext cx="9060426" cy="2377440"/>
          </a:xfrm>
          <a:prstGeom prst="rect">
            <a:avLst/>
          </a:prstGeom>
          <a:solidFill>
            <a:srgbClr val="E3CEA3"/>
          </a:solidFill>
          <a:ln w="76200">
            <a:solidFill>
              <a:srgbClr val="070E2B"/>
            </a:solidFill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solidFill>
            <a:srgbClr val="070E2B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78392-D062-491D-A3B0-13ED6924289E}" type="datetime1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14" y="1260044"/>
            <a:ext cx="5966772" cy="21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8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A025-DBD2-44FD-84EC-49088448FC23}" type="datetime1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71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06A-A08C-43A7-9BC1-833DA4C2CB2B}" type="datetime1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8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CF0A4-4E7F-4A16-BC80-94BF28E82B6A}" type="datetime1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99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96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27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62C0-77C6-498C-A0ED-963B2A636831}" type="datetime1">
              <a:rPr lang="en-US" smtClean="0"/>
              <a:t>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CA17-7C23-4EB8-8B6E-DA8A5EB612D5}" type="datetime1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72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70E2B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E3CEA3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5D0DA-44E7-498F-B67B-5FDA66043B52}" type="datetime1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3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0" r:id="rId2"/>
    <p:sldLayoutId id="2147483650" r:id="rId3"/>
    <p:sldLayoutId id="2147483651" r:id="rId4"/>
    <p:sldLayoutId id="2147483652" r:id="rId5"/>
    <p:sldLayoutId id="2147483653" r:id="rId6"/>
    <p:sldLayoutId id="2147483709" r:id="rId7"/>
    <p:sldLayoutId id="2147483654" r:id="rId8"/>
    <p:sldLayoutId id="2147483655" r:id="rId9"/>
    <p:sldLayoutId id="2147483656" r:id="rId10"/>
    <p:sldLayoutId id="2147483679" r:id="rId11"/>
    <p:sldLayoutId id="2147483657" r:id="rId12"/>
    <p:sldLayoutId id="2147483678" r:id="rId13"/>
    <p:sldLayoutId id="2147483658" r:id="rId14"/>
    <p:sldLayoutId id="2147483659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Session%20054%20Action%20Plan%20-%20Difficult%20Conversation%20Checklist.docx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09A9B3-1953-43D7-ADC2-737D41E88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15686"/>
            <a:ext cx="9144000" cy="1655762"/>
          </a:xfrm>
        </p:spPr>
        <p:txBody>
          <a:bodyPr>
            <a:normAutofit/>
          </a:bodyPr>
          <a:lstStyle/>
          <a:p>
            <a:pPr lvl="0"/>
            <a:r>
              <a:rPr lang="en-US" sz="3600" dirty="0">
                <a:solidFill>
                  <a:prstClr val="white"/>
                </a:solidFill>
              </a:rPr>
              <a:t>Having Difficult Conversations with Customers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Session 054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January 14</a:t>
            </a:r>
            <a:r>
              <a:rPr lang="en-US" sz="2000" baseline="30000" dirty="0">
                <a:solidFill>
                  <a:prstClr val="white"/>
                </a:solidFill>
              </a:rPr>
              <a:t>th</a:t>
            </a:r>
            <a:r>
              <a:rPr lang="en-US" sz="2000" dirty="0">
                <a:solidFill>
                  <a:prstClr val="white"/>
                </a:solidFill>
              </a:rPr>
              <a:t>,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E6CDC3-2CB0-4FF5-BD07-CCD174F76AE0}"/>
              </a:ext>
            </a:extLst>
          </p:cNvPr>
          <p:cNvSpPr txBox="1"/>
          <p:nvPr/>
        </p:nvSpPr>
        <p:spPr>
          <a:xfrm>
            <a:off x="2584488" y="5572199"/>
            <a:ext cx="7023023" cy="584775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Welcome –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we’ll be starting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soon.   </a:t>
            </a:r>
          </a:p>
        </p:txBody>
      </p:sp>
    </p:spTree>
    <p:extLst>
      <p:ext uri="{BB962C8B-B14F-4D97-AF65-F5344CB8AC3E}">
        <p14:creationId xmlns:p14="http://schemas.microsoft.com/office/powerpoint/2010/main" val="962371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D9A84-853A-4310-8177-45B9813D8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0678"/>
            <a:ext cx="10515600" cy="1325563"/>
          </a:xfrm>
          <a:solidFill>
            <a:srgbClr val="E3CEA3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Specifically, for our purpose today…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E62F5-94E2-4F3F-9BA6-0095C6D5A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1772"/>
            <a:ext cx="10515600" cy="1714145"/>
          </a:xfrm>
          <a:solidFill>
            <a:srgbClr val="175980"/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The situation is out of your control and not your fault, but you are the one responsible for telling the customer.</a:t>
            </a:r>
          </a:p>
        </p:txBody>
      </p:sp>
    </p:spTree>
    <p:extLst>
      <p:ext uri="{BB962C8B-B14F-4D97-AF65-F5344CB8AC3E}">
        <p14:creationId xmlns:p14="http://schemas.microsoft.com/office/powerpoint/2010/main" val="11256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3" name="Freeform 2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07030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28" y="2022601"/>
            <a:ext cx="4154361" cy="415436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2765" y="365125"/>
            <a:ext cx="1041576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dirty="0"/>
              <a:t>Having Difficult Conversations with Customers</a:t>
            </a:r>
            <a:endParaRPr lang="en-US" sz="44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382599" y="2022601"/>
            <a:ext cx="7161017" cy="41543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3200" dirty="0"/>
              <a:t>Right Mindset.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3200" dirty="0"/>
              <a:t>Communication Ideas.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3200" dirty="0"/>
              <a:t>How to Use as Opportunity.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3200" dirty="0"/>
              <a:t>Pre-Sale Ideas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3200" dirty="0"/>
              <a:t>Number One Factor!</a:t>
            </a:r>
          </a:p>
        </p:txBody>
      </p:sp>
    </p:spTree>
    <p:extLst>
      <p:ext uri="{BB962C8B-B14F-4D97-AF65-F5344CB8AC3E}">
        <p14:creationId xmlns:p14="http://schemas.microsoft.com/office/powerpoint/2010/main" val="329330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a suit talking to a group of people&#10;&#10;Description automatically generated with low confidence">
            <a:extLst>
              <a:ext uri="{FF2B5EF4-FFF2-40B4-BE49-F238E27FC236}">
                <a16:creationId xmlns:a16="http://schemas.microsoft.com/office/drawing/2014/main" id="{D62FB27B-A23E-4CC6-AC3A-BD96B91BE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68B475-41B4-43FD-9B5A-5F5D7F359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We want to hear your story at the end!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297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94884A-4B09-4783-9D21-44806C0FA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Right Mindset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28FEBD-34A0-4BD8-A58D-FFF1704FD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All salespeople – and I mean all – are having these issues.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Don’t be embarrassed or ashamed (unless you don’t communicate the facts).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Others are complaining and dropping the ball.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Take on the persona of being their fixer.  </a:t>
            </a:r>
          </a:p>
        </p:txBody>
      </p:sp>
      <p:pic>
        <p:nvPicPr>
          <p:cNvPr id="6" name="Picture Placeholder 5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E969545C-BC22-4E22-8D5D-0B0FEF455E3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r="2085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01458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FC6322F0-59D5-408F-A768-643395AAFE6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2745" b="2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B51B11D-BBCD-47C7-A599-1EDA2F22F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549726"/>
            <a:ext cx="11438793" cy="1844256"/>
          </a:xfrm>
          <a:prstGeom prst="rect">
            <a:avLst/>
          </a:prstGeom>
          <a:solidFill>
            <a:srgbClr val="404040">
              <a:alpha val="93000"/>
            </a:srgbClr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719D7-945A-437A-9510-A550D018A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44" y="4754880"/>
            <a:ext cx="11137392" cy="9326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Communication Ideas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A810F53-4CAC-492E-A2F9-C147AA509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4243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D9297F-C9B9-4C58-BFF7-8EE285E338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47842" y="689032"/>
            <a:ext cx="3932237" cy="3238484"/>
          </a:xfrm>
          <a:solidFill>
            <a:srgbClr val="E3CEA3"/>
          </a:solidFill>
        </p:spPr>
        <p:txBody>
          <a:bodyPr anchor="ctr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person or phone, but not in writing (unless verifying).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Include as many of their people in the conversation as you can.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Follow-up in writing and overcommunicate.</a:t>
            </a:r>
          </a:p>
        </p:txBody>
      </p:sp>
    </p:spTree>
    <p:extLst>
      <p:ext uri="{BB962C8B-B14F-4D97-AF65-F5344CB8AC3E}">
        <p14:creationId xmlns:p14="http://schemas.microsoft.com/office/powerpoint/2010/main" val="998046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indoor, food, fruit, fruit drink&#10;&#10;Description automatically generated">
            <a:extLst>
              <a:ext uri="{FF2B5EF4-FFF2-40B4-BE49-F238E27FC236}">
                <a16:creationId xmlns:a16="http://schemas.microsoft.com/office/drawing/2014/main" id="{670CF3E6-3761-4678-8DBF-3602978F806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FDEB37-A6FE-486F-BA53-7729F1A47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747" y="365120"/>
            <a:ext cx="3973536" cy="1627453"/>
          </a:xfrm>
          <a:solidFill>
            <a:srgbClr val="17598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How to Make it an Opportunity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73DC01-CE2D-45F6-984F-D59443B92A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13748" y="2224585"/>
            <a:ext cx="3973536" cy="4148329"/>
          </a:xfr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Use this difficult time to build your long-term credibility.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Take full responsibility as the person that will lead them through this situation … the one person.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Let them know early.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Allows you to show your skills against others.</a:t>
            </a:r>
          </a:p>
        </p:txBody>
      </p:sp>
    </p:spTree>
    <p:extLst>
      <p:ext uri="{BB962C8B-B14F-4D97-AF65-F5344CB8AC3E}">
        <p14:creationId xmlns:p14="http://schemas.microsoft.com/office/powerpoint/2010/main" val="824688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AE242794-1D2E-4D90-9CE9-87F06D303E4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r="2" b="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F0B640-F20B-4526-A86F-3D9ECE87B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7411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/>
              <a:t>Pre-Sales Ideas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190AB5-48D5-42D9-9213-C70F71E0A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434201"/>
            <a:ext cx="3822189" cy="3742762"/>
          </a:xfrm>
          <a:solidFill>
            <a:srgbClr val="17598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Talk about the competition (sort of).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Let them know </a:t>
            </a:r>
            <a:r>
              <a:rPr lang="en-US" sz="2400" u="sng" dirty="0">
                <a:solidFill>
                  <a:schemeClr val="bg1"/>
                </a:solidFill>
              </a:rPr>
              <a:t>how</a:t>
            </a:r>
            <a:r>
              <a:rPr lang="en-US" sz="2400" dirty="0">
                <a:solidFill>
                  <a:schemeClr val="bg1"/>
                </a:solidFill>
              </a:rPr>
              <a:t> you’re managing these challenges.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Set strategic expectations and then reply quickly with good news.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Put everything in writing.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33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dirt&#10;&#10;Description automatically generated">
            <a:extLst>
              <a:ext uri="{FF2B5EF4-FFF2-40B4-BE49-F238E27FC236}">
                <a16:creationId xmlns:a16="http://schemas.microsoft.com/office/drawing/2014/main" id="{C69DCB64-E751-4C0C-B16F-7EF4D16E0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" b="149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A0F08-6199-4DF4-A73B-D1374EB2A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And the Number 1 Factor …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0579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a suit talking to a group of people&#10;&#10;Description automatically generated with low confidence">
            <a:extLst>
              <a:ext uri="{FF2B5EF4-FFF2-40B4-BE49-F238E27FC236}">
                <a16:creationId xmlns:a16="http://schemas.microsoft.com/office/drawing/2014/main" id="{D62FB27B-A23E-4CC6-AC3A-BD96B91BE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68B475-41B4-43FD-9B5A-5F5D7F359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We want to hear your story!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328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5" descr="A person sitting on a table&#10;&#10;Description generated with very high confidence">
            <a:extLst>
              <a:ext uri="{FF2B5EF4-FFF2-40B4-BE49-F238E27FC236}">
                <a16:creationId xmlns:a16="http://schemas.microsoft.com/office/drawing/2014/main" id="{096835EB-FBC3-465C-B589-C3E091940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2" b="4449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C3BB58-CA51-4E56-9ECD-D6A856A5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72" y="4541863"/>
            <a:ext cx="4651838" cy="1089993"/>
          </a:xfrm>
          <a:solidFill>
            <a:srgbClr val="E3CEA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hlinkClick r:id="rId3" action="ppaction://hlinkfile"/>
              </a:rPr>
              <a:t>Lesson Plan</a:t>
            </a:r>
            <a:endParaRPr lang="en-US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09A9B3-1953-43D7-ADC2-737D41E88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15686"/>
            <a:ext cx="9144000" cy="1655762"/>
          </a:xfrm>
        </p:spPr>
        <p:txBody>
          <a:bodyPr>
            <a:normAutofit/>
          </a:bodyPr>
          <a:lstStyle/>
          <a:p>
            <a:pPr lvl="0"/>
            <a:r>
              <a:rPr lang="en-US" sz="3600" dirty="0">
                <a:solidFill>
                  <a:prstClr val="white"/>
                </a:solidFill>
              </a:rPr>
              <a:t>Having Difficult Conversations with Customers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Session 054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January 14</a:t>
            </a:r>
            <a:r>
              <a:rPr lang="en-US" sz="2000" baseline="30000" dirty="0">
                <a:solidFill>
                  <a:prstClr val="white"/>
                </a:solidFill>
              </a:rPr>
              <a:t>th</a:t>
            </a:r>
            <a:r>
              <a:rPr lang="en-US" sz="2000" dirty="0">
                <a:solidFill>
                  <a:prstClr val="white"/>
                </a:solidFill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199760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3F9AED7-4A4D-4014-9861-E5400C2F7B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0" b="568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456E06-C0B1-4C23-B66A-01ACF60CC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6965" y="2830462"/>
            <a:ext cx="4407677" cy="2186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Qualifying Leads and Opportunities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7E2E2E-F6BE-4EEC-A06E-AE4765724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06220" y="5337837"/>
            <a:ext cx="4449169" cy="103271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400" dirty="0"/>
              <a:t>February’s Topic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89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64DEF88-CC11-47FF-B4A7-036B1D6FDA9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624560-21D4-4BE2-9207-F3997DFA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Orientation Calls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AD489C-124A-473F-8AE2-7C2CC1650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sz="2400" dirty="0"/>
              <a:t>Jamie will conduct an orientation session every month at 11:00 am Eastern Time on the first Friday of the month for new members … and you’re welcome to join.</a:t>
            </a:r>
          </a:p>
          <a:p>
            <a:endParaRPr lang="en-US" sz="2400" dirty="0"/>
          </a:p>
          <a:p>
            <a:r>
              <a:rPr lang="en-US" sz="2400" dirty="0"/>
              <a:t>Next one is February 4</a:t>
            </a:r>
            <a:r>
              <a:rPr lang="en-US" sz="2400" baseline="30000" dirty="0"/>
              <a:t>th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0880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Questions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2571239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62F42-B41B-4F13-A576-34577E171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83" y="365125"/>
            <a:ext cx="11421687" cy="1325563"/>
          </a:xfrm>
          <a:solidFill>
            <a:srgbClr val="175980"/>
          </a:solidFill>
        </p:spPr>
        <p:txBody>
          <a:bodyPr/>
          <a:lstStyle/>
          <a:p>
            <a:r>
              <a:rPr lang="en-US" dirty="0"/>
              <a:t>What topics would you be interested in learning more? Pick the top three.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08979BA-CA1B-428C-94C1-91CFA9EB56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3983288"/>
              </p:ext>
            </p:extLst>
          </p:nvPr>
        </p:nvGraphicFramePr>
        <p:xfrm>
          <a:off x="260466" y="1820083"/>
          <a:ext cx="11477105" cy="4918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22870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62F42-B41B-4F13-A576-34577E171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83" y="365125"/>
            <a:ext cx="11421687" cy="1325563"/>
          </a:xfrm>
          <a:solidFill>
            <a:srgbClr val="175980"/>
          </a:solidFill>
        </p:spPr>
        <p:txBody>
          <a:bodyPr/>
          <a:lstStyle/>
          <a:p>
            <a:r>
              <a:rPr lang="en-US" dirty="0"/>
              <a:t>What topics would you be interested in learning more? Pick the top three.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08979BA-CA1B-428C-94C1-91CFA9EB56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4605126"/>
              </p:ext>
            </p:extLst>
          </p:nvPr>
        </p:nvGraphicFramePr>
        <p:xfrm>
          <a:off x="260466" y="1820083"/>
          <a:ext cx="11477105" cy="4918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9831820-9FE9-4554-97DB-2A8AB32E4680}"/>
              </a:ext>
            </a:extLst>
          </p:cNvPr>
          <p:cNvSpPr txBox="1"/>
          <p:nvPr/>
        </p:nvSpPr>
        <p:spPr>
          <a:xfrm>
            <a:off x="171796" y="1906385"/>
            <a:ext cx="11482648" cy="27653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43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62F42-B41B-4F13-A576-34577E171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83" y="365125"/>
            <a:ext cx="11421687" cy="1325563"/>
          </a:xfrm>
          <a:solidFill>
            <a:srgbClr val="175980"/>
          </a:solidFill>
        </p:spPr>
        <p:txBody>
          <a:bodyPr/>
          <a:lstStyle/>
          <a:p>
            <a:r>
              <a:rPr lang="en-US" dirty="0"/>
              <a:t>What skills do your managers need to improve upon to help you? Pick the top three.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08979BA-CA1B-428C-94C1-91CFA9EB56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0266597"/>
              </p:ext>
            </p:extLst>
          </p:nvPr>
        </p:nvGraphicFramePr>
        <p:xfrm>
          <a:off x="260466" y="1820083"/>
          <a:ext cx="11477105" cy="4918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26691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62F42-B41B-4F13-A576-34577E171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83" y="365125"/>
            <a:ext cx="11421687" cy="1325563"/>
          </a:xfrm>
          <a:solidFill>
            <a:srgbClr val="175980"/>
          </a:solidFill>
        </p:spPr>
        <p:txBody>
          <a:bodyPr/>
          <a:lstStyle/>
          <a:p>
            <a:r>
              <a:rPr lang="en-US" dirty="0"/>
              <a:t>What skills do your managers need to improve upon to help you? Pick the top three.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08979BA-CA1B-428C-94C1-91CFA9EB56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2415817"/>
              </p:ext>
            </p:extLst>
          </p:nvPr>
        </p:nvGraphicFramePr>
        <p:xfrm>
          <a:off x="260466" y="1820083"/>
          <a:ext cx="11477105" cy="4918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E7B9DEC-A560-473C-9775-BDE1CEBDF560}"/>
              </a:ext>
            </a:extLst>
          </p:cNvPr>
          <p:cNvSpPr txBox="1"/>
          <p:nvPr/>
        </p:nvSpPr>
        <p:spPr>
          <a:xfrm>
            <a:off x="4311535" y="1978429"/>
            <a:ext cx="7470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0A85CB-DB5D-47C4-8FEE-80A89F9455E6}"/>
              </a:ext>
            </a:extLst>
          </p:cNvPr>
          <p:cNvSpPr txBox="1"/>
          <p:nvPr/>
        </p:nvSpPr>
        <p:spPr>
          <a:xfrm>
            <a:off x="2549236" y="3696393"/>
            <a:ext cx="9188333" cy="964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789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62F42-B41B-4F13-A576-34577E171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83" y="365125"/>
            <a:ext cx="11421687" cy="1325563"/>
          </a:xfrm>
          <a:solidFill>
            <a:srgbClr val="175980"/>
          </a:solidFill>
        </p:spPr>
        <p:txBody>
          <a:bodyPr>
            <a:normAutofit/>
          </a:bodyPr>
          <a:lstStyle/>
          <a:p>
            <a:r>
              <a:rPr lang="en-US" dirty="0"/>
              <a:t>If the webinars were reduced from ~50 minutes to ~25 minutes, what would you think?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08979BA-CA1B-428C-94C1-91CFA9EB56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7253067"/>
              </p:ext>
            </p:extLst>
          </p:nvPr>
        </p:nvGraphicFramePr>
        <p:xfrm>
          <a:off x="260466" y="1820083"/>
          <a:ext cx="11477105" cy="4918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15922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wall, indoor, person&#10;&#10;Description automatically generated">
            <a:extLst>
              <a:ext uri="{FF2B5EF4-FFF2-40B4-BE49-F238E27FC236}">
                <a16:creationId xmlns:a16="http://schemas.microsoft.com/office/drawing/2014/main" id="{623ED0DD-DFD5-4246-A7CD-F864B7EA4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E7F3CA-84B4-41EB-9446-6E37F18E9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Having Difficult Conversations with Customers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745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BB81F8-D44E-4FDA-9F8E-109BAA876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4" y="1368830"/>
            <a:ext cx="4564181" cy="1596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dirty="0"/>
              <a:t>Specifically, for our purpose today…</a:t>
            </a:r>
          </a:p>
        </p:txBody>
      </p:sp>
      <p:pic>
        <p:nvPicPr>
          <p:cNvPr id="6" name="Picture Placeholder 5" descr="A picture containing text, wall, indoor, person&#10;&#10;Description automatically generated">
            <a:extLst>
              <a:ext uri="{FF2B5EF4-FFF2-40B4-BE49-F238E27FC236}">
                <a16:creationId xmlns:a16="http://schemas.microsoft.com/office/drawing/2014/main" id="{4ECCD966-AAAA-4C25-8F3B-9D11500D8C0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4" r="17184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4DE31A-FB7D-4886-A85A-C7934D7923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81825" y="3146400"/>
            <a:ext cx="4518687" cy="1721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alpha val="80000"/>
                  </a:schemeClr>
                </a:solidFill>
              </a:rPr>
              <a:t>Supply chain issues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alpha val="80000"/>
                  </a:schemeClr>
                </a:solidFill>
              </a:rPr>
              <a:t>Price increases</a:t>
            </a:r>
          </a:p>
        </p:txBody>
      </p:sp>
    </p:spTree>
    <p:extLst>
      <p:ext uri="{BB962C8B-B14F-4D97-AF65-F5344CB8AC3E}">
        <p14:creationId xmlns:p14="http://schemas.microsoft.com/office/powerpoint/2010/main" val="3597224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14595</TotalTime>
  <Words>429</Words>
  <Application>Microsoft Office PowerPoint</Application>
  <PresentationFormat>Widescreen</PresentationFormat>
  <Paragraphs>58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What topics would you be interested in learning more? Pick the top three.</vt:lpstr>
      <vt:lpstr>What topics would you be interested in learning more? Pick the top three.</vt:lpstr>
      <vt:lpstr>What skills do your managers need to improve upon to help you? Pick the top three.</vt:lpstr>
      <vt:lpstr>What skills do your managers need to improve upon to help you? Pick the top three.</vt:lpstr>
      <vt:lpstr>If the webinars were reduced from ~50 minutes to ~25 minutes, what would you think? </vt:lpstr>
      <vt:lpstr>Having Difficult Conversations with Customers</vt:lpstr>
      <vt:lpstr>Specifically, for our purpose today…</vt:lpstr>
      <vt:lpstr>Specifically, for our purpose today…</vt:lpstr>
      <vt:lpstr>Having Difficult Conversations with Customers</vt:lpstr>
      <vt:lpstr>We want to hear your story at the end!</vt:lpstr>
      <vt:lpstr>Right Mindset</vt:lpstr>
      <vt:lpstr>Communication Ideas</vt:lpstr>
      <vt:lpstr>How to Make it an Opportunity</vt:lpstr>
      <vt:lpstr>Pre-Sales Ideas</vt:lpstr>
      <vt:lpstr>And the Number 1 Factor … </vt:lpstr>
      <vt:lpstr>We want to hear your story!</vt:lpstr>
      <vt:lpstr>Lesson Plan</vt:lpstr>
      <vt:lpstr>Qualifying Leads and Opportunities</vt:lpstr>
      <vt:lpstr>Orientation Calls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Peterson</dc:creator>
  <cp:lastModifiedBy>Chris Peterson</cp:lastModifiedBy>
  <cp:revision>236</cp:revision>
  <dcterms:created xsi:type="dcterms:W3CDTF">2021-01-06T23:19:43Z</dcterms:created>
  <dcterms:modified xsi:type="dcterms:W3CDTF">2022-01-13T21:40:57Z</dcterms:modified>
</cp:coreProperties>
</file>