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1300" r:id="rId3"/>
    <p:sldId id="1305" r:id="rId4"/>
    <p:sldId id="1045" r:id="rId5"/>
    <p:sldId id="1252" r:id="rId6"/>
    <p:sldId id="1312" r:id="rId7"/>
    <p:sldId id="1301" r:id="rId8"/>
    <p:sldId id="1302" r:id="rId9"/>
    <p:sldId id="1304" r:id="rId10"/>
    <p:sldId id="1303" r:id="rId11"/>
    <p:sldId id="1266" r:id="rId12"/>
    <p:sldId id="1267" r:id="rId13"/>
    <p:sldId id="1273" r:id="rId14"/>
    <p:sldId id="1272" r:id="rId15"/>
    <p:sldId id="1275" r:id="rId16"/>
    <p:sldId id="1274" r:id="rId17"/>
    <p:sldId id="1276" r:id="rId18"/>
    <p:sldId id="1278" r:id="rId19"/>
    <p:sldId id="1279" r:id="rId20"/>
    <p:sldId id="1258" r:id="rId21"/>
    <p:sldId id="1281" r:id="rId22"/>
    <p:sldId id="1284" r:id="rId23"/>
    <p:sldId id="1306" r:id="rId24"/>
    <p:sldId id="1285" r:id="rId25"/>
    <p:sldId id="1286" r:id="rId26"/>
    <p:sldId id="1287" r:id="rId27"/>
    <p:sldId id="1288" r:id="rId28"/>
    <p:sldId id="1307" r:id="rId29"/>
    <p:sldId id="1282" r:id="rId30"/>
    <p:sldId id="1289" r:id="rId31"/>
    <p:sldId id="1290" r:id="rId32"/>
    <p:sldId id="1313" r:id="rId33"/>
    <p:sldId id="1314" r:id="rId34"/>
    <p:sldId id="1315" r:id="rId35"/>
    <p:sldId id="1283" r:id="rId36"/>
    <p:sldId id="1291" r:id="rId37"/>
    <p:sldId id="1292" r:id="rId38"/>
    <p:sldId id="1293" r:id="rId39"/>
    <p:sldId id="1294" r:id="rId40"/>
    <p:sldId id="1308" r:id="rId41"/>
    <p:sldId id="1295" r:id="rId42"/>
    <p:sldId id="1277" r:id="rId43"/>
    <p:sldId id="1296" r:id="rId44"/>
    <p:sldId id="1297" r:id="rId45"/>
    <p:sldId id="1298" r:id="rId46"/>
    <p:sldId id="1299" r:id="rId47"/>
    <p:sldId id="1310" r:id="rId48"/>
    <p:sldId id="1309" r:id="rId49"/>
    <p:sldId id="1201" r:id="rId50"/>
    <p:sldId id="1311" r:id="rId51"/>
    <p:sldId id="520" r:id="rId5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EA3"/>
    <a:srgbClr val="070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51" y="6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6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/>
              <a:t>Activity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D9-435E-8094-15052458AE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D9-435E-8094-15052458AE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D9-435E-8094-15052458AE72}"/>
              </c:ext>
            </c:extLst>
          </c:dPt>
          <c:cat>
            <c:strRef>
              <c:f>Sheet1!$A$2:$A$4</c:f>
              <c:strCache>
                <c:ptCount val="3"/>
                <c:pt idx="0">
                  <c:v>Reactive</c:v>
                </c:pt>
                <c:pt idx="1">
                  <c:v>Proactive &amp; Random</c:v>
                </c:pt>
                <c:pt idx="2">
                  <c:v>Proactive &amp; Strategic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7-4F6F-BF03-DE7A9357D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outerShdw blurRad="101600" dist="762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Activity Breakdown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E1-46CC-8D5D-8554F65F32D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E1-46CC-8D5D-8554F65F32D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E1-46CC-8D5D-8554F65F32DC}"/>
              </c:ext>
            </c:extLst>
          </c:dPt>
          <c:cat>
            <c:strRef>
              <c:f>Sheet1!$A$2:$A$4</c:f>
              <c:strCache>
                <c:ptCount val="3"/>
                <c:pt idx="0">
                  <c:v>Reactive</c:v>
                </c:pt>
                <c:pt idx="1">
                  <c:v>Proactive &amp; Impulsive</c:v>
                </c:pt>
                <c:pt idx="2">
                  <c:v>Proactive &amp; Strategic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0-492E-AFC1-9B28EEE4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outerShdw blurRad="101600" dist="762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69085-D673-44E6-8DB1-29BE403A1C0C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14B43-D6EE-42FD-9B1B-65A3B66E273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>
              <a:solidFill>
                <a:srgbClr val="070E2B"/>
              </a:solidFill>
            </a:rPr>
            <a:t>Quarterly Action Items</a:t>
          </a:r>
        </a:p>
      </dgm:t>
    </dgm:pt>
    <dgm:pt modelId="{BD6F64A7-5100-4B74-B379-8588FB3A3330}" type="parTrans" cxnId="{C846A320-61E6-49A5-AEC3-2BA0A97238D5}">
      <dgm:prSet/>
      <dgm:spPr/>
      <dgm:t>
        <a:bodyPr/>
        <a:lstStyle/>
        <a:p>
          <a:endParaRPr lang="en-US"/>
        </a:p>
      </dgm:t>
    </dgm:pt>
    <dgm:pt modelId="{F71BF762-22D0-46E7-979E-53A2701018B3}" type="sibTrans" cxnId="{C846A320-61E6-49A5-AEC3-2BA0A97238D5}">
      <dgm:prSet/>
      <dgm:spPr/>
      <dgm:t>
        <a:bodyPr/>
        <a:lstStyle/>
        <a:p>
          <a:endParaRPr lang="en-US"/>
        </a:p>
      </dgm:t>
    </dgm:pt>
    <dgm:pt modelId="{F0C36DAC-1C7E-4991-A7B7-AC1153EC8A8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Annual Goals </a:t>
          </a:r>
        </a:p>
      </dgm:t>
    </dgm:pt>
    <dgm:pt modelId="{EE97D328-D76E-4521-9E1C-22421B4863B4}" type="parTrans" cxnId="{8A50D74C-8B38-49CA-90E0-9AA710CB7045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9F73A17A-7F73-4720-8795-84B669F33840}" type="sibTrans" cxnId="{8A50D74C-8B38-49CA-90E0-9AA710CB7045}">
      <dgm:prSet/>
      <dgm:spPr/>
      <dgm:t>
        <a:bodyPr/>
        <a:lstStyle/>
        <a:p>
          <a:endParaRPr lang="en-US"/>
        </a:p>
      </dgm:t>
    </dgm:pt>
    <dgm:pt modelId="{824B3C43-8194-49A6-A11E-D0BB7423291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Personal Initiative</a:t>
          </a:r>
        </a:p>
      </dgm:t>
    </dgm:pt>
    <dgm:pt modelId="{5CFC728A-2F39-4829-813B-985ACC3841A5}" type="parTrans" cxnId="{E2CD5112-E227-4D19-8956-1C3AE6FA0F5F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1D43C4CB-DB72-4F8D-B14C-81ADF2BD1AA7}" type="sibTrans" cxnId="{E2CD5112-E227-4D19-8956-1C3AE6FA0F5F}">
      <dgm:prSet/>
      <dgm:spPr/>
      <dgm:t>
        <a:bodyPr/>
        <a:lstStyle/>
        <a:p>
          <a:endParaRPr lang="en-US"/>
        </a:p>
      </dgm:t>
    </dgm:pt>
    <dgm:pt modelId="{9828F583-539C-4825-8ECB-B4B949DB8B6F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New Business</a:t>
          </a:r>
        </a:p>
      </dgm:t>
    </dgm:pt>
    <dgm:pt modelId="{BF20D3EF-8A76-4EC3-89CA-0533F9324799}" type="parTrans" cxnId="{D87C2D2E-12B1-4C7C-9FEF-02DA725F2D4F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4F26DB49-8E7C-42CE-B2DB-B64288D1148C}" type="sibTrans" cxnId="{D87C2D2E-12B1-4C7C-9FEF-02DA725F2D4F}">
      <dgm:prSet/>
      <dgm:spPr/>
      <dgm:t>
        <a:bodyPr/>
        <a:lstStyle/>
        <a:p>
          <a:endParaRPr lang="en-US"/>
        </a:p>
      </dgm:t>
    </dgm:pt>
    <dgm:pt modelId="{AF0B2ADD-71DD-4654-8647-10C98154D8A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Account Man.</a:t>
          </a:r>
        </a:p>
      </dgm:t>
    </dgm:pt>
    <dgm:pt modelId="{4C95CAC5-0358-4CD9-823F-7260CF30A2C6}" type="parTrans" cxnId="{471BA220-8B1B-4182-9C56-EC41C8473B2A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A19AE3C0-24F7-482D-9A08-EF974D6C655B}" type="sibTrans" cxnId="{471BA220-8B1B-4182-9C56-EC41C8473B2A}">
      <dgm:prSet/>
      <dgm:spPr/>
      <dgm:t>
        <a:bodyPr/>
        <a:lstStyle/>
        <a:p>
          <a:endParaRPr lang="en-US"/>
        </a:p>
      </dgm:t>
    </dgm:pt>
    <dgm:pt modelId="{845CEDD5-ECE5-4A73-986C-69140C2B4B8B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3-Year Picture</a:t>
          </a:r>
        </a:p>
      </dgm:t>
    </dgm:pt>
    <dgm:pt modelId="{16EC2570-F040-458F-B6E5-257C4FE95E02}" type="parTrans" cxnId="{138F38B3-373F-4022-8CB4-092F1ABF616E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CBE4F45C-8540-49C7-BF9B-EF2176F068A9}" type="sibTrans" cxnId="{138F38B3-373F-4022-8CB4-092F1ABF616E}">
      <dgm:prSet/>
      <dgm:spPr/>
      <dgm:t>
        <a:bodyPr/>
        <a:lstStyle/>
        <a:p>
          <a:endParaRPr lang="en-US"/>
        </a:p>
      </dgm:t>
    </dgm:pt>
    <dgm:pt modelId="{66855343-1E3E-42A5-B8DD-F54E0BE4474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Networking</a:t>
          </a:r>
        </a:p>
      </dgm:t>
    </dgm:pt>
    <dgm:pt modelId="{3B5E3788-2A88-4A4F-A44B-CD1577152C96}" type="parTrans" cxnId="{75032440-1A2F-4ADA-A011-28F564991B78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F0499A86-E1C8-4028-B080-6E87F7C0FAF2}" type="sibTrans" cxnId="{75032440-1A2F-4ADA-A011-28F564991B78}">
      <dgm:prSet/>
      <dgm:spPr/>
      <dgm:t>
        <a:bodyPr/>
        <a:lstStyle/>
        <a:p>
          <a:endParaRPr lang="en-US"/>
        </a:p>
      </dgm:t>
    </dgm:pt>
    <dgm:pt modelId="{88E5DB8F-8ADA-4852-BA8E-27744831E44B}" type="pres">
      <dgm:prSet presAssocID="{F7369085-D673-44E6-8DB1-29BE403A1C0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17A5FE-01C7-4275-9C5E-A2A32E1BBCA4}" type="pres">
      <dgm:prSet presAssocID="{91214B43-D6EE-42FD-9B1B-65A3B66E273E}" presName="centerShape" presStyleLbl="node0" presStyleIdx="0" presStyleCnt="1"/>
      <dgm:spPr/>
    </dgm:pt>
    <dgm:pt modelId="{F138C813-A60C-4663-A2BE-2369FF78A489}" type="pres">
      <dgm:prSet presAssocID="{16EC2570-F040-458F-B6E5-257C4FE95E02}" presName="parTrans" presStyleLbl="bgSibTrans2D1" presStyleIdx="0" presStyleCnt="6"/>
      <dgm:spPr/>
    </dgm:pt>
    <dgm:pt modelId="{B6168D91-DC29-4D89-B69C-D73B86648F0C}" type="pres">
      <dgm:prSet presAssocID="{845CEDD5-ECE5-4A73-986C-69140C2B4B8B}" presName="node" presStyleLbl="node1" presStyleIdx="0" presStyleCnt="6">
        <dgm:presLayoutVars>
          <dgm:bulletEnabled val="1"/>
        </dgm:presLayoutVars>
      </dgm:prSet>
      <dgm:spPr/>
    </dgm:pt>
    <dgm:pt modelId="{EDE774B1-9CBB-42F7-ABCC-FA61C6ED0EBB}" type="pres">
      <dgm:prSet presAssocID="{EE97D328-D76E-4521-9E1C-22421B4863B4}" presName="parTrans" presStyleLbl="bgSibTrans2D1" presStyleIdx="1" presStyleCnt="6"/>
      <dgm:spPr/>
    </dgm:pt>
    <dgm:pt modelId="{83CFB583-E3EE-491E-9DCF-DD46CF2F49C2}" type="pres">
      <dgm:prSet presAssocID="{F0C36DAC-1C7E-4991-A7B7-AC1153EC8A8C}" presName="node" presStyleLbl="node1" presStyleIdx="1" presStyleCnt="6">
        <dgm:presLayoutVars>
          <dgm:bulletEnabled val="1"/>
        </dgm:presLayoutVars>
      </dgm:prSet>
      <dgm:spPr/>
    </dgm:pt>
    <dgm:pt modelId="{A8D8C645-7F01-4E18-B4D1-EB84D1E7BE28}" type="pres">
      <dgm:prSet presAssocID="{5CFC728A-2F39-4829-813B-985ACC3841A5}" presName="parTrans" presStyleLbl="bgSibTrans2D1" presStyleIdx="2" presStyleCnt="6"/>
      <dgm:spPr/>
    </dgm:pt>
    <dgm:pt modelId="{ABBAA26C-7390-422F-91D5-A30FB34F91F2}" type="pres">
      <dgm:prSet presAssocID="{824B3C43-8194-49A6-A11E-D0BB74232912}" presName="node" presStyleLbl="node1" presStyleIdx="2" presStyleCnt="6">
        <dgm:presLayoutVars>
          <dgm:bulletEnabled val="1"/>
        </dgm:presLayoutVars>
      </dgm:prSet>
      <dgm:spPr/>
    </dgm:pt>
    <dgm:pt modelId="{C81E0226-2ED7-4C52-B45F-B322AC3C99D6}" type="pres">
      <dgm:prSet presAssocID="{4C95CAC5-0358-4CD9-823F-7260CF30A2C6}" presName="parTrans" presStyleLbl="bgSibTrans2D1" presStyleIdx="3" presStyleCnt="6"/>
      <dgm:spPr/>
    </dgm:pt>
    <dgm:pt modelId="{8797F932-445A-440D-B2A0-E5D0EECAF3AA}" type="pres">
      <dgm:prSet presAssocID="{AF0B2ADD-71DD-4654-8647-10C98154D8AE}" presName="node" presStyleLbl="node1" presStyleIdx="3" presStyleCnt="6">
        <dgm:presLayoutVars>
          <dgm:bulletEnabled val="1"/>
        </dgm:presLayoutVars>
      </dgm:prSet>
      <dgm:spPr/>
    </dgm:pt>
    <dgm:pt modelId="{C3C604E1-DE53-4F3E-AB12-7A6F11194D87}" type="pres">
      <dgm:prSet presAssocID="{BF20D3EF-8A76-4EC3-89CA-0533F9324799}" presName="parTrans" presStyleLbl="bgSibTrans2D1" presStyleIdx="4" presStyleCnt="6"/>
      <dgm:spPr/>
    </dgm:pt>
    <dgm:pt modelId="{460E7E14-5543-469A-89DC-390C229C6E28}" type="pres">
      <dgm:prSet presAssocID="{9828F583-539C-4825-8ECB-B4B949DB8B6F}" presName="node" presStyleLbl="node1" presStyleIdx="4" presStyleCnt="6">
        <dgm:presLayoutVars>
          <dgm:bulletEnabled val="1"/>
        </dgm:presLayoutVars>
      </dgm:prSet>
      <dgm:spPr/>
    </dgm:pt>
    <dgm:pt modelId="{30F59EAE-F069-4780-BE80-39AC158A1BD8}" type="pres">
      <dgm:prSet presAssocID="{3B5E3788-2A88-4A4F-A44B-CD1577152C96}" presName="parTrans" presStyleLbl="bgSibTrans2D1" presStyleIdx="5" presStyleCnt="6"/>
      <dgm:spPr/>
    </dgm:pt>
    <dgm:pt modelId="{4EC8314A-3243-41F8-A109-961378FC0ED8}" type="pres">
      <dgm:prSet presAssocID="{66855343-1E3E-42A5-B8DD-F54E0BE4474D}" presName="node" presStyleLbl="node1" presStyleIdx="5" presStyleCnt="6">
        <dgm:presLayoutVars>
          <dgm:bulletEnabled val="1"/>
        </dgm:presLayoutVars>
      </dgm:prSet>
      <dgm:spPr/>
    </dgm:pt>
  </dgm:ptLst>
  <dgm:cxnLst>
    <dgm:cxn modelId="{18137C06-660C-45AD-96F5-15BB4028EB76}" type="presOf" srcId="{845CEDD5-ECE5-4A73-986C-69140C2B4B8B}" destId="{B6168D91-DC29-4D89-B69C-D73B86648F0C}" srcOrd="0" destOrd="0" presId="urn:microsoft.com/office/officeart/2005/8/layout/radial4"/>
    <dgm:cxn modelId="{A1EDD10F-7CB0-4530-B424-367E15C8A8BD}" type="presOf" srcId="{AF0B2ADD-71DD-4654-8647-10C98154D8AE}" destId="{8797F932-445A-440D-B2A0-E5D0EECAF3AA}" srcOrd="0" destOrd="0" presId="urn:microsoft.com/office/officeart/2005/8/layout/radial4"/>
    <dgm:cxn modelId="{6EA5C111-403A-4744-9CE2-5780A6320082}" type="presOf" srcId="{91214B43-D6EE-42FD-9B1B-65A3B66E273E}" destId="{8717A5FE-01C7-4275-9C5E-A2A32E1BBCA4}" srcOrd="0" destOrd="0" presId="urn:microsoft.com/office/officeart/2005/8/layout/radial4"/>
    <dgm:cxn modelId="{E2CD5112-E227-4D19-8956-1C3AE6FA0F5F}" srcId="{91214B43-D6EE-42FD-9B1B-65A3B66E273E}" destId="{824B3C43-8194-49A6-A11E-D0BB74232912}" srcOrd="2" destOrd="0" parTransId="{5CFC728A-2F39-4829-813B-985ACC3841A5}" sibTransId="{1D43C4CB-DB72-4F8D-B14C-81ADF2BD1AA7}"/>
    <dgm:cxn modelId="{471BA220-8B1B-4182-9C56-EC41C8473B2A}" srcId="{91214B43-D6EE-42FD-9B1B-65A3B66E273E}" destId="{AF0B2ADD-71DD-4654-8647-10C98154D8AE}" srcOrd="3" destOrd="0" parTransId="{4C95CAC5-0358-4CD9-823F-7260CF30A2C6}" sibTransId="{A19AE3C0-24F7-482D-9A08-EF974D6C655B}"/>
    <dgm:cxn modelId="{C846A320-61E6-49A5-AEC3-2BA0A97238D5}" srcId="{F7369085-D673-44E6-8DB1-29BE403A1C0C}" destId="{91214B43-D6EE-42FD-9B1B-65A3B66E273E}" srcOrd="0" destOrd="0" parTransId="{BD6F64A7-5100-4B74-B379-8588FB3A3330}" sibTransId="{F71BF762-22D0-46E7-979E-53A2701018B3}"/>
    <dgm:cxn modelId="{CAABCB2A-4762-464A-A5AD-A2A876B71143}" type="presOf" srcId="{66855343-1E3E-42A5-B8DD-F54E0BE4474D}" destId="{4EC8314A-3243-41F8-A109-961378FC0ED8}" srcOrd="0" destOrd="0" presId="urn:microsoft.com/office/officeart/2005/8/layout/radial4"/>
    <dgm:cxn modelId="{D87C2D2E-12B1-4C7C-9FEF-02DA725F2D4F}" srcId="{91214B43-D6EE-42FD-9B1B-65A3B66E273E}" destId="{9828F583-539C-4825-8ECB-B4B949DB8B6F}" srcOrd="4" destOrd="0" parTransId="{BF20D3EF-8A76-4EC3-89CA-0533F9324799}" sibTransId="{4F26DB49-8E7C-42CE-B2DB-B64288D1148C}"/>
    <dgm:cxn modelId="{75032440-1A2F-4ADA-A011-28F564991B78}" srcId="{91214B43-D6EE-42FD-9B1B-65A3B66E273E}" destId="{66855343-1E3E-42A5-B8DD-F54E0BE4474D}" srcOrd="5" destOrd="0" parTransId="{3B5E3788-2A88-4A4F-A44B-CD1577152C96}" sibTransId="{F0499A86-E1C8-4028-B080-6E87F7C0FAF2}"/>
    <dgm:cxn modelId="{E3B1B540-8719-4702-912F-722941A9EBE4}" type="presOf" srcId="{5CFC728A-2F39-4829-813B-985ACC3841A5}" destId="{A8D8C645-7F01-4E18-B4D1-EB84D1E7BE28}" srcOrd="0" destOrd="0" presId="urn:microsoft.com/office/officeart/2005/8/layout/radial4"/>
    <dgm:cxn modelId="{5DB5DB48-E027-4793-855D-7BD84E5B0FB1}" type="presOf" srcId="{16EC2570-F040-458F-B6E5-257C4FE95E02}" destId="{F138C813-A60C-4663-A2BE-2369FF78A489}" srcOrd="0" destOrd="0" presId="urn:microsoft.com/office/officeart/2005/8/layout/radial4"/>
    <dgm:cxn modelId="{D1713E6C-C965-4811-99F8-6BC5FCCB030F}" type="presOf" srcId="{F0C36DAC-1C7E-4991-A7B7-AC1153EC8A8C}" destId="{83CFB583-E3EE-491E-9DCF-DD46CF2F49C2}" srcOrd="0" destOrd="0" presId="urn:microsoft.com/office/officeart/2005/8/layout/radial4"/>
    <dgm:cxn modelId="{8A50D74C-8B38-49CA-90E0-9AA710CB7045}" srcId="{91214B43-D6EE-42FD-9B1B-65A3B66E273E}" destId="{F0C36DAC-1C7E-4991-A7B7-AC1153EC8A8C}" srcOrd="1" destOrd="0" parTransId="{EE97D328-D76E-4521-9E1C-22421B4863B4}" sibTransId="{9F73A17A-7F73-4720-8795-84B669F33840}"/>
    <dgm:cxn modelId="{1AAED654-9B07-4D69-ABE8-FD7721589A31}" type="presOf" srcId="{BF20D3EF-8A76-4EC3-89CA-0533F9324799}" destId="{C3C604E1-DE53-4F3E-AB12-7A6F11194D87}" srcOrd="0" destOrd="0" presId="urn:microsoft.com/office/officeart/2005/8/layout/radial4"/>
    <dgm:cxn modelId="{8D67857F-C2AC-45A5-9684-BF6635E5BA0F}" type="presOf" srcId="{824B3C43-8194-49A6-A11E-D0BB74232912}" destId="{ABBAA26C-7390-422F-91D5-A30FB34F91F2}" srcOrd="0" destOrd="0" presId="urn:microsoft.com/office/officeart/2005/8/layout/radial4"/>
    <dgm:cxn modelId="{0F84F880-41DA-4A20-B154-1B190368EBF9}" type="presOf" srcId="{3B5E3788-2A88-4A4F-A44B-CD1577152C96}" destId="{30F59EAE-F069-4780-BE80-39AC158A1BD8}" srcOrd="0" destOrd="0" presId="urn:microsoft.com/office/officeart/2005/8/layout/radial4"/>
    <dgm:cxn modelId="{049C4B97-FDF4-41D0-BF1F-10D0851320E4}" type="presOf" srcId="{4C95CAC5-0358-4CD9-823F-7260CF30A2C6}" destId="{C81E0226-2ED7-4C52-B45F-B322AC3C99D6}" srcOrd="0" destOrd="0" presId="urn:microsoft.com/office/officeart/2005/8/layout/radial4"/>
    <dgm:cxn modelId="{B7FCDAA9-521A-4B89-8FBE-2FF305D4A7CF}" type="presOf" srcId="{EE97D328-D76E-4521-9E1C-22421B4863B4}" destId="{EDE774B1-9CBB-42F7-ABCC-FA61C6ED0EBB}" srcOrd="0" destOrd="0" presId="urn:microsoft.com/office/officeart/2005/8/layout/radial4"/>
    <dgm:cxn modelId="{138F38B3-373F-4022-8CB4-092F1ABF616E}" srcId="{91214B43-D6EE-42FD-9B1B-65A3B66E273E}" destId="{845CEDD5-ECE5-4A73-986C-69140C2B4B8B}" srcOrd="0" destOrd="0" parTransId="{16EC2570-F040-458F-B6E5-257C4FE95E02}" sibTransId="{CBE4F45C-8540-49C7-BF9B-EF2176F068A9}"/>
    <dgm:cxn modelId="{5B071DB9-75AB-4DD0-B27E-1C45DE01AAE8}" type="presOf" srcId="{F7369085-D673-44E6-8DB1-29BE403A1C0C}" destId="{88E5DB8F-8ADA-4852-BA8E-27744831E44B}" srcOrd="0" destOrd="0" presId="urn:microsoft.com/office/officeart/2005/8/layout/radial4"/>
    <dgm:cxn modelId="{0CDD98C4-977F-4B5E-A967-ED794F4599CC}" type="presOf" srcId="{9828F583-539C-4825-8ECB-B4B949DB8B6F}" destId="{460E7E14-5543-469A-89DC-390C229C6E28}" srcOrd="0" destOrd="0" presId="urn:microsoft.com/office/officeart/2005/8/layout/radial4"/>
    <dgm:cxn modelId="{B1E431B5-A263-420F-84A2-3E407C230C2B}" type="presParOf" srcId="{88E5DB8F-8ADA-4852-BA8E-27744831E44B}" destId="{8717A5FE-01C7-4275-9C5E-A2A32E1BBCA4}" srcOrd="0" destOrd="0" presId="urn:microsoft.com/office/officeart/2005/8/layout/radial4"/>
    <dgm:cxn modelId="{DF047E65-927F-4811-9AE5-22B57955FAFD}" type="presParOf" srcId="{88E5DB8F-8ADA-4852-BA8E-27744831E44B}" destId="{F138C813-A60C-4663-A2BE-2369FF78A489}" srcOrd="1" destOrd="0" presId="urn:microsoft.com/office/officeart/2005/8/layout/radial4"/>
    <dgm:cxn modelId="{8F9D4DA5-DF27-4FAD-994C-2C4B0D559EFD}" type="presParOf" srcId="{88E5DB8F-8ADA-4852-BA8E-27744831E44B}" destId="{B6168D91-DC29-4D89-B69C-D73B86648F0C}" srcOrd="2" destOrd="0" presId="urn:microsoft.com/office/officeart/2005/8/layout/radial4"/>
    <dgm:cxn modelId="{EEB1710F-343D-435F-917C-6D5377702740}" type="presParOf" srcId="{88E5DB8F-8ADA-4852-BA8E-27744831E44B}" destId="{EDE774B1-9CBB-42F7-ABCC-FA61C6ED0EBB}" srcOrd="3" destOrd="0" presId="urn:microsoft.com/office/officeart/2005/8/layout/radial4"/>
    <dgm:cxn modelId="{82DDA426-A8C1-4900-BC5B-B785F4D526B8}" type="presParOf" srcId="{88E5DB8F-8ADA-4852-BA8E-27744831E44B}" destId="{83CFB583-E3EE-491E-9DCF-DD46CF2F49C2}" srcOrd="4" destOrd="0" presId="urn:microsoft.com/office/officeart/2005/8/layout/radial4"/>
    <dgm:cxn modelId="{C0C2F540-254D-4561-9763-2F1D13BB1AB0}" type="presParOf" srcId="{88E5DB8F-8ADA-4852-BA8E-27744831E44B}" destId="{A8D8C645-7F01-4E18-B4D1-EB84D1E7BE28}" srcOrd="5" destOrd="0" presId="urn:microsoft.com/office/officeart/2005/8/layout/radial4"/>
    <dgm:cxn modelId="{7C21DC5A-DEE7-40E1-B059-494AE79D8E0D}" type="presParOf" srcId="{88E5DB8F-8ADA-4852-BA8E-27744831E44B}" destId="{ABBAA26C-7390-422F-91D5-A30FB34F91F2}" srcOrd="6" destOrd="0" presId="urn:microsoft.com/office/officeart/2005/8/layout/radial4"/>
    <dgm:cxn modelId="{090EEAF9-353A-4B8B-B2DB-BD0B29DA2936}" type="presParOf" srcId="{88E5DB8F-8ADA-4852-BA8E-27744831E44B}" destId="{C81E0226-2ED7-4C52-B45F-B322AC3C99D6}" srcOrd="7" destOrd="0" presId="urn:microsoft.com/office/officeart/2005/8/layout/radial4"/>
    <dgm:cxn modelId="{B7F84493-E92F-4CC7-BCD0-99CA21900025}" type="presParOf" srcId="{88E5DB8F-8ADA-4852-BA8E-27744831E44B}" destId="{8797F932-445A-440D-B2A0-E5D0EECAF3AA}" srcOrd="8" destOrd="0" presId="urn:microsoft.com/office/officeart/2005/8/layout/radial4"/>
    <dgm:cxn modelId="{F8E3504D-3D8E-437D-9D28-AEC9BA8BD7C0}" type="presParOf" srcId="{88E5DB8F-8ADA-4852-BA8E-27744831E44B}" destId="{C3C604E1-DE53-4F3E-AB12-7A6F11194D87}" srcOrd="9" destOrd="0" presId="urn:microsoft.com/office/officeart/2005/8/layout/radial4"/>
    <dgm:cxn modelId="{4346929B-01C1-4F22-92F3-84D6B4F32668}" type="presParOf" srcId="{88E5DB8F-8ADA-4852-BA8E-27744831E44B}" destId="{460E7E14-5543-469A-89DC-390C229C6E28}" srcOrd="10" destOrd="0" presId="urn:microsoft.com/office/officeart/2005/8/layout/radial4"/>
    <dgm:cxn modelId="{7E54B495-A94F-4C17-8FE8-2BDA7066CCD2}" type="presParOf" srcId="{88E5DB8F-8ADA-4852-BA8E-27744831E44B}" destId="{30F59EAE-F069-4780-BE80-39AC158A1BD8}" srcOrd="11" destOrd="0" presId="urn:microsoft.com/office/officeart/2005/8/layout/radial4"/>
    <dgm:cxn modelId="{5CC9E13D-C191-40B0-B191-E75B5CB0005E}" type="presParOf" srcId="{88E5DB8F-8ADA-4852-BA8E-27744831E44B}" destId="{4EC8314A-3243-41F8-A109-961378FC0ED8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69085-D673-44E6-8DB1-29BE403A1C0C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14B43-D6EE-42FD-9B1B-65A3B66E273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Quarterly Action Items</a:t>
          </a:r>
        </a:p>
      </dgm:t>
    </dgm:pt>
    <dgm:pt modelId="{BD6F64A7-5100-4B74-B379-8588FB3A3330}" type="parTrans" cxnId="{C846A320-61E6-49A5-AEC3-2BA0A97238D5}">
      <dgm:prSet/>
      <dgm:spPr/>
      <dgm:t>
        <a:bodyPr/>
        <a:lstStyle/>
        <a:p>
          <a:endParaRPr lang="en-US"/>
        </a:p>
      </dgm:t>
    </dgm:pt>
    <dgm:pt modelId="{F71BF762-22D0-46E7-979E-53A2701018B3}" type="sibTrans" cxnId="{C846A320-61E6-49A5-AEC3-2BA0A97238D5}">
      <dgm:prSet/>
      <dgm:spPr/>
      <dgm:t>
        <a:bodyPr/>
        <a:lstStyle/>
        <a:p>
          <a:endParaRPr lang="en-US"/>
        </a:p>
      </dgm:t>
    </dgm:pt>
    <dgm:pt modelId="{F0C36DAC-1C7E-4991-A7B7-AC1153EC8A8C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Annual Goals </a:t>
          </a:r>
        </a:p>
      </dgm:t>
    </dgm:pt>
    <dgm:pt modelId="{EE97D328-D76E-4521-9E1C-22421B4863B4}" type="parTrans" cxnId="{8A50D74C-8B38-49CA-90E0-9AA710CB7045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9F73A17A-7F73-4720-8795-84B669F33840}" type="sibTrans" cxnId="{8A50D74C-8B38-49CA-90E0-9AA710CB7045}">
      <dgm:prSet/>
      <dgm:spPr/>
      <dgm:t>
        <a:bodyPr/>
        <a:lstStyle/>
        <a:p>
          <a:endParaRPr lang="en-US"/>
        </a:p>
      </dgm:t>
    </dgm:pt>
    <dgm:pt modelId="{824B3C43-8194-49A6-A11E-D0BB74232912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Personal Initiative</a:t>
          </a:r>
        </a:p>
      </dgm:t>
    </dgm:pt>
    <dgm:pt modelId="{5CFC728A-2F39-4829-813B-985ACC3841A5}" type="parTrans" cxnId="{E2CD5112-E227-4D19-8956-1C3AE6FA0F5F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1D43C4CB-DB72-4F8D-B14C-81ADF2BD1AA7}" type="sibTrans" cxnId="{E2CD5112-E227-4D19-8956-1C3AE6FA0F5F}">
      <dgm:prSet/>
      <dgm:spPr/>
      <dgm:t>
        <a:bodyPr/>
        <a:lstStyle/>
        <a:p>
          <a:endParaRPr lang="en-US"/>
        </a:p>
      </dgm:t>
    </dgm:pt>
    <dgm:pt modelId="{9828F583-539C-4825-8ECB-B4B949DB8B6F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New Business</a:t>
          </a:r>
        </a:p>
      </dgm:t>
    </dgm:pt>
    <dgm:pt modelId="{BF20D3EF-8A76-4EC3-89CA-0533F9324799}" type="parTrans" cxnId="{D87C2D2E-12B1-4C7C-9FEF-02DA725F2D4F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4F26DB49-8E7C-42CE-B2DB-B64288D1148C}" type="sibTrans" cxnId="{D87C2D2E-12B1-4C7C-9FEF-02DA725F2D4F}">
      <dgm:prSet/>
      <dgm:spPr/>
      <dgm:t>
        <a:bodyPr/>
        <a:lstStyle/>
        <a:p>
          <a:endParaRPr lang="en-US"/>
        </a:p>
      </dgm:t>
    </dgm:pt>
    <dgm:pt modelId="{AF0B2ADD-71DD-4654-8647-10C98154D8AE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Account Man.</a:t>
          </a:r>
        </a:p>
      </dgm:t>
    </dgm:pt>
    <dgm:pt modelId="{4C95CAC5-0358-4CD9-823F-7260CF30A2C6}" type="parTrans" cxnId="{471BA220-8B1B-4182-9C56-EC41C8473B2A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A19AE3C0-24F7-482D-9A08-EF974D6C655B}" type="sibTrans" cxnId="{471BA220-8B1B-4182-9C56-EC41C8473B2A}">
      <dgm:prSet/>
      <dgm:spPr/>
      <dgm:t>
        <a:bodyPr/>
        <a:lstStyle/>
        <a:p>
          <a:endParaRPr lang="en-US"/>
        </a:p>
      </dgm:t>
    </dgm:pt>
    <dgm:pt modelId="{845CEDD5-ECE5-4A73-986C-69140C2B4B8B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3-Year Picture</a:t>
          </a:r>
        </a:p>
      </dgm:t>
    </dgm:pt>
    <dgm:pt modelId="{16EC2570-F040-458F-B6E5-257C4FE95E02}" type="parTrans" cxnId="{138F38B3-373F-4022-8CB4-092F1ABF616E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CBE4F45C-8540-49C7-BF9B-EF2176F068A9}" type="sibTrans" cxnId="{138F38B3-373F-4022-8CB4-092F1ABF616E}">
      <dgm:prSet/>
      <dgm:spPr/>
      <dgm:t>
        <a:bodyPr/>
        <a:lstStyle/>
        <a:p>
          <a:endParaRPr lang="en-US"/>
        </a:p>
      </dgm:t>
    </dgm:pt>
    <dgm:pt modelId="{66855343-1E3E-42A5-B8DD-F54E0BE4474D}">
      <dgm:prSet phldrT="[Text]"/>
      <dgm:spPr>
        <a:solidFill>
          <a:srgbClr val="070E2B"/>
        </a:solidFill>
      </dgm:spPr>
      <dgm:t>
        <a:bodyPr/>
        <a:lstStyle/>
        <a:p>
          <a:r>
            <a:rPr lang="en-US" dirty="0"/>
            <a:t>Networking</a:t>
          </a:r>
        </a:p>
      </dgm:t>
    </dgm:pt>
    <dgm:pt modelId="{3B5E3788-2A88-4A4F-A44B-CD1577152C96}" type="parTrans" cxnId="{75032440-1A2F-4ADA-A011-28F564991B78}">
      <dgm:prSet/>
      <dgm:spPr>
        <a:solidFill>
          <a:srgbClr val="E3CEA3"/>
        </a:solidFill>
      </dgm:spPr>
      <dgm:t>
        <a:bodyPr/>
        <a:lstStyle/>
        <a:p>
          <a:endParaRPr lang="en-US"/>
        </a:p>
      </dgm:t>
    </dgm:pt>
    <dgm:pt modelId="{F0499A86-E1C8-4028-B080-6E87F7C0FAF2}" type="sibTrans" cxnId="{75032440-1A2F-4ADA-A011-28F564991B78}">
      <dgm:prSet/>
      <dgm:spPr/>
      <dgm:t>
        <a:bodyPr/>
        <a:lstStyle/>
        <a:p>
          <a:endParaRPr lang="en-US"/>
        </a:p>
      </dgm:t>
    </dgm:pt>
    <dgm:pt modelId="{88E5DB8F-8ADA-4852-BA8E-27744831E44B}" type="pres">
      <dgm:prSet presAssocID="{F7369085-D673-44E6-8DB1-29BE403A1C0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17A5FE-01C7-4275-9C5E-A2A32E1BBCA4}" type="pres">
      <dgm:prSet presAssocID="{91214B43-D6EE-42FD-9B1B-65A3B66E273E}" presName="centerShape" presStyleLbl="node0" presStyleIdx="0" presStyleCnt="1"/>
      <dgm:spPr/>
    </dgm:pt>
    <dgm:pt modelId="{F138C813-A60C-4663-A2BE-2369FF78A489}" type="pres">
      <dgm:prSet presAssocID="{16EC2570-F040-458F-B6E5-257C4FE95E02}" presName="parTrans" presStyleLbl="bgSibTrans2D1" presStyleIdx="0" presStyleCnt="6"/>
      <dgm:spPr/>
    </dgm:pt>
    <dgm:pt modelId="{B6168D91-DC29-4D89-B69C-D73B86648F0C}" type="pres">
      <dgm:prSet presAssocID="{845CEDD5-ECE5-4A73-986C-69140C2B4B8B}" presName="node" presStyleLbl="node1" presStyleIdx="0" presStyleCnt="6">
        <dgm:presLayoutVars>
          <dgm:bulletEnabled val="1"/>
        </dgm:presLayoutVars>
      </dgm:prSet>
      <dgm:spPr/>
    </dgm:pt>
    <dgm:pt modelId="{EDE774B1-9CBB-42F7-ABCC-FA61C6ED0EBB}" type="pres">
      <dgm:prSet presAssocID="{EE97D328-D76E-4521-9E1C-22421B4863B4}" presName="parTrans" presStyleLbl="bgSibTrans2D1" presStyleIdx="1" presStyleCnt="6"/>
      <dgm:spPr/>
    </dgm:pt>
    <dgm:pt modelId="{83CFB583-E3EE-491E-9DCF-DD46CF2F49C2}" type="pres">
      <dgm:prSet presAssocID="{F0C36DAC-1C7E-4991-A7B7-AC1153EC8A8C}" presName="node" presStyleLbl="node1" presStyleIdx="1" presStyleCnt="6">
        <dgm:presLayoutVars>
          <dgm:bulletEnabled val="1"/>
        </dgm:presLayoutVars>
      </dgm:prSet>
      <dgm:spPr/>
    </dgm:pt>
    <dgm:pt modelId="{A8D8C645-7F01-4E18-B4D1-EB84D1E7BE28}" type="pres">
      <dgm:prSet presAssocID="{5CFC728A-2F39-4829-813B-985ACC3841A5}" presName="parTrans" presStyleLbl="bgSibTrans2D1" presStyleIdx="2" presStyleCnt="6"/>
      <dgm:spPr/>
    </dgm:pt>
    <dgm:pt modelId="{ABBAA26C-7390-422F-91D5-A30FB34F91F2}" type="pres">
      <dgm:prSet presAssocID="{824B3C43-8194-49A6-A11E-D0BB74232912}" presName="node" presStyleLbl="node1" presStyleIdx="2" presStyleCnt="6">
        <dgm:presLayoutVars>
          <dgm:bulletEnabled val="1"/>
        </dgm:presLayoutVars>
      </dgm:prSet>
      <dgm:spPr/>
    </dgm:pt>
    <dgm:pt modelId="{C81E0226-2ED7-4C52-B45F-B322AC3C99D6}" type="pres">
      <dgm:prSet presAssocID="{4C95CAC5-0358-4CD9-823F-7260CF30A2C6}" presName="parTrans" presStyleLbl="bgSibTrans2D1" presStyleIdx="3" presStyleCnt="6"/>
      <dgm:spPr/>
    </dgm:pt>
    <dgm:pt modelId="{8797F932-445A-440D-B2A0-E5D0EECAF3AA}" type="pres">
      <dgm:prSet presAssocID="{AF0B2ADD-71DD-4654-8647-10C98154D8AE}" presName="node" presStyleLbl="node1" presStyleIdx="3" presStyleCnt="6">
        <dgm:presLayoutVars>
          <dgm:bulletEnabled val="1"/>
        </dgm:presLayoutVars>
      </dgm:prSet>
      <dgm:spPr/>
    </dgm:pt>
    <dgm:pt modelId="{C3C604E1-DE53-4F3E-AB12-7A6F11194D87}" type="pres">
      <dgm:prSet presAssocID="{BF20D3EF-8A76-4EC3-89CA-0533F9324799}" presName="parTrans" presStyleLbl="bgSibTrans2D1" presStyleIdx="4" presStyleCnt="6"/>
      <dgm:spPr/>
    </dgm:pt>
    <dgm:pt modelId="{460E7E14-5543-469A-89DC-390C229C6E28}" type="pres">
      <dgm:prSet presAssocID="{9828F583-539C-4825-8ECB-B4B949DB8B6F}" presName="node" presStyleLbl="node1" presStyleIdx="4" presStyleCnt="6">
        <dgm:presLayoutVars>
          <dgm:bulletEnabled val="1"/>
        </dgm:presLayoutVars>
      </dgm:prSet>
      <dgm:spPr/>
    </dgm:pt>
    <dgm:pt modelId="{30F59EAE-F069-4780-BE80-39AC158A1BD8}" type="pres">
      <dgm:prSet presAssocID="{3B5E3788-2A88-4A4F-A44B-CD1577152C96}" presName="parTrans" presStyleLbl="bgSibTrans2D1" presStyleIdx="5" presStyleCnt="6"/>
      <dgm:spPr/>
    </dgm:pt>
    <dgm:pt modelId="{4EC8314A-3243-41F8-A109-961378FC0ED8}" type="pres">
      <dgm:prSet presAssocID="{66855343-1E3E-42A5-B8DD-F54E0BE4474D}" presName="node" presStyleLbl="node1" presStyleIdx="5" presStyleCnt="6">
        <dgm:presLayoutVars>
          <dgm:bulletEnabled val="1"/>
        </dgm:presLayoutVars>
      </dgm:prSet>
      <dgm:spPr/>
    </dgm:pt>
  </dgm:ptLst>
  <dgm:cxnLst>
    <dgm:cxn modelId="{18137C06-660C-45AD-96F5-15BB4028EB76}" type="presOf" srcId="{845CEDD5-ECE5-4A73-986C-69140C2B4B8B}" destId="{B6168D91-DC29-4D89-B69C-D73B86648F0C}" srcOrd="0" destOrd="0" presId="urn:microsoft.com/office/officeart/2005/8/layout/radial4"/>
    <dgm:cxn modelId="{A1EDD10F-7CB0-4530-B424-367E15C8A8BD}" type="presOf" srcId="{AF0B2ADD-71DD-4654-8647-10C98154D8AE}" destId="{8797F932-445A-440D-B2A0-E5D0EECAF3AA}" srcOrd="0" destOrd="0" presId="urn:microsoft.com/office/officeart/2005/8/layout/radial4"/>
    <dgm:cxn modelId="{6EA5C111-403A-4744-9CE2-5780A6320082}" type="presOf" srcId="{91214B43-D6EE-42FD-9B1B-65A3B66E273E}" destId="{8717A5FE-01C7-4275-9C5E-A2A32E1BBCA4}" srcOrd="0" destOrd="0" presId="urn:microsoft.com/office/officeart/2005/8/layout/radial4"/>
    <dgm:cxn modelId="{E2CD5112-E227-4D19-8956-1C3AE6FA0F5F}" srcId="{91214B43-D6EE-42FD-9B1B-65A3B66E273E}" destId="{824B3C43-8194-49A6-A11E-D0BB74232912}" srcOrd="2" destOrd="0" parTransId="{5CFC728A-2F39-4829-813B-985ACC3841A5}" sibTransId="{1D43C4CB-DB72-4F8D-B14C-81ADF2BD1AA7}"/>
    <dgm:cxn modelId="{471BA220-8B1B-4182-9C56-EC41C8473B2A}" srcId="{91214B43-D6EE-42FD-9B1B-65A3B66E273E}" destId="{AF0B2ADD-71DD-4654-8647-10C98154D8AE}" srcOrd="3" destOrd="0" parTransId="{4C95CAC5-0358-4CD9-823F-7260CF30A2C6}" sibTransId="{A19AE3C0-24F7-482D-9A08-EF974D6C655B}"/>
    <dgm:cxn modelId="{C846A320-61E6-49A5-AEC3-2BA0A97238D5}" srcId="{F7369085-D673-44E6-8DB1-29BE403A1C0C}" destId="{91214B43-D6EE-42FD-9B1B-65A3B66E273E}" srcOrd="0" destOrd="0" parTransId="{BD6F64A7-5100-4B74-B379-8588FB3A3330}" sibTransId="{F71BF762-22D0-46E7-979E-53A2701018B3}"/>
    <dgm:cxn modelId="{CAABCB2A-4762-464A-A5AD-A2A876B71143}" type="presOf" srcId="{66855343-1E3E-42A5-B8DD-F54E0BE4474D}" destId="{4EC8314A-3243-41F8-A109-961378FC0ED8}" srcOrd="0" destOrd="0" presId="urn:microsoft.com/office/officeart/2005/8/layout/radial4"/>
    <dgm:cxn modelId="{D87C2D2E-12B1-4C7C-9FEF-02DA725F2D4F}" srcId="{91214B43-D6EE-42FD-9B1B-65A3B66E273E}" destId="{9828F583-539C-4825-8ECB-B4B949DB8B6F}" srcOrd="4" destOrd="0" parTransId="{BF20D3EF-8A76-4EC3-89CA-0533F9324799}" sibTransId="{4F26DB49-8E7C-42CE-B2DB-B64288D1148C}"/>
    <dgm:cxn modelId="{75032440-1A2F-4ADA-A011-28F564991B78}" srcId="{91214B43-D6EE-42FD-9B1B-65A3B66E273E}" destId="{66855343-1E3E-42A5-B8DD-F54E0BE4474D}" srcOrd="5" destOrd="0" parTransId="{3B5E3788-2A88-4A4F-A44B-CD1577152C96}" sibTransId="{F0499A86-E1C8-4028-B080-6E87F7C0FAF2}"/>
    <dgm:cxn modelId="{E3B1B540-8719-4702-912F-722941A9EBE4}" type="presOf" srcId="{5CFC728A-2F39-4829-813B-985ACC3841A5}" destId="{A8D8C645-7F01-4E18-B4D1-EB84D1E7BE28}" srcOrd="0" destOrd="0" presId="urn:microsoft.com/office/officeart/2005/8/layout/radial4"/>
    <dgm:cxn modelId="{5DB5DB48-E027-4793-855D-7BD84E5B0FB1}" type="presOf" srcId="{16EC2570-F040-458F-B6E5-257C4FE95E02}" destId="{F138C813-A60C-4663-A2BE-2369FF78A489}" srcOrd="0" destOrd="0" presId="urn:microsoft.com/office/officeart/2005/8/layout/radial4"/>
    <dgm:cxn modelId="{D1713E6C-C965-4811-99F8-6BC5FCCB030F}" type="presOf" srcId="{F0C36DAC-1C7E-4991-A7B7-AC1153EC8A8C}" destId="{83CFB583-E3EE-491E-9DCF-DD46CF2F49C2}" srcOrd="0" destOrd="0" presId="urn:microsoft.com/office/officeart/2005/8/layout/radial4"/>
    <dgm:cxn modelId="{8A50D74C-8B38-49CA-90E0-9AA710CB7045}" srcId="{91214B43-D6EE-42FD-9B1B-65A3B66E273E}" destId="{F0C36DAC-1C7E-4991-A7B7-AC1153EC8A8C}" srcOrd="1" destOrd="0" parTransId="{EE97D328-D76E-4521-9E1C-22421B4863B4}" sibTransId="{9F73A17A-7F73-4720-8795-84B669F33840}"/>
    <dgm:cxn modelId="{1AAED654-9B07-4D69-ABE8-FD7721589A31}" type="presOf" srcId="{BF20D3EF-8A76-4EC3-89CA-0533F9324799}" destId="{C3C604E1-DE53-4F3E-AB12-7A6F11194D87}" srcOrd="0" destOrd="0" presId="urn:microsoft.com/office/officeart/2005/8/layout/radial4"/>
    <dgm:cxn modelId="{8D67857F-C2AC-45A5-9684-BF6635E5BA0F}" type="presOf" srcId="{824B3C43-8194-49A6-A11E-D0BB74232912}" destId="{ABBAA26C-7390-422F-91D5-A30FB34F91F2}" srcOrd="0" destOrd="0" presId="urn:microsoft.com/office/officeart/2005/8/layout/radial4"/>
    <dgm:cxn modelId="{0F84F880-41DA-4A20-B154-1B190368EBF9}" type="presOf" srcId="{3B5E3788-2A88-4A4F-A44B-CD1577152C96}" destId="{30F59EAE-F069-4780-BE80-39AC158A1BD8}" srcOrd="0" destOrd="0" presId="urn:microsoft.com/office/officeart/2005/8/layout/radial4"/>
    <dgm:cxn modelId="{049C4B97-FDF4-41D0-BF1F-10D0851320E4}" type="presOf" srcId="{4C95CAC5-0358-4CD9-823F-7260CF30A2C6}" destId="{C81E0226-2ED7-4C52-B45F-B322AC3C99D6}" srcOrd="0" destOrd="0" presId="urn:microsoft.com/office/officeart/2005/8/layout/radial4"/>
    <dgm:cxn modelId="{B7FCDAA9-521A-4B89-8FBE-2FF305D4A7CF}" type="presOf" srcId="{EE97D328-D76E-4521-9E1C-22421B4863B4}" destId="{EDE774B1-9CBB-42F7-ABCC-FA61C6ED0EBB}" srcOrd="0" destOrd="0" presId="urn:microsoft.com/office/officeart/2005/8/layout/radial4"/>
    <dgm:cxn modelId="{138F38B3-373F-4022-8CB4-092F1ABF616E}" srcId="{91214B43-D6EE-42FD-9B1B-65A3B66E273E}" destId="{845CEDD5-ECE5-4A73-986C-69140C2B4B8B}" srcOrd="0" destOrd="0" parTransId="{16EC2570-F040-458F-B6E5-257C4FE95E02}" sibTransId="{CBE4F45C-8540-49C7-BF9B-EF2176F068A9}"/>
    <dgm:cxn modelId="{5B071DB9-75AB-4DD0-B27E-1C45DE01AAE8}" type="presOf" srcId="{F7369085-D673-44E6-8DB1-29BE403A1C0C}" destId="{88E5DB8F-8ADA-4852-BA8E-27744831E44B}" srcOrd="0" destOrd="0" presId="urn:microsoft.com/office/officeart/2005/8/layout/radial4"/>
    <dgm:cxn modelId="{0CDD98C4-977F-4B5E-A967-ED794F4599CC}" type="presOf" srcId="{9828F583-539C-4825-8ECB-B4B949DB8B6F}" destId="{460E7E14-5543-469A-89DC-390C229C6E28}" srcOrd="0" destOrd="0" presId="urn:microsoft.com/office/officeart/2005/8/layout/radial4"/>
    <dgm:cxn modelId="{B1E431B5-A263-420F-84A2-3E407C230C2B}" type="presParOf" srcId="{88E5DB8F-8ADA-4852-BA8E-27744831E44B}" destId="{8717A5FE-01C7-4275-9C5E-A2A32E1BBCA4}" srcOrd="0" destOrd="0" presId="urn:microsoft.com/office/officeart/2005/8/layout/radial4"/>
    <dgm:cxn modelId="{DF047E65-927F-4811-9AE5-22B57955FAFD}" type="presParOf" srcId="{88E5DB8F-8ADA-4852-BA8E-27744831E44B}" destId="{F138C813-A60C-4663-A2BE-2369FF78A489}" srcOrd="1" destOrd="0" presId="urn:microsoft.com/office/officeart/2005/8/layout/radial4"/>
    <dgm:cxn modelId="{8F9D4DA5-DF27-4FAD-994C-2C4B0D559EFD}" type="presParOf" srcId="{88E5DB8F-8ADA-4852-BA8E-27744831E44B}" destId="{B6168D91-DC29-4D89-B69C-D73B86648F0C}" srcOrd="2" destOrd="0" presId="urn:microsoft.com/office/officeart/2005/8/layout/radial4"/>
    <dgm:cxn modelId="{EEB1710F-343D-435F-917C-6D5377702740}" type="presParOf" srcId="{88E5DB8F-8ADA-4852-BA8E-27744831E44B}" destId="{EDE774B1-9CBB-42F7-ABCC-FA61C6ED0EBB}" srcOrd="3" destOrd="0" presId="urn:microsoft.com/office/officeart/2005/8/layout/radial4"/>
    <dgm:cxn modelId="{82DDA426-A8C1-4900-BC5B-B785F4D526B8}" type="presParOf" srcId="{88E5DB8F-8ADA-4852-BA8E-27744831E44B}" destId="{83CFB583-E3EE-491E-9DCF-DD46CF2F49C2}" srcOrd="4" destOrd="0" presId="urn:microsoft.com/office/officeart/2005/8/layout/radial4"/>
    <dgm:cxn modelId="{C0C2F540-254D-4561-9763-2F1D13BB1AB0}" type="presParOf" srcId="{88E5DB8F-8ADA-4852-BA8E-27744831E44B}" destId="{A8D8C645-7F01-4E18-B4D1-EB84D1E7BE28}" srcOrd="5" destOrd="0" presId="urn:microsoft.com/office/officeart/2005/8/layout/radial4"/>
    <dgm:cxn modelId="{7C21DC5A-DEE7-40E1-B059-494AE79D8E0D}" type="presParOf" srcId="{88E5DB8F-8ADA-4852-BA8E-27744831E44B}" destId="{ABBAA26C-7390-422F-91D5-A30FB34F91F2}" srcOrd="6" destOrd="0" presId="urn:microsoft.com/office/officeart/2005/8/layout/radial4"/>
    <dgm:cxn modelId="{090EEAF9-353A-4B8B-B2DB-BD0B29DA2936}" type="presParOf" srcId="{88E5DB8F-8ADA-4852-BA8E-27744831E44B}" destId="{C81E0226-2ED7-4C52-B45F-B322AC3C99D6}" srcOrd="7" destOrd="0" presId="urn:microsoft.com/office/officeart/2005/8/layout/radial4"/>
    <dgm:cxn modelId="{B7F84493-E92F-4CC7-BCD0-99CA21900025}" type="presParOf" srcId="{88E5DB8F-8ADA-4852-BA8E-27744831E44B}" destId="{8797F932-445A-440D-B2A0-E5D0EECAF3AA}" srcOrd="8" destOrd="0" presId="urn:microsoft.com/office/officeart/2005/8/layout/radial4"/>
    <dgm:cxn modelId="{F8E3504D-3D8E-437D-9D28-AEC9BA8BD7C0}" type="presParOf" srcId="{88E5DB8F-8ADA-4852-BA8E-27744831E44B}" destId="{C3C604E1-DE53-4F3E-AB12-7A6F11194D87}" srcOrd="9" destOrd="0" presId="urn:microsoft.com/office/officeart/2005/8/layout/radial4"/>
    <dgm:cxn modelId="{4346929B-01C1-4F22-92F3-84D6B4F32668}" type="presParOf" srcId="{88E5DB8F-8ADA-4852-BA8E-27744831E44B}" destId="{460E7E14-5543-469A-89DC-390C229C6E28}" srcOrd="10" destOrd="0" presId="urn:microsoft.com/office/officeart/2005/8/layout/radial4"/>
    <dgm:cxn modelId="{7E54B495-A94F-4C17-8FE8-2BDA7066CCD2}" type="presParOf" srcId="{88E5DB8F-8ADA-4852-BA8E-27744831E44B}" destId="{30F59EAE-F069-4780-BE80-39AC158A1BD8}" srcOrd="11" destOrd="0" presId="urn:microsoft.com/office/officeart/2005/8/layout/radial4"/>
    <dgm:cxn modelId="{5CC9E13D-C191-40B0-B191-E75B5CB0005E}" type="presParOf" srcId="{88E5DB8F-8ADA-4852-BA8E-27744831E44B}" destId="{4EC8314A-3243-41F8-A109-961378FC0ED8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7A5FE-01C7-4275-9C5E-A2A32E1BBCA4}">
      <dsp:nvSpPr>
        <dsp:cNvPr id="0" name=""/>
        <dsp:cNvSpPr/>
      </dsp:nvSpPr>
      <dsp:spPr>
        <a:xfrm>
          <a:off x="4599562" y="3651169"/>
          <a:ext cx="2992874" cy="2992874"/>
        </a:xfrm>
        <a:prstGeom prst="ellipse">
          <a:avLst/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rgbClr val="070E2B"/>
              </a:solidFill>
            </a:rPr>
            <a:t>Quarterly Action Items</a:t>
          </a:r>
        </a:p>
      </dsp:txBody>
      <dsp:txXfrm>
        <a:off x="5037858" y="4089465"/>
        <a:ext cx="2116282" cy="2116282"/>
      </dsp:txXfrm>
    </dsp:sp>
    <dsp:sp modelId="{F138C813-A60C-4663-A2BE-2369FF78A489}">
      <dsp:nvSpPr>
        <dsp:cNvPr id="0" name=""/>
        <dsp:cNvSpPr/>
      </dsp:nvSpPr>
      <dsp:spPr>
        <a:xfrm rot="10800000">
          <a:off x="1566675" y="4721122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68D91-DC29-4D89-B69C-D73B86648F0C}">
      <dsp:nvSpPr>
        <dsp:cNvPr id="0" name=""/>
        <dsp:cNvSpPr/>
      </dsp:nvSpPr>
      <dsp:spPr>
        <a:xfrm>
          <a:off x="519169" y="4309602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3-Year Picture</a:t>
          </a:r>
        </a:p>
      </dsp:txBody>
      <dsp:txXfrm>
        <a:off x="568258" y="4358691"/>
        <a:ext cx="1996833" cy="1577831"/>
      </dsp:txXfrm>
    </dsp:sp>
    <dsp:sp modelId="{EDE774B1-9CBB-42F7-ABCC-FA61C6ED0EBB}">
      <dsp:nvSpPr>
        <dsp:cNvPr id="0" name=""/>
        <dsp:cNvSpPr/>
      </dsp:nvSpPr>
      <dsp:spPr>
        <a:xfrm rot="12960000">
          <a:off x="2158012" y="2901171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CFB583-E3EE-491E-9DCF-DD46CF2F49C2}">
      <dsp:nvSpPr>
        <dsp:cNvPr id="0" name=""/>
        <dsp:cNvSpPr/>
      </dsp:nvSpPr>
      <dsp:spPr>
        <a:xfrm>
          <a:off x="1384193" y="1647331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Annual Goals </a:t>
          </a:r>
        </a:p>
      </dsp:txBody>
      <dsp:txXfrm>
        <a:off x="1433282" y="1696420"/>
        <a:ext cx="1996833" cy="1577831"/>
      </dsp:txXfrm>
    </dsp:sp>
    <dsp:sp modelId="{A8D8C645-7F01-4E18-B4D1-EB84D1E7BE28}">
      <dsp:nvSpPr>
        <dsp:cNvPr id="0" name=""/>
        <dsp:cNvSpPr/>
      </dsp:nvSpPr>
      <dsp:spPr>
        <a:xfrm rot="15120000">
          <a:off x="3706155" y="1776379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BAA26C-7390-422F-91D5-A30FB34F91F2}">
      <dsp:nvSpPr>
        <dsp:cNvPr id="0" name=""/>
        <dsp:cNvSpPr/>
      </dsp:nvSpPr>
      <dsp:spPr>
        <a:xfrm>
          <a:off x="3648855" y="1958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Personal Initiative</a:t>
          </a:r>
        </a:p>
      </dsp:txBody>
      <dsp:txXfrm>
        <a:off x="3697944" y="51047"/>
        <a:ext cx="1996833" cy="1577831"/>
      </dsp:txXfrm>
    </dsp:sp>
    <dsp:sp modelId="{C81E0226-2ED7-4C52-B45F-B322AC3C99D6}">
      <dsp:nvSpPr>
        <dsp:cNvPr id="0" name=""/>
        <dsp:cNvSpPr/>
      </dsp:nvSpPr>
      <dsp:spPr>
        <a:xfrm rot="17280000">
          <a:off x="5619765" y="1776379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97F932-445A-440D-B2A0-E5D0EECAF3AA}">
      <dsp:nvSpPr>
        <dsp:cNvPr id="0" name=""/>
        <dsp:cNvSpPr/>
      </dsp:nvSpPr>
      <dsp:spPr>
        <a:xfrm>
          <a:off x="6448132" y="1958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Account Man.</a:t>
          </a:r>
        </a:p>
      </dsp:txBody>
      <dsp:txXfrm>
        <a:off x="6497221" y="51047"/>
        <a:ext cx="1996833" cy="1577831"/>
      </dsp:txXfrm>
    </dsp:sp>
    <dsp:sp modelId="{C3C604E1-DE53-4F3E-AB12-7A6F11194D87}">
      <dsp:nvSpPr>
        <dsp:cNvPr id="0" name=""/>
        <dsp:cNvSpPr/>
      </dsp:nvSpPr>
      <dsp:spPr>
        <a:xfrm rot="19440000">
          <a:off x="7167907" y="2901171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E7E14-5543-469A-89DC-390C229C6E28}">
      <dsp:nvSpPr>
        <dsp:cNvPr id="0" name=""/>
        <dsp:cNvSpPr/>
      </dsp:nvSpPr>
      <dsp:spPr>
        <a:xfrm>
          <a:off x="8712794" y="1647331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New Business</a:t>
          </a:r>
        </a:p>
      </dsp:txBody>
      <dsp:txXfrm>
        <a:off x="8761883" y="1696420"/>
        <a:ext cx="1996833" cy="1577831"/>
      </dsp:txXfrm>
    </dsp:sp>
    <dsp:sp modelId="{30F59EAE-F069-4780-BE80-39AC158A1BD8}">
      <dsp:nvSpPr>
        <dsp:cNvPr id="0" name=""/>
        <dsp:cNvSpPr/>
      </dsp:nvSpPr>
      <dsp:spPr>
        <a:xfrm>
          <a:off x="7759245" y="4721122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8314A-3243-41F8-A109-961378FC0ED8}">
      <dsp:nvSpPr>
        <dsp:cNvPr id="0" name=""/>
        <dsp:cNvSpPr/>
      </dsp:nvSpPr>
      <dsp:spPr>
        <a:xfrm>
          <a:off x="9577819" y="4309602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Networking</a:t>
          </a:r>
        </a:p>
      </dsp:txBody>
      <dsp:txXfrm>
        <a:off x="9626908" y="4358691"/>
        <a:ext cx="1996833" cy="1577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7A5FE-01C7-4275-9C5E-A2A32E1BBCA4}">
      <dsp:nvSpPr>
        <dsp:cNvPr id="0" name=""/>
        <dsp:cNvSpPr/>
      </dsp:nvSpPr>
      <dsp:spPr>
        <a:xfrm>
          <a:off x="4599562" y="3651169"/>
          <a:ext cx="2992874" cy="2992874"/>
        </a:xfrm>
        <a:prstGeom prst="ellipse">
          <a:avLst/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Quarterly Action Items</a:t>
          </a:r>
        </a:p>
      </dsp:txBody>
      <dsp:txXfrm>
        <a:off x="5037858" y="4089465"/>
        <a:ext cx="2116282" cy="2116282"/>
      </dsp:txXfrm>
    </dsp:sp>
    <dsp:sp modelId="{F138C813-A60C-4663-A2BE-2369FF78A489}">
      <dsp:nvSpPr>
        <dsp:cNvPr id="0" name=""/>
        <dsp:cNvSpPr/>
      </dsp:nvSpPr>
      <dsp:spPr>
        <a:xfrm rot="10800000">
          <a:off x="1566675" y="4721122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68D91-DC29-4D89-B69C-D73B86648F0C}">
      <dsp:nvSpPr>
        <dsp:cNvPr id="0" name=""/>
        <dsp:cNvSpPr/>
      </dsp:nvSpPr>
      <dsp:spPr>
        <a:xfrm>
          <a:off x="519169" y="4309602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3-Year Picture</a:t>
          </a:r>
        </a:p>
      </dsp:txBody>
      <dsp:txXfrm>
        <a:off x="568258" y="4358691"/>
        <a:ext cx="1996833" cy="1577831"/>
      </dsp:txXfrm>
    </dsp:sp>
    <dsp:sp modelId="{EDE774B1-9CBB-42F7-ABCC-FA61C6ED0EBB}">
      <dsp:nvSpPr>
        <dsp:cNvPr id="0" name=""/>
        <dsp:cNvSpPr/>
      </dsp:nvSpPr>
      <dsp:spPr>
        <a:xfrm rot="12960000">
          <a:off x="2158012" y="2901171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CFB583-E3EE-491E-9DCF-DD46CF2F49C2}">
      <dsp:nvSpPr>
        <dsp:cNvPr id="0" name=""/>
        <dsp:cNvSpPr/>
      </dsp:nvSpPr>
      <dsp:spPr>
        <a:xfrm>
          <a:off x="1384193" y="1647331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Annual Goals </a:t>
          </a:r>
        </a:p>
      </dsp:txBody>
      <dsp:txXfrm>
        <a:off x="1433282" y="1696420"/>
        <a:ext cx="1996833" cy="1577831"/>
      </dsp:txXfrm>
    </dsp:sp>
    <dsp:sp modelId="{A8D8C645-7F01-4E18-B4D1-EB84D1E7BE28}">
      <dsp:nvSpPr>
        <dsp:cNvPr id="0" name=""/>
        <dsp:cNvSpPr/>
      </dsp:nvSpPr>
      <dsp:spPr>
        <a:xfrm rot="15120000">
          <a:off x="3706155" y="1776379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BAA26C-7390-422F-91D5-A30FB34F91F2}">
      <dsp:nvSpPr>
        <dsp:cNvPr id="0" name=""/>
        <dsp:cNvSpPr/>
      </dsp:nvSpPr>
      <dsp:spPr>
        <a:xfrm>
          <a:off x="3648855" y="1958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Personal Initiative</a:t>
          </a:r>
        </a:p>
      </dsp:txBody>
      <dsp:txXfrm>
        <a:off x="3697944" y="51047"/>
        <a:ext cx="1996833" cy="1577831"/>
      </dsp:txXfrm>
    </dsp:sp>
    <dsp:sp modelId="{C81E0226-2ED7-4C52-B45F-B322AC3C99D6}">
      <dsp:nvSpPr>
        <dsp:cNvPr id="0" name=""/>
        <dsp:cNvSpPr/>
      </dsp:nvSpPr>
      <dsp:spPr>
        <a:xfrm rot="17280000">
          <a:off x="5619765" y="1776379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97F932-445A-440D-B2A0-E5D0EECAF3AA}">
      <dsp:nvSpPr>
        <dsp:cNvPr id="0" name=""/>
        <dsp:cNvSpPr/>
      </dsp:nvSpPr>
      <dsp:spPr>
        <a:xfrm>
          <a:off x="6448132" y="1958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Account Man.</a:t>
          </a:r>
        </a:p>
      </dsp:txBody>
      <dsp:txXfrm>
        <a:off x="6497221" y="51047"/>
        <a:ext cx="1996833" cy="1577831"/>
      </dsp:txXfrm>
    </dsp:sp>
    <dsp:sp modelId="{C3C604E1-DE53-4F3E-AB12-7A6F11194D87}">
      <dsp:nvSpPr>
        <dsp:cNvPr id="0" name=""/>
        <dsp:cNvSpPr/>
      </dsp:nvSpPr>
      <dsp:spPr>
        <a:xfrm rot="19440000">
          <a:off x="7167907" y="2901171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E7E14-5543-469A-89DC-390C229C6E28}">
      <dsp:nvSpPr>
        <dsp:cNvPr id="0" name=""/>
        <dsp:cNvSpPr/>
      </dsp:nvSpPr>
      <dsp:spPr>
        <a:xfrm>
          <a:off x="8712794" y="1647331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New Business</a:t>
          </a:r>
        </a:p>
      </dsp:txBody>
      <dsp:txXfrm>
        <a:off x="8761883" y="1696420"/>
        <a:ext cx="1996833" cy="1577831"/>
      </dsp:txXfrm>
    </dsp:sp>
    <dsp:sp modelId="{30F59EAE-F069-4780-BE80-39AC158A1BD8}">
      <dsp:nvSpPr>
        <dsp:cNvPr id="0" name=""/>
        <dsp:cNvSpPr/>
      </dsp:nvSpPr>
      <dsp:spPr>
        <a:xfrm>
          <a:off x="7759245" y="4721122"/>
          <a:ext cx="2866079" cy="852969"/>
        </a:xfrm>
        <a:prstGeom prst="leftArrow">
          <a:avLst>
            <a:gd name="adj1" fmla="val 60000"/>
            <a:gd name="adj2" fmla="val 50000"/>
          </a:avLst>
        </a:prstGeom>
        <a:solidFill>
          <a:srgbClr val="E3CEA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8314A-3243-41F8-A109-961378FC0ED8}">
      <dsp:nvSpPr>
        <dsp:cNvPr id="0" name=""/>
        <dsp:cNvSpPr/>
      </dsp:nvSpPr>
      <dsp:spPr>
        <a:xfrm>
          <a:off x="9577819" y="4309602"/>
          <a:ext cx="2095011" cy="1676009"/>
        </a:xfrm>
        <a:prstGeom prst="roundRect">
          <a:avLst>
            <a:gd name="adj" fmla="val 10000"/>
          </a:avLst>
        </a:prstGeom>
        <a:solidFill>
          <a:srgbClr val="070E2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Networking</a:t>
          </a:r>
        </a:p>
      </dsp:txBody>
      <dsp:txXfrm>
        <a:off x="9626908" y="4358691"/>
        <a:ext cx="1996833" cy="1577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ECF651C-FA55-47B8-9FE5-5CA1318929E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D116F3E-52A7-4EA3-A9F3-FFB6DC1B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5AE10AD-B133-4122-B55A-FCFB2FBB69A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419EE88-4241-4FB4-A55D-C7A211FF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392-D062-491D-A3B0-13ED6924289E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7DCE-555F-4983-8390-E5DC94A34CAB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6AF6-FAF6-4502-ABBB-B715C6CD4568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12AC-8D78-4C60-9A17-3B6BFC54E350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F86-9EF0-413B-B1EC-FBADBC3D50B6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ABFB-EDD8-45DE-8BAC-1B8DD583075D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C59-09C8-4933-8587-EA11E19B381F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B096-A04E-4CD3-8FDE-A3C024669CCC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4BD6-CA32-4B08-8ECB-FDFF654AA012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E6D-4FBC-4A84-8E0A-08356D53D6F6}" type="datetime1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70E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70E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E6D-4FBC-4A84-8E0A-08356D53D6F6}" type="datetime1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B321-6EB9-48C8-BA09-864EB1CB8326}" type="datetime1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AE8A-A757-4272-88F5-99BDC6682F81}" type="datetime1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ED0-810F-4594-A305-F5B12F9D7135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EC03-34BF-4CDA-A529-F716AB888BFB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97" r:id="rId6"/>
    <p:sldLayoutId id="2147483654" r:id="rId7"/>
    <p:sldLayoutId id="2147483655" r:id="rId8"/>
    <p:sldLayoutId id="2147483656" r:id="rId9"/>
    <p:sldLayoutId id="2147483679" r:id="rId10"/>
    <p:sldLayoutId id="2147483657" r:id="rId11"/>
    <p:sldLayoutId id="2147483678" r:id="rId12"/>
    <p:sldLayoutId id="2147483658" r:id="rId13"/>
    <p:sldLayoutId id="214748365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Getting%20in%20the%20Door%20Exercise.docx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Sales Training Session #23: </a:t>
            </a:r>
          </a:p>
          <a:p>
            <a:r>
              <a:rPr lang="en-US" sz="3200" dirty="0"/>
              <a:t>How to Build Your 2018 Sales Plan</a:t>
            </a:r>
          </a:p>
          <a:p>
            <a:r>
              <a:rPr lang="en-US" sz="3200" dirty="0"/>
              <a:t>October 17</a:t>
            </a:r>
            <a:r>
              <a:rPr lang="en-US" sz="3200" baseline="30000" dirty="0"/>
              <a:t>th</a:t>
            </a:r>
            <a:r>
              <a:rPr lang="en-US" sz="3200" dirty="0"/>
              <a:t>,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99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4B71-A4D4-462C-BAFE-D8A96486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74" y="2561728"/>
            <a:ext cx="10648843" cy="1325563"/>
          </a:xfrm>
        </p:spPr>
        <p:txBody>
          <a:bodyPr/>
          <a:lstStyle/>
          <a:p>
            <a:pPr algn="ctr"/>
            <a:r>
              <a:rPr lang="en-US" dirty="0"/>
              <a:t>How has you boss used the plan to coach you?</a:t>
            </a:r>
          </a:p>
        </p:txBody>
      </p:sp>
    </p:spTree>
    <p:extLst>
      <p:ext uri="{BB962C8B-B14F-4D97-AF65-F5344CB8AC3E}">
        <p14:creationId xmlns:p14="http://schemas.microsoft.com/office/powerpoint/2010/main" val="110644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734C-7DC4-45C8-9870-DF8A03F3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26" y="25719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Not a poll, but a question to ponder…</a:t>
            </a:r>
          </a:p>
        </p:txBody>
      </p:sp>
    </p:spTree>
    <p:extLst>
      <p:ext uri="{BB962C8B-B14F-4D97-AF65-F5344CB8AC3E}">
        <p14:creationId xmlns:p14="http://schemas.microsoft.com/office/powerpoint/2010/main" val="218339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treet sign on a pole&#10;&#10;Description generated with very high confidence">
            <a:extLst>
              <a:ext uri="{FF2B5EF4-FFF2-40B4-BE49-F238E27FC236}">
                <a16:creationId xmlns:a16="http://schemas.microsoft.com/office/drawing/2014/main" id="{17BC71AC-AF9D-4181-9159-45B2C75D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" y="-1104472"/>
            <a:ext cx="12183292" cy="79624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55734C-7DC4-45C8-9870-DF8A03F3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78394"/>
          </a:xfrm>
          <a:solidFill>
            <a:srgbClr val="E3CEA3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How much of your sales time is spent in </a:t>
            </a:r>
            <a:r>
              <a:rPr lang="en-US" sz="4000" u="sng" dirty="0">
                <a:solidFill>
                  <a:schemeClr val="tx1"/>
                </a:solidFill>
              </a:rPr>
              <a:t>proactive</a:t>
            </a:r>
            <a:r>
              <a:rPr lang="en-US" sz="4000" dirty="0">
                <a:solidFill>
                  <a:schemeClr val="tx1"/>
                </a:solidFill>
              </a:rPr>
              <a:t> mode?</a:t>
            </a:r>
          </a:p>
        </p:txBody>
      </p:sp>
    </p:spTree>
    <p:extLst>
      <p:ext uri="{BB962C8B-B14F-4D97-AF65-F5344CB8AC3E}">
        <p14:creationId xmlns:p14="http://schemas.microsoft.com/office/powerpoint/2010/main" val="16277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734C-7DC4-45C8-9870-DF8A03F3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26" y="25719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One last question to ponder …</a:t>
            </a:r>
          </a:p>
        </p:txBody>
      </p:sp>
    </p:spTree>
    <p:extLst>
      <p:ext uri="{BB962C8B-B14F-4D97-AF65-F5344CB8AC3E}">
        <p14:creationId xmlns:p14="http://schemas.microsoft.com/office/powerpoint/2010/main" val="405558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E14D-1855-4637-9460-ADC75CD7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6" y="365125"/>
            <a:ext cx="11476234" cy="1325563"/>
          </a:xfrm>
        </p:spPr>
        <p:txBody>
          <a:bodyPr/>
          <a:lstStyle/>
          <a:p>
            <a:pPr algn="ctr"/>
            <a:r>
              <a:rPr lang="en-US" dirty="0"/>
              <a:t>Is your proactive work random or strategic?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2456B-4E9D-459B-ACC8-BD5C18F0E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047" y="1816546"/>
            <a:ext cx="5658528" cy="823912"/>
          </a:xfrm>
        </p:spPr>
        <p:txBody>
          <a:bodyPr/>
          <a:lstStyle/>
          <a:p>
            <a:r>
              <a:rPr lang="en-US" dirty="0"/>
              <a:t>Proactive and Random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0" name="Content Placeholder 9" descr="A sign on a pole&#10;&#10;Description generated with very high confidence">
            <a:extLst>
              <a:ext uri="{FF2B5EF4-FFF2-40B4-BE49-F238E27FC236}">
                <a16:creationId xmlns:a16="http://schemas.microsoft.com/office/drawing/2014/main" id="{3AC52C49-37D4-42D5-B93E-23566455A6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6" y="2779158"/>
            <a:ext cx="5606910" cy="370897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1DD83-3BD8-426C-8081-A800F726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6546"/>
            <a:ext cx="5663629" cy="823912"/>
          </a:xfrm>
        </p:spPr>
        <p:txBody>
          <a:bodyPr/>
          <a:lstStyle/>
          <a:p>
            <a:r>
              <a:rPr lang="en-US" dirty="0"/>
              <a:t>Proactive and Strategic</a:t>
            </a:r>
          </a:p>
        </p:txBody>
      </p:sp>
      <p:pic>
        <p:nvPicPr>
          <p:cNvPr id="12" name="Content Placeholder 11" descr="A close up of a clock&#10;&#10;Description generated with high confidence">
            <a:extLst>
              <a:ext uri="{FF2B5EF4-FFF2-40B4-BE49-F238E27FC236}">
                <a16:creationId xmlns:a16="http://schemas.microsoft.com/office/drawing/2014/main" id="{6692FA4C-CC2A-492F-9969-BDAB631116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79158"/>
            <a:ext cx="5721046" cy="3708970"/>
          </a:xfrm>
        </p:spPr>
      </p:pic>
    </p:spTree>
    <p:extLst>
      <p:ext uri="{BB962C8B-B14F-4D97-AF65-F5344CB8AC3E}">
        <p14:creationId xmlns:p14="http://schemas.microsoft.com/office/powerpoint/2010/main" val="532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E14D-1855-4637-9460-ADC75CD7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6" y="365125"/>
            <a:ext cx="11476234" cy="1325563"/>
          </a:xfrm>
        </p:spPr>
        <p:txBody>
          <a:bodyPr/>
          <a:lstStyle/>
          <a:p>
            <a:pPr algn="ctr"/>
            <a:r>
              <a:rPr lang="en-US" dirty="0"/>
              <a:t>Is your proactive work random or strategic?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2456B-4E9D-459B-ACC8-BD5C18F0E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047" y="1816546"/>
            <a:ext cx="5658528" cy="823912"/>
          </a:xfrm>
        </p:spPr>
        <p:txBody>
          <a:bodyPr/>
          <a:lstStyle/>
          <a:p>
            <a:r>
              <a:rPr lang="en-US" dirty="0"/>
              <a:t>Proactive and Random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1DD83-3BD8-426C-8081-A800F726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6546"/>
            <a:ext cx="5663629" cy="823912"/>
          </a:xfrm>
        </p:spPr>
        <p:txBody>
          <a:bodyPr/>
          <a:lstStyle/>
          <a:p>
            <a:r>
              <a:rPr lang="en-US" dirty="0"/>
              <a:t>Proactive and Strategic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C37B6-3050-40E4-91DC-83CDE3701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048" y="2766316"/>
            <a:ext cx="5658528" cy="36845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Stop by to see a customer.</a:t>
            </a:r>
          </a:p>
          <a:p>
            <a:r>
              <a:rPr lang="en-US" dirty="0"/>
              <a:t>Do a few random cold calls before heading home.</a:t>
            </a:r>
          </a:p>
          <a:p>
            <a:r>
              <a:rPr lang="en-US" dirty="0"/>
              <a:t>Attend four local associations every now and then.</a:t>
            </a:r>
          </a:p>
          <a:p>
            <a:r>
              <a:rPr lang="en-US" dirty="0"/>
              <a:t>Call to check on an old quote.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86E0D3-0D8E-4DE7-8BCC-ABF7F6289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766316"/>
            <a:ext cx="5663629" cy="3684588"/>
          </a:xfrm>
        </p:spPr>
        <p:txBody>
          <a:bodyPr>
            <a:normAutofit/>
          </a:bodyPr>
          <a:lstStyle/>
          <a:p>
            <a:r>
              <a:rPr lang="en-US" dirty="0"/>
              <a:t>Plan a Vision Meeting with Tier 1 and Tier 2 clients.</a:t>
            </a:r>
          </a:p>
          <a:p>
            <a:r>
              <a:rPr lang="en-US" dirty="0"/>
              <a:t>Perform two hours of weekly cold calls to a list of 75 targeted prospects.</a:t>
            </a:r>
          </a:p>
          <a:p>
            <a:r>
              <a:rPr lang="en-US" dirty="0"/>
              <a:t>Become leader of two associations.</a:t>
            </a:r>
          </a:p>
          <a:p>
            <a:r>
              <a:rPr lang="en-US" dirty="0"/>
              <a:t>Deliver a case study to prospect with old quote.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48400-83CE-4463-A89C-EEEDB78CB3A2}"/>
              </a:ext>
            </a:extLst>
          </p:cNvPr>
          <p:cNvSpPr txBox="1"/>
          <p:nvPr/>
        </p:nvSpPr>
        <p:spPr>
          <a:xfrm>
            <a:off x="339047" y="3716086"/>
            <a:ext cx="560455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ALL GOOD STUFF!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C303B7-2088-4ABD-B88D-C5FC741FBB9D}"/>
              </a:ext>
            </a:extLst>
          </p:cNvPr>
          <p:cNvSpPr txBox="1"/>
          <p:nvPr/>
        </p:nvSpPr>
        <p:spPr>
          <a:xfrm>
            <a:off x="339046" y="3716086"/>
            <a:ext cx="5604554" cy="646331"/>
          </a:xfrm>
          <a:prstGeom prst="rect">
            <a:avLst/>
          </a:prstGeom>
          <a:solidFill>
            <a:srgbClr val="070E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BUT NOT GREAT!</a:t>
            </a:r>
          </a:p>
        </p:txBody>
      </p:sp>
    </p:spTree>
    <p:extLst>
      <p:ext uri="{BB962C8B-B14F-4D97-AF65-F5344CB8AC3E}">
        <p14:creationId xmlns:p14="http://schemas.microsoft.com/office/powerpoint/2010/main" val="39558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  <p:bldP spid="8" grpId="0" build="p" animBg="1"/>
      <p:bldP spid="9" grpId="0" animBg="1"/>
      <p:bldP spid="9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431B-029C-4169-AC4E-69B6FF2B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 and greatness is not that far away…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11B43-5B16-4C74-A4DC-17AD6781D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Performer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AE02494-0652-4D10-B00E-BE2CFD7AA92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131526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9CDAB-1A80-49B5-B6EC-9AD33A0DD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Superstar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4803842-C39B-4636-BE30-9A20B1B961C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4612911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54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Graphic spid="9" grpId="0">
        <p:bldAsOne/>
      </p:bldGraphic>
      <p:bldP spid="5" grpId="0" uiExpand="1" build="p" animBg="1"/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2A4B9A0D-5F3F-45AA-B852-D4E938A0D3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47A5E5-FE56-4A97-A360-B295ADF4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Why Build a Sales Plan?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21583-68BE-4AFD-B98F-1612351BE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3101" y="1688122"/>
            <a:ext cx="4011699" cy="1740878"/>
          </a:xfrm>
        </p:spPr>
        <p:txBody>
          <a:bodyPr anchor="ctr">
            <a:normAutofit/>
          </a:bodyPr>
          <a:lstStyle/>
          <a:p>
            <a:r>
              <a:rPr lang="en-US" sz="2800" i="1" u="sng" dirty="0"/>
              <a:t>Without more time or effort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E3CEA3"/>
                </a:solidFill>
              </a:rPr>
              <a:t>you’ll shift from reactive work to proactive &amp; strategic work.  </a:t>
            </a:r>
          </a:p>
        </p:txBody>
      </p:sp>
    </p:spTree>
    <p:extLst>
      <p:ext uri="{BB962C8B-B14F-4D97-AF65-F5344CB8AC3E}">
        <p14:creationId xmlns:p14="http://schemas.microsoft.com/office/powerpoint/2010/main" val="13862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2A4B9A0D-5F3F-45AA-B852-D4E938A0D3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47A5E5-FE56-4A97-A360-B295ADF4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Why Build a Sales Plan?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21583-68BE-4AFD-B98F-1612351BE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3101" y="1688122"/>
            <a:ext cx="4011699" cy="1740878"/>
          </a:xfrm>
        </p:spPr>
        <p:txBody>
          <a:bodyPr anchor="ctr">
            <a:normAutofit/>
          </a:bodyPr>
          <a:lstStyle/>
          <a:p>
            <a:r>
              <a:rPr lang="en-US" sz="2800" i="1" u="sng" dirty="0">
                <a:solidFill>
                  <a:srgbClr val="E3CEA3"/>
                </a:solidFill>
              </a:rPr>
              <a:t>Without more time or effort</a:t>
            </a:r>
            <a:r>
              <a:rPr lang="en-US" sz="2800" i="1" dirty="0">
                <a:solidFill>
                  <a:srgbClr val="E3CEA3"/>
                </a:solidFill>
              </a:rPr>
              <a:t>, </a:t>
            </a:r>
            <a:r>
              <a:rPr lang="en-US" sz="2800" i="1" dirty="0"/>
              <a:t>you’ll shift from reactive work to proactive &amp; strategic work.  </a:t>
            </a:r>
          </a:p>
        </p:txBody>
      </p:sp>
    </p:spTree>
    <p:extLst>
      <p:ext uri="{BB962C8B-B14F-4D97-AF65-F5344CB8AC3E}">
        <p14:creationId xmlns:p14="http://schemas.microsoft.com/office/powerpoint/2010/main" val="231679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2A4B9A0D-5F3F-45AA-B852-D4E938A0D3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47A5E5-FE56-4A97-A360-B295ADF4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Why Build a Sales Plan?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21583-68BE-4AFD-B98F-1612351BE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3101" y="1688122"/>
            <a:ext cx="4011699" cy="1740878"/>
          </a:xfrm>
        </p:spPr>
        <p:txBody>
          <a:bodyPr anchor="ctr">
            <a:normAutofit/>
          </a:bodyPr>
          <a:lstStyle/>
          <a:p>
            <a:r>
              <a:rPr lang="en-US" sz="2800" i="1" u="sng" dirty="0"/>
              <a:t>Without more time or effort</a:t>
            </a:r>
            <a:r>
              <a:rPr lang="en-US" sz="2800" i="1" dirty="0"/>
              <a:t>, you’ll shift from reactive work to proactive &amp; strategic work.  </a:t>
            </a:r>
          </a:p>
        </p:txBody>
      </p:sp>
    </p:spTree>
    <p:extLst>
      <p:ext uri="{BB962C8B-B14F-4D97-AF65-F5344CB8AC3E}">
        <p14:creationId xmlns:p14="http://schemas.microsoft.com/office/powerpoint/2010/main" val="381337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4B71-A4D4-462C-BAFE-D8A96486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17" y="2561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3831000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261A4-7776-42B7-B863-08E5E005D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892BB11-29C4-401A-BC23-4CACF3D9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Start at Very High Level</a:t>
            </a:r>
          </a:p>
        </p:txBody>
      </p:sp>
    </p:spTree>
    <p:extLst>
      <p:ext uri="{BB962C8B-B14F-4D97-AF65-F5344CB8AC3E}">
        <p14:creationId xmlns:p14="http://schemas.microsoft.com/office/powerpoint/2010/main" val="897469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4867D878-7FA8-4142-9022-0242528D1F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118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A14AE03-9EED-41DD-A285-74AFEE1A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End at Week-to-Week Details</a:t>
            </a:r>
          </a:p>
        </p:txBody>
      </p:sp>
    </p:spTree>
    <p:extLst>
      <p:ext uri="{BB962C8B-B14F-4D97-AF65-F5344CB8AC3E}">
        <p14:creationId xmlns:p14="http://schemas.microsoft.com/office/powerpoint/2010/main" val="419303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734C-7DC4-45C8-9870-DF8A03F3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26" y="25719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Topics to include, in order…</a:t>
            </a:r>
          </a:p>
        </p:txBody>
      </p:sp>
    </p:spTree>
    <p:extLst>
      <p:ext uri="{BB962C8B-B14F-4D97-AF65-F5344CB8AC3E}">
        <p14:creationId xmlns:p14="http://schemas.microsoft.com/office/powerpoint/2010/main" val="95612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picture containing sky, outdoor, photo, water&#10;&#10;Description generated with very high confidence">
            <a:extLst>
              <a:ext uri="{FF2B5EF4-FFF2-40B4-BE49-F238E27FC236}">
                <a16:creationId xmlns:a16="http://schemas.microsoft.com/office/drawing/2014/main" id="{ABC120BE-E939-4F68-9ADF-F2D5173E73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DF6431-0F96-40C2-9906-7E133607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1. Three-Year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BEA16-2B61-4652-87DE-9D476A4C1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3009" y="498624"/>
            <a:ext cx="3932237" cy="25575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Bullet list describing the picture you envision in three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Reasonable, but push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Objective goals and subjective descriptors.</a:t>
            </a:r>
          </a:p>
        </p:txBody>
      </p:sp>
    </p:spTree>
    <p:extLst>
      <p:ext uri="{BB962C8B-B14F-4D97-AF65-F5344CB8AC3E}">
        <p14:creationId xmlns:p14="http://schemas.microsoft.com/office/powerpoint/2010/main" val="26161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picture containing sky, outdoor, photo, water&#10;&#10;Description generated with very high confidence">
            <a:extLst>
              <a:ext uri="{FF2B5EF4-FFF2-40B4-BE49-F238E27FC236}">
                <a16:creationId xmlns:a16="http://schemas.microsoft.com/office/drawing/2014/main" id="{ABC120BE-E939-4F68-9ADF-F2D5173E73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DF6431-0F96-40C2-9906-7E133607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1. Three-Year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BEA16-2B61-4652-87DE-9D476A4C1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077" y="498624"/>
            <a:ext cx="5392615" cy="255755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It’s Dec. 31, 2020, and this year I …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Sold $2.25mm.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Became known as the cyber expert among the local school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Won the Axis trip for top performers.</a:t>
            </a:r>
          </a:p>
        </p:txBody>
      </p:sp>
    </p:spTree>
    <p:extLst>
      <p:ext uri="{BB962C8B-B14F-4D97-AF65-F5344CB8AC3E}">
        <p14:creationId xmlns:p14="http://schemas.microsoft.com/office/powerpoint/2010/main" val="386578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person with a sunset in the background&#10;&#10;Description generated with very high confidence">
            <a:extLst>
              <a:ext uri="{FF2B5EF4-FFF2-40B4-BE49-F238E27FC236}">
                <a16:creationId xmlns:a16="http://schemas.microsoft.com/office/drawing/2014/main" id="{EFBE73DD-CA5F-4DC7-AB8B-2F0B1CCA2D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E8628EE-7A2F-4EC9-AD4B-81E3CDBA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2. Annual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6281C-F4D3-45E0-9652-1C06346BF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6774" y="350016"/>
            <a:ext cx="3956626" cy="2492829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Quoted $$ and Quantity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 Objective KPIs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Realistic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 into Quarterly Goals </a:t>
            </a:r>
          </a:p>
        </p:txBody>
      </p:sp>
    </p:spTree>
    <p:extLst>
      <p:ext uri="{BB962C8B-B14F-4D97-AF65-F5344CB8AC3E}">
        <p14:creationId xmlns:p14="http://schemas.microsoft.com/office/powerpoint/2010/main" val="34881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tanding on a rock&#10;&#10;Description generated with very high confidence">
            <a:extLst>
              <a:ext uri="{FF2B5EF4-FFF2-40B4-BE49-F238E27FC236}">
                <a16:creationId xmlns:a16="http://schemas.microsoft.com/office/drawing/2014/main" id="{3C5943E2-2F34-4356-8660-B372B7159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" y="-3719678"/>
            <a:ext cx="12372016" cy="1177341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B548EF5-B1DB-4891-8B7B-D4FDC6BC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818" y="359550"/>
            <a:ext cx="3932237" cy="1600200"/>
          </a:xfrm>
        </p:spPr>
        <p:txBody>
          <a:bodyPr/>
          <a:lstStyle/>
          <a:p>
            <a:r>
              <a:rPr lang="en-US" dirty="0"/>
              <a:t>3. Personal Initiative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537CE2-86F4-4CF8-A6D8-867968135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8819" y="2062700"/>
            <a:ext cx="3932237" cy="39762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Less than two.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Something to improve upon.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Scheduled plan of 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 a weekly routine.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Recruit an accountability coach.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one.</a:t>
            </a:r>
          </a:p>
        </p:txBody>
      </p:sp>
    </p:spTree>
    <p:extLst>
      <p:ext uri="{BB962C8B-B14F-4D97-AF65-F5344CB8AC3E}">
        <p14:creationId xmlns:p14="http://schemas.microsoft.com/office/powerpoint/2010/main" val="4244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tanding on a rock&#10;&#10;Description generated with very high confidence">
            <a:extLst>
              <a:ext uri="{FF2B5EF4-FFF2-40B4-BE49-F238E27FC236}">
                <a16:creationId xmlns:a16="http://schemas.microsoft.com/office/drawing/2014/main" id="{3C5943E2-2F34-4356-8660-B372B7159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" y="-3719678"/>
            <a:ext cx="12372016" cy="1177341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B548EF5-B1DB-4891-8B7B-D4FDC6BC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818" y="359550"/>
            <a:ext cx="3932237" cy="1600200"/>
          </a:xfrm>
        </p:spPr>
        <p:txBody>
          <a:bodyPr/>
          <a:lstStyle/>
          <a:p>
            <a:r>
              <a:rPr lang="en-US" dirty="0"/>
              <a:t>Personal Initiative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537CE2-86F4-4CF8-A6D8-867968135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8818" y="2045116"/>
            <a:ext cx="3932237" cy="337094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 understanding of IP video.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Become organized and efficient.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 my public speaking skills.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my own develop and quote 20 new customers.</a:t>
            </a:r>
          </a:p>
        </p:txBody>
      </p:sp>
    </p:spTree>
    <p:extLst>
      <p:ext uri="{BB962C8B-B14F-4D97-AF65-F5344CB8AC3E}">
        <p14:creationId xmlns:p14="http://schemas.microsoft.com/office/powerpoint/2010/main" val="16084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picture containing person, man, indoor, woman&#10;&#10;Description generated with very high confidence">
            <a:extLst>
              <a:ext uri="{FF2B5EF4-FFF2-40B4-BE49-F238E27FC236}">
                <a16:creationId xmlns:a16="http://schemas.microsoft.com/office/drawing/2014/main" id="{4213488C-8758-44A0-9E7E-432C91A3B5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>
          <a:xfrm>
            <a:off x="33347" y="-46882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E915E0-D62C-49C2-8767-8907594E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4. Account Management</a:t>
            </a:r>
          </a:p>
        </p:txBody>
      </p:sp>
    </p:spTree>
    <p:extLst>
      <p:ext uri="{BB962C8B-B14F-4D97-AF65-F5344CB8AC3E}">
        <p14:creationId xmlns:p14="http://schemas.microsoft.com/office/powerpoint/2010/main" val="237610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4B71-A4D4-462C-BAFE-D8A96486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17" y="2561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did you do for your 2017 Sales Plan?</a:t>
            </a:r>
          </a:p>
        </p:txBody>
      </p:sp>
    </p:spTree>
    <p:extLst>
      <p:ext uri="{BB962C8B-B14F-4D97-AF65-F5344CB8AC3E}">
        <p14:creationId xmlns:p14="http://schemas.microsoft.com/office/powerpoint/2010/main" val="3143358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man, indoor, woman&#10;&#10;Description generated with very high confidence">
            <a:extLst>
              <a:ext uri="{FF2B5EF4-FFF2-40B4-BE49-F238E27FC236}">
                <a16:creationId xmlns:a16="http://schemas.microsoft.com/office/drawing/2014/main" id="{4213488C-8758-44A0-9E7E-432C91A3B5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11310"/>
          <a:stretch/>
        </p:blipFill>
        <p:spPr>
          <a:xfrm>
            <a:off x="-727177" y="0"/>
            <a:ext cx="868531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915E0-D62C-49C2-8767-8907594E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249" y="497114"/>
            <a:ext cx="3932237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Account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B99D9-9E5A-4675-BBC6-7518B874C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7250" y="2351314"/>
            <a:ext cx="3932237" cy="4054702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Tier 1 Account Descriptors and Routine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Tier 2 Account Descriptors and Routine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List of Tier 1 and Tier 2 Accounts</a:t>
            </a:r>
            <a:endParaRPr lang="en-US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Risks of Losing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Ideas of Penetration</a:t>
            </a:r>
          </a:p>
        </p:txBody>
      </p:sp>
    </p:spTree>
    <p:extLst>
      <p:ext uri="{BB962C8B-B14F-4D97-AF65-F5344CB8AC3E}">
        <p14:creationId xmlns:p14="http://schemas.microsoft.com/office/powerpoint/2010/main" val="426084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15E0-D62C-49C2-8767-8907594E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9" y="497114"/>
            <a:ext cx="11832608" cy="1167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Account Management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33BED3-E8A5-4639-9967-A45CB34AA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11673"/>
              </p:ext>
            </p:extLst>
          </p:nvPr>
        </p:nvGraphicFramePr>
        <p:xfrm>
          <a:off x="216880" y="1916721"/>
          <a:ext cx="11832606" cy="482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202">
                  <a:extLst>
                    <a:ext uri="{9D8B030D-6E8A-4147-A177-3AD203B41FA5}">
                      <a16:colId xmlns:a16="http://schemas.microsoft.com/office/drawing/2014/main" val="3824348955"/>
                    </a:ext>
                  </a:extLst>
                </a:gridCol>
                <a:gridCol w="3944202">
                  <a:extLst>
                    <a:ext uri="{9D8B030D-6E8A-4147-A177-3AD203B41FA5}">
                      <a16:colId xmlns:a16="http://schemas.microsoft.com/office/drawing/2014/main" val="346842419"/>
                    </a:ext>
                  </a:extLst>
                </a:gridCol>
                <a:gridCol w="3944202">
                  <a:extLst>
                    <a:ext uri="{9D8B030D-6E8A-4147-A177-3AD203B41FA5}">
                      <a16:colId xmlns:a16="http://schemas.microsoft.com/office/drawing/2014/main" val="3682403626"/>
                    </a:ext>
                  </a:extLst>
                </a:gridCol>
              </a:tblGrid>
              <a:tr h="9017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Risks of Losing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Ideas to Penetrate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02405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Downtown Property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Jennifer Jenkins leaves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Issues w/ hosted 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Meet upper management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BOMA Leadership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62105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University of Metropolis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Security oversite moving away from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Conduct Vision Meeting at our office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Introduce drones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44434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District Credit Union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Competition from national provider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Another service challenge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Meeting at regional HQ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Demo for group of VPs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4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090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15E0-D62C-49C2-8767-8907594E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9" y="497114"/>
            <a:ext cx="11832608" cy="1167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Account Management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33BED3-E8A5-4639-9967-A45CB34AA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88580"/>
              </p:ext>
            </p:extLst>
          </p:nvPr>
        </p:nvGraphicFramePr>
        <p:xfrm>
          <a:off x="216880" y="1916721"/>
          <a:ext cx="11832606" cy="482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202">
                  <a:extLst>
                    <a:ext uri="{9D8B030D-6E8A-4147-A177-3AD203B41FA5}">
                      <a16:colId xmlns:a16="http://schemas.microsoft.com/office/drawing/2014/main" val="3824348955"/>
                    </a:ext>
                  </a:extLst>
                </a:gridCol>
                <a:gridCol w="3944202">
                  <a:extLst>
                    <a:ext uri="{9D8B030D-6E8A-4147-A177-3AD203B41FA5}">
                      <a16:colId xmlns:a16="http://schemas.microsoft.com/office/drawing/2014/main" val="346842419"/>
                    </a:ext>
                  </a:extLst>
                </a:gridCol>
                <a:gridCol w="3944202">
                  <a:extLst>
                    <a:ext uri="{9D8B030D-6E8A-4147-A177-3AD203B41FA5}">
                      <a16:colId xmlns:a16="http://schemas.microsoft.com/office/drawing/2014/main" val="3682403626"/>
                    </a:ext>
                  </a:extLst>
                </a:gridCol>
              </a:tblGrid>
              <a:tr h="9017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Risks of Losing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Ideas to Penetrate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02405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Downtown Property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Jennifer Jenkins leaves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Issues w/ managed 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Meet upper management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BOMA Leadership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62105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University of Metropolis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Security oversite moving away from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Conduct Vision Meeting at our office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Introduce drones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44434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District Credit Union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Competition from national provider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Another service challenge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Meeting at regional HQ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Demo for group of VPs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4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53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15E0-D62C-49C2-8767-8907594E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9" y="497114"/>
            <a:ext cx="11832608" cy="1167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Account Management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33BED3-E8A5-4639-9967-A45CB34AA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158455"/>
              </p:ext>
            </p:extLst>
          </p:nvPr>
        </p:nvGraphicFramePr>
        <p:xfrm>
          <a:off x="216880" y="1916721"/>
          <a:ext cx="11832606" cy="482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202">
                  <a:extLst>
                    <a:ext uri="{9D8B030D-6E8A-4147-A177-3AD203B41FA5}">
                      <a16:colId xmlns:a16="http://schemas.microsoft.com/office/drawing/2014/main" val="3824348955"/>
                    </a:ext>
                  </a:extLst>
                </a:gridCol>
                <a:gridCol w="3944202">
                  <a:extLst>
                    <a:ext uri="{9D8B030D-6E8A-4147-A177-3AD203B41FA5}">
                      <a16:colId xmlns:a16="http://schemas.microsoft.com/office/drawing/2014/main" val="346842419"/>
                    </a:ext>
                  </a:extLst>
                </a:gridCol>
                <a:gridCol w="3944202">
                  <a:extLst>
                    <a:ext uri="{9D8B030D-6E8A-4147-A177-3AD203B41FA5}">
                      <a16:colId xmlns:a16="http://schemas.microsoft.com/office/drawing/2014/main" val="3682403626"/>
                    </a:ext>
                  </a:extLst>
                </a:gridCol>
              </a:tblGrid>
              <a:tr h="9017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Risks of Losing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Ideas to Penetrate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02405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Downtown Property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Jennifer Jenkins leaves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Issues w/ managed 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Meet upper management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BOMA Leadership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62105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University of Metropolis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Security oversite moving away from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Conduct Vision Meeting at our office w/ highest level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Introduce drones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44434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District Credit Union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Competition from national provider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Another service challenge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Meeting at regional HQ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E3CEA3"/>
                          </a:solidFill>
                        </a:rPr>
                        <a:t>Demo for group of VPs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4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379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15E0-D62C-49C2-8767-8907594E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9" y="497114"/>
            <a:ext cx="11832608" cy="1167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Account Management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33BED3-E8A5-4639-9967-A45CB34AA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55318"/>
              </p:ext>
            </p:extLst>
          </p:nvPr>
        </p:nvGraphicFramePr>
        <p:xfrm>
          <a:off x="216880" y="1916721"/>
          <a:ext cx="11832606" cy="482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202">
                  <a:extLst>
                    <a:ext uri="{9D8B030D-6E8A-4147-A177-3AD203B41FA5}">
                      <a16:colId xmlns:a16="http://schemas.microsoft.com/office/drawing/2014/main" val="3824348955"/>
                    </a:ext>
                  </a:extLst>
                </a:gridCol>
                <a:gridCol w="3944202">
                  <a:extLst>
                    <a:ext uri="{9D8B030D-6E8A-4147-A177-3AD203B41FA5}">
                      <a16:colId xmlns:a16="http://schemas.microsoft.com/office/drawing/2014/main" val="346842419"/>
                    </a:ext>
                  </a:extLst>
                </a:gridCol>
                <a:gridCol w="3944202">
                  <a:extLst>
                    <a:ext uri="{9D8B030D-6E8A-4147-A177-3AD203B41FA5}">
                      <a16:colId xmlns:a16="http://schemas.microsoft.com/office/drawing/2014/main" val="3682403626"/>
                    </a:ext>
                  </a:extLst>
                </a:gridCol>
              </a:tblGrid>
              <a:tr h="9017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Risks of Losing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Ideas to Penetrate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02405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Downtown Property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Jennifer Jenkins leaves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Issues w/ managed 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Meet upper management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BOMA Leadership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62105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University of Metropolis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Security oversite moving away from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Conduct Vision Meeting at our office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Introduce drones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44434"/>
                  </a:ext>
                </a:extLst>
              </a:tr>
              <a:tr h="1307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District Credit Union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Competition from national provider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Another service challenge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Meeting at regional HQ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Demo for group of VPs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4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745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person that is standing in the grass&#10;&#10;Description generated with very high confidence">
            <a:extLst>
              <a:ext uri="{FF2B5EF4-FFF2-40B4-BE49-F238E27FC236}">
                <a16:creationId xmlns:a16="http://schemas.microsoft.com/office/drawing/2014/main" id="{2F665455-E765-40DB-96C2-CF8097E660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D392E57-CB43-484C-A682-85FA89E4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5. New Business</a:t>
            </a:r>
          </a:p>
        </p:txBody>
      </p:sp>
    </p:spTree>
    <p:extLst>
      <p:ext uri="{BB962C8B-B14F-4D97-AF65-F5344CB8AC3E}">
        <p14:creationId xmlns:p14="http://schemas.microsoft.com/office/powerpoint/2010/main" val="1904480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2E57-CB43-484C-A682-85FA89E4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65" y="539261"/>
            <a:ext cx="3932237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New Business</a:t>
            </a:r>
          </a:p>
        </p:txBody>
      </p:sp>
      <p:pic>
        <p:nvPicPr>
          <p:cNvPr id="6" name="Picture Placeholder 5" descr="A person that is standing in the grass&#10;&#10;Description generated with very high confidence">
            <a:extLst>
              <a:ext uri="{FF2B5EF4-FFF2-40B4-BE49-F238E27FC236}">
                <a16:creationId xmlns:a16="http://schemas.microsoft.com/office/drawing/2014/main" id="{2F665455-E765-40DB-96C2-CF8097E660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r="7954"/>
          <a:stretch/>
        </p:blipFill>
        <p:spPr>
          <a:xfrm>
            <a:off x="4607168" y="532595"/>
            <a:ext cx="7394668" cy="608508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66CFF-DE37-4BB4-99D9-DB2A540A8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464" y="2344615"/>
            <a:ext cx="3932237" cy="4273062"/>
          </a:xfrm>
        </p:spPr>
        <p:txBody>
          <a:bodyPr anchor="ctr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Top 5 Accounts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References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Referral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hlinkClick r:id="rId3" action="ppaction://hlinkfile"/>
              </a:rPr>
              <a:t>3 Prospecting Messages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General Overview of Prospecting Routine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List of Top 20 Prospects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Strategic Approach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Next 12-Month’s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Use CRM or an appendix for other prospects.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2860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F665455-E765-40DB-96C2-CF8097E660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1" b="299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92E57-CB43-484C-A682-85FA89E4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40856"/>
            <a:ext cx="9144000" cy="18820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6. Business Development and Networking</a:t>
            </a:r>
          </a:p>
        </p:txBody>
      </p:sp>
    </p:spTree>
    <p:extLst>
      <p:ext uri="{BB962C8B-B14F-4D97-AF65-F5344CB8AC3E}">
        <p14:creationId xmlns:p14="http://schemas.microsoft.com/office/powerpoint/2010/main" val="1107923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F665455-E765-40DB-96C2-CF8097E660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1" b="29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D392E57-CB43-484C-A682-85FA89E4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Business Development and 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82D52-CFFC-4B2A-8136-9BD73DEA5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2563" y="649514"/>
            <a:ext cx="393223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Targeted &amp; Qualified List</a:t>
            </a:r>
            <a:endParaRPr lang="en-US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Associations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A&amp;E Firms / Consultants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Contractors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Preferred Manufacturers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Other Strategic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Social Selling Routine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LinkedIn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Twitter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Etc.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55318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 descr="A person standing in front of a mirror posing for the camera&#10;&#10;Description generated with high confidence">
            <a:extLst>
              <a:ext uri="{FF2B5EF4-FFF2-40B4-BE49-F238E27FC236}">
                <a16:creationId xmlns:a16="http://schemas.microsoft.com/office/drawing/2014/main" id="{76A3C914-DE63-43B9-A28F-F3257DF1E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" b="10612"/>
          <a:stretch/>
        </p:blipFill>
        <p:spPr>
          <a:xfrm>
            <a:off x="-3339895" y="-72571"/>
            <a:ext cx="15662524" cy="88101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8AF607-807A-4840-9570-D0F640C8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7. Ideal Week</a:t>
            </a:r>
          </a:p>
        </p:txBody>
      </p:sp>
    </p:spTree>
    <p:extLst>
      <p:ext uri="{BB962C8B-B14F-4D97-AF65-F5344CB8AC3E}">
        <p14:creationId xmlns:p14="http://schemas.microsoft.com/office/powerpoint/2010/main" val="52542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28" y="2022601"/>
            <a:ext cx="4154361" cy="41543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 dirty="0"/>
              <a:t>Why?</a:t>
            </a:r>
            <a:endParaRPr lang="en-US" sz="30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 dirty="0"/>
              <a:t>What?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 dirty="0"/>
              <a:t>How?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8AF607-807A-4840-9570-D0F640C8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611"/>
            <a:ext cx="12191999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Ideal Week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36C707-DFC2-45CE-A178-4147A90E4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69470"/>
              </p:ext>
            </p:extLst>
          </p:nvPr>
        </p:nvGraphicFramePr>
        <p:xfrm>
          <a:off x="-1" y="1387243"/>
          <a:ext cx="12192000" cy="527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418327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585076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60318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51501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15126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44801469"/>
                    </a:ext>
                  </a:extLst>
                </a:gridCol>
              </a:tblGrid>
              <a:tr h="7541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282231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Early 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73310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Mid 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46126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 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76347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Early Afternoon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083483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Mid Afternoon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417789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 Afternoon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8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904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8AF607-807A-4840-9570-D0F640C8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611"/>
            <a:ext cx="12191999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Ideal Week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36C707-DFC2-45CE-A178-4147A90E4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08166"/>
              </p:ext>
            </p:extLst>
          </p:nvPr>
        </p:nvGraphicFramePr>
        <p:xfrm>
          <a:off x="-1" y="1387243"/>
          <a:ext cx="12192000" cy="527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418327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585076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60318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51501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15126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44801469"/>
                    </a:ext>
                  </a:extLst>
                </a:gridCol>
              </a:tblGrid>
              <a:tr h="7541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282231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Early 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Selling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Selling Prospecting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Selling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Selling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Selling Prospecting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73310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Mid 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Internal Meetings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 Development Work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Internal Meetings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46126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 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Catch 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Catch 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76347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Early Afternoon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 / Prospect Meetings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 / Prospect Meetings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 / Prospect Meetings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Customer / Prospect Meetings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Estimates, Paperwork, and Catch 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083483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Mid Afternoon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417789"/>
                  </a:ext>
                </a:extLst>
              </a:tr>
              <a:tr h="75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 Afternoon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8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272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6C4EE06E-3CCB-47F2-AD7C-C1167CD8F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1" b="103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90875E-9877-4B01-B69C-ACCD60DA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How to Connect Strategy to Action?</a:t>
            </a:r>
          </a:p>
        </p:txBody>
      </p:sp>
    </p:spTree>
    <p:extLst>
      <p:ext uri="{BB962C8B-B14F-4D97-AF65-F5344CB8AC3E}">
        <p14:creationId xmlns:p14="http://schemas.microsoft.com/office/powerpoint/2010/main" val="3980189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14308E-810D-4144-960A-701B8760D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957820"/>
              </p:ext>
            </p:extLst>
          </p:nvPr>
        </p:nvGraphicFramePr>
        <p:xfrm>
          <a:off x="0" y="81734"/>
          <a:ext cx="12192000" cy="664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121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14308E-810D-4144-960A-701B8760D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891298"/>
              </p:ext>
            </p:extLst>
          </p:nvPr>
        </p:nvGraphicFramePr>
        <p:xfrm>
          <a:off x="0" y="81734"/>
          <a:ext cx="12192000" cy="664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780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461D-2D87-4A42-AE8A-F2B89990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Action Items</a:t>
            </a:r>
          </a:p>
        </p:txBody>
      </p:sp>
    </p:spTree>
    <p:extLst>
      <p:ext uri="{BB962C8B-B14F-4D97-AF65-F5344CB8AC3E}">
        <p14:creationId xmlns:p14="http://schemas.microsoft.com/office/powerpoint/2010/main" val="4059679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461D-2D87-4A42-AE8A-F2B89990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Action Items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9A709D-45B8-421D-A0D5-17F8CDDF8EA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155736"/>
          <a:ext cx="10515600" cy="3821070"/>
        </p:xfrm>
        <a:graphic>
          <a:graphicData uri="http://schemas.openxmlformats.org/drawingml/2006/table">
            <a:tbl>
              <a:tblPr firstRow="1" firstCol="1" bandRow="1"/>
              <a:tblGrid>
                <a:gridCol w="3441469">
                  <a:extLst>
                    <a:ext uri="{9D8B030D-6E8A-4147-A177-3AD203B41FA5}">
                      <a16:colId xmlns:a16="http://schemas.microsoft.com/office/drawing/2014/main" val="2569798609"/>
                    </a:ext>
                  </a:extLst>
                </a:gridCol>
                <a:gridCol w="1625618">
                  <a:extLst>
                    <a:ext uri="{9D8B030D-6E8A-4147-A177-3AD203B41FA5}">
                      <a16:colId xmlns:a16="http://schemas.microsoft.com/office/drawing/2014/main" val="1579670154"/>
                    </a:ext>
                  </a:extLst>
                </a:gridCol>
                <a:gridCol w="5448513">
                  <a:extLst>
                    <a:ext uri="{9D8B030D-6E8A-4147-A177-3AD203B41FA5}">
                      <a16:colId xmlns:a16="http://schemas.microsoft.com/office/drawing/2014/main" val="820239030"/>
                    </a:ext>
                  </a:extLst>
                </a:gridCol>
              </a:tblGrid>
              <a:tr h="67430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Quarter 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824447"/>
                  </a:ext>
                </a:extLst>
              </a:tr>
              <a:tr h="674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Action Item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84744"/>
                  </a:ext>
                </a:extLst>
              </a:tr>
              <a:tr h="618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70504"/>
                  </a:ext>
                </a:extLst>
              </a:tr>
              <a:tr h="618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02257"/>
                  </a:ext>
                </a:extLst>
              </a:tr>
              <a:tr h="618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33921"/>
                  </a:ext>
                </a:extLst>
              </a:tr>
              <a:tr h="618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51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829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461D-2D87-4A42-AE8A-F2B89990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Action Items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9A709D-45B8-421D-A0D5-17F8CDDF8EA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155736"/>
          <a:ext cx="10515600" cy="3821070"/>
        </p:xfrm>
        <a:graphic>
          <a:graphicData uri="http://schemas.openxmlformats.org/drawingml/2006/table">
            <a:tbl>
              <a:tblPr firstRow="1" firstCol="1" bandRow="1"/>
              <a:tblGrid>
                <a:gridCol w="3441469">
                  <a:extLst>
                    <a:ext uri="{9D8B030D-6E8A-4147-A177-3AD203B41FA5}">
                      <a16:colId xmlns:a16="http://schemas.microsoft.com/office/drawing/2014/main" val="2569798609"/>
                    </a:ext>
                  </a:extLst>
                </a:gridCol>
                <a:gridCol w="1625618">
                  <a:extLst>
                    <a:ext uri="{9D8B030D-6E8A-4147-A177-3AD203B41FA5}">
                      <a16:colId xmlns:a16="http://schemas.microsoft.com/office/drawing/2014/main" val="1579670154"/>
                    </a:ext>
                  </a:extLst>
                </a:gridCol>
                <a:gridCol w="5448513">
                  <a:extLst>
                    <a:ext uri="{9D8B030D-6E8A-4147-A177-3AD203B41FA5}">
                      <a16:colId xmlns:a16="http://schemas.microsoft.com/office/drawing/2014/main" val="820239030"/>
                    </a:ext>
                  </a:extLst>
                </a:gridCol>
              </a:tblGrid>
              <a:tr h="67430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Quarter 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824447"/>
                  </a:ext>
                </a:extLst>
              </a:tr>
              <a:tr h="674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Action Item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84744"/>
                  </a:ext>
                </a:extLst>
              </a:tr>
              <a:tr h="618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Create target list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Complete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70504"/>
                  </a:ext>
                </a:extLst>
              </a:tr>
              <a:tr h="618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Join two strategic groups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In Progress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Joined BOMA. Research 2</a:t>
                      </a:r>
                      <a:r>
                        <a:rPr lang="en-US" sz="2400" baseline="30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02257"/>
                  </a:ext>
                </a:extLst>
              </a:tr>
              <a:tr h="618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Complete IPVM AC class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None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Need to push to Q3.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33921"/>
                  </a:ext>
                </a:extLst>
              </a:tr>
              <a:tr h="618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Join Toastmasters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Complete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51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833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7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 descr="A picture containing floor, person, indoor&#10;&#10;Description generated with very high confidence">
            <a:extLst>
              <a:ext uri="{FF2B5EF4-FFF2-40B4-BE49-F238E27FC236}">
                <a16:creationId xmlns:a16="http://schemas.microsoft.com/office/drawing/2014/main" id="{CAC4392B-D002-4FF0-804D-E1DA2E816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52FB3-3AAF-4B94-A169-9CAA52E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10" y="669571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Action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1553B-E4D7-4D6F-ADF7-433471196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/>
              <a:t>Build your template in Word (or other editable application).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/>
              <a:t>Create schedule to complete by Dec. 22.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/>
              <a:t>1/3 by Nov. 8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/>
              <a:t>1/3 by Dec. 1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/>
              <a:t>1/3 by Dec. 22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/>
              <a:t>Recruit an Accountability Coach.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278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  <a:p>
            <a:r>
              <a:rPr lang="en-US" sz="2400" dirty="0"/>
              <a:t>Chris Peterson</a:t>
            </a:r>
          </a:p>
          <a:p>
            <a:r>
              <a:rPr lang="en-US" sz="2400" dirty="0"/>
              <a:t>cpeterson@vectorfirm.com</a:t>
            </a:r>
          </a:p>
        </p:txBody>
      </p:sp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Placeholder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2A4B9A0D-5F3F-45AA-B852-D4E938A0D3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47A5E5-FE56-4A97-A360-B295ADF4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Why Build a Sales Plan?</a:t>
            </a:r>
          </a:p>
        </p:txBody>
      </p:sp>
    </p:spTree>
    <p:extLst>
      <p:ext uri="{BB962C8B-B14F-4D97-AF65-F5344CB8AC3E}">
        <p14:creationId xmlns:p14="http://schemas.microsoft.com/office/powerpoint/2010/main" val="67945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4B71-A4D4-462C-BAFE-D8A96486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17" y="2561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358832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4B71-A4D4-462C-BAFE-D8A96486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17" y="2561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have you used the plan this year?</a:t>
            </a:r>
          </a:p>
        </p:txBody>
      </p:sp>
    </p:spTree>
    <p:extLst>
      <p:ext uri="{BB962C8B-B14F-4D97-AF65-F5344CB8AC3E}">
        <p14:creationId xmlns:p14="http://schemas.microsoft.com/office/powerpoint/2010/main" val="343184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4B71-A4D4-462C-BAFE-D8A96486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17" y="2561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One More Poll</a:t>
            </a:r>
          </a:p>
        </p:txBody>
      </p:sp>
    </p:spTree>
    <p:extLst>
      <p:ext uri="{BB962C8B-B14F-4D97-AF65-F5344CB8AC3E}">
        <p14:creationId xmlns:p14="http://schemas.microsoft.com/office/powerpoint/2010/main" val="288141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5857</TotalTime>
  <Words>1014</Words>
  <Application>Microsoft Office PowerPoint</Application>
  <PresentationFormat>Widescreen</PresentationFormat>
  <Paragraphs>280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SimSun</vt:lpstr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Poll</vt:lpstr>
      <vt:lpstr>What did you do for your 2017 Sales Plan?</vt:lpstr>
      <vt:lpstr>Agenda</vt:lpstr>
      <vt:lpstr>Why?</vt:lpstr>
      <vt:lpstr>Why Build a Sales Plan?</vt:lpstr>
      <vt:lpstr>Poll</vt:lpstr>
      <vt:lpstr>How have you used the plan this year?</vt:lpstr>
      <vt:lpstr>One More Poll</vt:lpstr>
      <vt:lpstr>How has you boss used the plan to coach you?</vt:lpstr>
      <vt:lpstr>Not a poll, but a question to ponder…</vt:lpstr>
      <vt:lpstr>How much of your sales time is spent in proactive mode?</vt:lpstr>
      <vt:lpstr>One last question to ponder …</vt:lpstr>
      <vt:lpstr>Is your proactive work random or strategic?</vt:lpstr>
      <vt:lpstr>Is your proactive work random or strategic?</vt:lpstr>
      <vt:lpstr>… and greatness is not that far away…</vt:lpstr>
      <vt:lpstr>Why Build a Sales Plan?</vt:lpstr>
      <vt:lpstr>Why Build a Sales Plan?</vt:lpstr>
      <vt:lpstr>Why Build a Sales Plan?</vt:lpstr>
      <vt:lpstr>What?</vt:lpstr>
      <vt:lpstr>Start at Very High Level</vt:lpstr>
      <vt:lpstr>End at Week-to-Week Details</vt:lpstr>
      <vt:lpstr>Topics to include, in order…</vt:lpstr>
      <vt:lpstr>1. Three-Year Picture</vt:lpstr>
      <vt:lpstr>1. Three-Year Picture</vt:lpstr>
      <vt:lpstr>2. Annual Goals</vt:lpstr>
      <vt:lpstr>3. Personal Initiative</vt:lpstr>
      <vt:lpstr>Personal Initiative Examples</vt:lpstr>
      <vt:lpstr>4. Account Management</vt:lpstr>
      <vt:lpstr>Account Management</vt:lpstr>
      <vt:lpstr>Account Management</vt:lpstr>
      <vt:lpstr>Account Management</vt:lpstr>
      <vt:lpstr>Account Management</vt:lpstr>
      <vt:lpstr>Account Management</vt:lpstr>
      <vt:lpstr>5. New Business</vt:lpstr>
      <vt:lpstr>New Business</vt:lpstr>
      <vt:lpstr>6. Business Development and Networking</vt:lpstr>
      <vt:lpstr>Business Development and Networking</vt:lpstr>
      <vt:lpstr>7. Ideal Week</vt:lpstr>
      <vt:lpstr>Ideal Week</vt:lpstr>
      <vt:lpstr>Ideal Week</vt:lpstr>
      <vt:lpstr>How?</vt:lpstr>
      <vt:lpstr>How to Connect Strategy to Action?</vt:lpstr>
      <vt:lpstr>PowerPoint Presentation</vt:lpstr>
      <vt:lpstr>PowerPoint Presentation</vt:lpstr>
      <vt:lpstr>Quarterly Action Items</vt:lpstr>
      <vt:lpstr>Quarterly Action Items</vt:lpstr>
      <vt:lpstr>Quarterly Action Items</vt:lpstr>
      <vt:lpstr>Action Plan</vt:lpstr>
      <vt:lpstr>Action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Peterson</dc:creator>
  <cp:lastModifiedBy>Chris Peterson</cp:lastModifiedBy>
  <cp:revision>258</cp:revision>
  <cp:lastPrinted>2017-09-19T11:19:07Z</cp:lastPrinted>
  <dcterms:created xsi:type="dcterms:W3CDTF">2017-02-08T15:48:27Z</dcterms:created>
  <dcterms:modified xsi:type="dcterms:W3CDTF">2017-10-17T12:31:34Z</dcterms:modified>
</cp:coreProperties>
</file>