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7" r:id="rId2"/>
  </p:sldMasterIdLst>
  <p:notesMasterIdLst>
    <p:notesMasterId r:id="rId39"/>
  </p:notesMasterIdLst>
  <p:sldIdLst>
    <p:sldId id="297" r:id="rId3"/>
    <p:sldId id="442" r:id="rId4"/>
    <p:sldId id="443" r:id="rId5"/>
    <p:sldId id="495" r:id="rId6"/>
    <p:sldId id="496" r:id="rId7"/>
    <p:sldId id="497" r:id="rId8"/>
    <p:sldId id="511" r:id="rId9"/>
    <p:sldId id="512" r:id="rId10"/>
    <p:sldId id="491" r:id="rId11"/>
    <p:sldId id="482" r:id="rId12"/>
    <p:sldId id="523" r:id="rId13"/>
    <p:sldId id="484" r:id="rId14"/>
    <p:sldId id="486" r:id="rId15"/>
    <p:sldId id="513" r:id="rId16"/>
    <p:sldId id="487" r:id="rId17"/>
    <p:sldId id="514" r:id="rId18"/>
    <p:sldId id="515" r:id="rId19"/>
    <p:sldId id="516" r:id="rId20"/>
    <p:sldId id="517" r:id="rId21"/>
    <p:sldId id="489" r:id="rId22"/>
    <p:sldId id="518" r:id="rId23"/>
    <p:sldId id="519" r:id="rId24"/>
    <p:sldId id="520" r:id="rId25"/>
    <p:sldId id="521" r:id="rId26"/>
    <p:sldId id="522" r:id="rId27"/>
    <p:sldId id="499" r:id="rId28"/>
    <p:sldId id="500" r:id="rId29"/>
    <p:sldId id="502" r:id="rId30"/>
    <p:sldId id="503" r:id="rId31"/>
    <p:sldId id="505" r:id="rId32"/>
    <p:sldId id="506" r:id="rId33"/>
    <p:sldId id="507" r:id="rId34"/>
    <p:sldId id="509" r:id="rId35"/>
    <p:sldId id="508" r:id="rId36"/>
    <p:sldId id="510" r:id="rId37"/>
    <p:sldId id="310" r:id="rId38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038"/>
    <a:srgbClr val="1F467A"/>
    <a:srgbClr val="252525"/>
    <a:srgbClr val="A5F4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3A95C-9034-4733-A0F0-3D62B4CCA743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3C928-89CD-4341-AF61-1FF1EB6E9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4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89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</a:t>
            </a:r>
            <a:r>
              <a:rPr lang="en-US" baseline="0" dirty="0" smtClean="0"/>
              <a:t> a</a:t>
            </a:r>
            <a:r>
              <a:rPr lang="en-US" dirty="0" smtClean="0"/>
              <a:t>sk for opening social topics from</a:t>
            </a:r>
            <a:r>
              <a:rPr lang="en-US" baseline="0" dirty="0" smtClean="0"/>
              <a:t> people randomly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Elevat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107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</a:t>
            </a:r>
            <a:r>
              <a:rPr lang="en-US" baseline="0" dirty="0" smtClean="0"/>
              <a:t> a</a:t>
            </a:r>
            <a:r>
              <a:rPr lang="en-US" dirty="0" smtClean="0"/>
              <a:t>sk for opening social topics from</a:t>
            </a:r>
            <a:r>
              <a:rPr lang="en-US" baseline="0" dirty="0" smtClean="0"/>
              <a:t> people randomly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Elevat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590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</a:t>
            </a:r>
            <a:r>
              <a:rPr lang="en-US" baseline="0" dirty="0" smtClean="0"/>
              <a:t> a</a:t>
            </a:r>
            <a:r>
              <a:rPr lang="en-US" dirty="0" smtClean="0"/>
              <a:t>sk for opening social topics from</a:t>
            </a:r>
            <a:r>
              <a:rPr lang="en-US" baseline="0" dirty="0" smtClean="0"/>
              <a:t> people randomly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Elevat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035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</a:t>
            </a:r>
            <a:r>
              <a:rPr lang="en-US" baseline="0" dirty="0" smtClean="0"/>
              <a:t> a</a:t>
            </a:r>
            <a:r>
              <a:rPr lang="en-US" dirty="0" smtClean="0"/>
              <a:t>sk for opening social topics from</a:t>
            </a:r>
            <a:r>
              <a:rPr lang="en-US" baseline="0" dirty="0" smtClean="0"/>
              <a:t> people randomly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Elevat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755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</a:t>
            </a:r>
            <a:r>
              <a:rPr lang="en-US" baseline="0" dirty="0" smtClean="0"/>
              <a:t> a</a:t>
            </a:r>
            <a:r>
              <a:rPr lang="en-US" dirty="0" smtClean="0"/>
              <a:t>sk for opening social topics from</a:t>
            </a:r>
            <a:r>
              <a:rPr lang="en-US" baseline="0" dirty="0" smtClean="0"/>
              <a:t> people randomly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Elevat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191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</a:t>
            </a:r>
            <a:r>
              <a:rPr lang="en-US" baseline="0" dirty="0" smtClean="0"/>
              <a:t> a</a:t>
            </a:r>
            <a:r>
              <a:rPr lang="en-US" dirty="0" smtClean="0"/>
              <a:t>sk for opening social topics from</a:t>
            </a:r>
            <a:r>
              <a:rPr lang="en-US" baseline="0" dirty="0" smtClean="0"/>
              <a:t> people randomly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Elevat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61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</a:t>
            </a:r>
            <a:r>
              <a:rPr lang="en-US" baseline="0" dirty="0" smtClean="0"/>
              <a:t> a</a:t>
            </a:r>
            <a:r>
              <a:rPr lang="en-US" dirty="0" smtClean="0"/>
              <a:t>sk for opening social topics from</a:t>
            </a:r>
            <a:r>
              <a:rPr lang="en-US" baseline="0" dirty="0" smtClean="0"/>
              <a:t> people randomly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Elevat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382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</a:t>
            </a:r>
            <a:r>
              <a:rPr lang="en-US" baseline="0" dirty="0" smtClean="0"/>
              <a:t> a</a:t>
            </a:r>
            <a:r>
              <a:rPr lang="en-US" dirty="0" smtClean="0"/>
              <a:t>sk for opening social topics from</a:t>
            </a:r>
            <a:r>
              <a:rPr lang="en-US" baseline="0" dirty="0" smtClean="0"/>
              <a:t> people randomly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Elevat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290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</a:t>
            </a:r>
            <a:r>
              <a:rPr lang="en-US" baseline="0" dirty="0" smtClean="0"/>
              <a:t> a</a:t>
            </a:r>
            <a:r>
              <a:rPr lang="en-US" dirty="0" smtClean="0"/>
              <a:t>sk for opening social topics from</a:t>
            </a:r>
            <a:r>
              <a:rPr lang="en-US" baseline="0" dirty="0" smtClean="0"/>
              <a:t> people randomly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Elevat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0700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00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20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25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29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28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</a:t>
            </a:r>
            <a:r>
              <a:rPr lang="en-US" baseline="0" dirty="0" smtClean="0"/>
              <a:t> a</a:t>
            </a:r>
            <a:r>
              <a:rPr lang="en-US" dirty="0" smtClean="0"/>
              <a:t>sk for opening social topics from</a:t>
            </a:r>
            <a:r>
              <a:rPr lang="en-US" baseline="0" dirty="0" smtClean="0"/>
              <a:t> people randomly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Elevat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644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</a:t>
            </a:r>
            <a:r>
              <a:rPr lang="en-US" baseline="0" dirty="0" smtClean="0"/>
              <a:t> a</a:t>
            </a:r>
            <a:r>
              <a:rPr lang="en-US" dirty="0" smtClean="0"/>
              <a:t>sk for opening social topics from</a:t>
            </a:r>
            <a:r>
              <a:rPr lang="en-US" baseline="0" dirty="0" smtClean="0"/>
              <a:t> people randomly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Elevat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94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</a:t>
            </a:r>
            <a:r>
              <a:rPr lang="en-US" baseline="0" dirty="0" smtClean="0"/>
              <a:t> a</a:t>
            </a:r>
            <a:r>
              <a:rPr lang="en-US" dirty="0" smtClean="0"/>
              <a:t>sk for opening social topics from</a:t>
            </a:r>
            <a:r>
              <a:rPr lang="en-US" baseline="0" dirty="0" smtClean="0"/>
              <a:t> people randomly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Elevat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09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</a:t>
            </a:r>
            <a:r>
              <a:rPr lang="en-US" baseline="0" dirty="0" smtClean="0"/>
              <a:t> a</a:t>
            </a:r>
            <a:r>
              <a:rPr lang="en-US" dirty="0" smtClean="0"/>
              <a:t>sk for opening social topics from</a:t>
            </a:r>
            <a:r>
              <a:rPr lang="en-US" baseline="0" dirty="0" smtClean="0"/>
              <a:t> people randomly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Elevat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376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6A6A-173D-4666-9DA8-61C00479EB98}" type="datetime1">
              <a:rPr lang="en-US" smtClean="0"/>
              <a:t>7/15/2016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264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2269-D05B-424C-9E00-871CEB3CF9FF}" type="datetime1">
              <a:rPr lang="en-US" smtClean="0"/>
              <a:t>7/15/2016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1211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F433-275B-448F-9D95-90B39778DD42}" type="datetime1">
              <a:rPr lang="en-US" smtClean="0"/>
              <a:t>7/15/2016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4341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4699E-B335-45F9-8D76-2631E37A60C6}" type="datetime1">
              <a:rPr lang="en-US" smtClean="0"/>
              <a:t>7/15/2016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478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48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89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05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64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55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43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D0C77-6129-4B5C-B55D-878FAE3CC48F}" type="datetime1">
              <a:rPr lang="en-US" smtClean="0"/>
              <a:t>7/15/2016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4691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8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53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11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60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383E-DC25-4B52-BAE2-F6E6C45ECB7F}" type="datetime1">
              <a:rPr lang="en-US" smtClean="0"/>
              <a:t>7/15/2016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655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E410-C516-4F9A-A271-6FD06D218B92}" type="datetime1">
              <a:rPr lang="en-US" smtClean="0"/>
              <a:t>7/15/2016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2031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2CF8-5D05-44E8-9E07-B138D9987C4F}" type="datetime1">
              <a:rPr lang="en-US" smtClean="0"/>
              <a:t>7/15/2016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863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ECBD-A3B0-488E-9A00-E96B99D2738F}" type="datetime1">
              <a:rPr lang="en-US" smtClean="0"/>
              <a:t>7/15/2016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9016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E0F2-B7AD-43D0-A49B-645266854E0A}" type="datetime1">
              <a:rPr lang="en-US" smtClean="0"/>
              <a:t>7/15/2016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80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092D-400E-42B9-9519-A8940284190E}" type="datetime1">
              <a:rPr lang="en-US" smtClean="0"/>
              <a:t>7/15/2016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050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78F1-F62B-4183-80D7-D6C97BDD323E}" type="datetime1">
              <a:rPr lang="en-US" smtClean="0"/>
              <a:t>7/15/2016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1398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4699E-B335-45F9-8D76-2631E37A60C6}" type="datetime1">
              <a:rPr lang="en-US" smtClean="0"/>
              <a:t>7/15/2016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57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51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urveymonkey.com/r/P2J5ZVL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Navigating%20Accounts%20List.xls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Navigating%20Accounts%20Simple%20Worksheet.doc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282" y="551689"/>
            <a:ext cx="5125433" cy="179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0797" y="2351460"/>
            <a:ext cx="9550400" cy="4408715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latin typeface="Baskerville Old Face" panose="02020602080505020303" pitchFamily="18" charset="0"/>
              </a:rPr>
              <a:t>Sales Leadership</a:t>
            </a:r>
            <a:r>
              <a:rPr lang="en-US" sz="4800" b="1" dirty="0">
                <a:latin typeface="Baskerville Old Face" panose="02020602080505020303" pitchFamily="18" charset="0"/>
              </a:rPr>
              <a:t/>
            </a:r>
            <a:br>
              <a:rPr lang="en-US" sz="4800" b="1" dirty="0">
                <a:latin typeface="Baskerville Old Face" panose="02020602080505020303" pitchFamily="18" charset="0"/>
              </a:rPr>
            </a:br>
            <a:r>
              <a:rPr lang="en-US" sz="2000" i="1" dirty="0">
                <a:latin typeface="Baskerville Old Face" panose="02020602080505020303" pitchFamily="18" charset="0"/>
              </a:rPr>
              <a:t>Specifically Tailored for:</a:t>
            </a:r>
            <a:r>
              <a:rPr lang="en-US" sz="2400" i="1" dirty="0">
                <a:latin typeface="Baskerville Old Face" panose="02020602080505020303" pitchFamily="18" charset="0"/>
              </a:rPr>
              <a:t/>
            </a:r>
            <a:br>
              <a:rPr lang="en-US" sz="2400" i="1" dirty="0">
                <a:latin typeface="Baskerville Old Face" panose="02020602080505020303" pitchFamily="18" charset="0"/>
              </a:rPr>
            </a:br>
            <a:r>
              <a:rPr lang="en-US" sz="5400" dirty="0">
                <a:latin typeface="Baskerville Old Face" panose="02020602080505020303" pitchFamily="18" charset="0"/>
              </a:rPr>
              <a:t/>
            </a:r>
            <a:br>
              <a:rPr lang="en-US" sz="5400" dirty="0">
                <a:latin typeface="Baskerville Old Face" panose="02020602080505020303" pitchFamily="18" charset="0"/>
              </a:rPr>
            </a:br>
            <a:r>
              <a:rPr lang="en-US" sz="3600" dirty="0">
                <a:latin typeface="Baskerville Old Face" panose="02020602080505020303" pitchFamily="18" charset="0"/>
              </a:rPr>
              <a:t/>
            </a:r>
            <a:br>
              <a:rPr lang="en-US" sz="3600" dirty="0">
                <a:latin typeface="Baskerville Old Face" panose="02020602080505020303" pitchFamily="18" charset="0"/>
              </a:rPr>
            </a:br>
            <a:r>
              <a:rPr lang="en-US" sz="3600" dirty="0">
                <a:latin typeface="Baskerville Old Face" panose="02020602080505020303" pitchFamily="18" charset="0"/>
              </a:rPr>
              <a:t/>
            </a:r>
            <a:br>
              <a:rPr lang="en-US" sz="3600" dirty="0">
                <a:latin typeface="Baskerville Old Face" panose="02020602080505020303" pitchFamily="18" charset="0"/>
              </a:rPr>
            </a:b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>Who?</a:t>
            </a:r>
            <a:b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Phase 2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/>
            </a:r>
            <a:b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After the 30-60-90 Day Plan</a:t>
            </a:r>
            <a:endParaRPr lang="id-ID" sz="48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007" y="3770992"/>
            <a:ext cx="989981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8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409372"/>
            <a:ext cx="12192000" cy="1035506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dirty="0"/>
              <a:t>The very best “interviewees” are…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0" y="3444878"/>
            <a:ext cx="12192000" cy="1156398"/>
          </a:xfrm>
          <a:solidFill>
            <a:schemeClr val="bg2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3200" i="1" dirty="0">
                <a:solidFill>
                  <a:schemeClr val="bg1"/>
                </a:solidFill>
              </a:rPr>
              <a:t>Bad Sales People</a:t>
            </a:r>
          </a:p>
        </p:txBody>
      </p:sp>
    </p:spTree>
    <p:extLst>
      <p:ext uri="{BB962C8B-B14F-4D97-AF65-F5344CB8AC3E}">
        <p14:creationId xmlns:p14="http://schemas.microsoft.com/office/powerpoint/2010/main" val="289356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595105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FF0000"/>
                </a:solidFill>
              </a:rPr>
              <a:t>TWO </a:t>
            </a:r>
            <a:r>
              <a:rPr lang="en-US" sz="6000" b="1" i="1" dirty="0" smtClean="0">
                <a:solidFill>
                  <a:srgbClr val="FF0000"/>
                </a:solidFill>
              </a:rPr>
              <a:t>POLL QUESTIONS</a:t>
            </a:r>
            <a:endParaRPr lang="en-US" sz="6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8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IMAGE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7884"/>
            <a:ext cx="12192000" cy="1174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2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2"/>
            <a:ext cx="12192000" cy="161455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07014" y="285750"/>
            <a:ext cx="4439478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946493" y="96158"/>
            <a:ext cx="4820637" cy="1518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6058" y="3120571"/>
            <a:ext cx="422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90806" y="553302"/>
            <a:ext cx="5610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white"/>
                </a:solidFill>
              </a:rPr>
              <a:t>Who? </a:t>
            </a:r>
            <a:endParaRPr lang="en-US" sz="4400" dirty="0">
              <a:solidFill>
                <a:prstClr val="white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050401"/>
              </p:ext>
            </p:extLst>
          </p:nvPr>
        </p:nvGraphicFramePr>
        <p:xfrm>
          <a:off x="0" y="1614559"/>
          <a:ext cx="12192000" cy="522019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096000"/>
                <a:gridCol w="6096000"/>
              </a:tblGrid>
              <a:tr h="6481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Strategist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Technician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965960">
                <a:tc>
                  <a:txBody>
                    <a:bodyPr/>
                    <a:lstStyle/>
                    <a:p>
                      <a:pPr marL="0" lvl="0" indent="0" algn="ctr">
                        <a:buFontTx/>
                        <a:buNone/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75%</a:t>
                      </a: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FontTx/>
                        <a:buNone/>
                      </a:pPr>
                      <a:r>
                        <a:rPr lang="en-US" sz="3200" dirty="0" smtClean="0"/>
                        <a:t>5%</a:t>
                      </a:r>
                      <a:endParaRPr lang="en-US" sz="3200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Rock Turner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Buddy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965960">
                <a:tc>
                  <a:txBody>
                    <a:bodyPr/>
                    <a:lstStyle/>
                    <a:p>
                      <a:pPr marL="0" lvl="0" indent="0" algn="ctr">
                        <a:buFontTx/>
                        <a:buNone/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FontTx/>
                        <a:buNone/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253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2"/>
            <a:ext cx="12192000" cy="161455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07014" y="285750"/>
            <a:ext cx="4439478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946493" y="96158"/>
            <a:ext cx="4820637" cy="1518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6058" y="3120571"/>
            <a:ext cx="422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5330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white"/>
                </a:solidFill>
              </a:rPr>
              <a:t>Performance Indicators - Skills  </a:t>
            </a:r>
            <a:endParaRPr lang="en-US" sz="4400" dirty="0">
              <a:solidFill>
                <a:prstClr val="white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717384"/>
              </p:ext>
            </p:extLst>
          </p:nvPr>
        </p:nvGraphicFramePr>
        <p:xfrm>
          <a:off x="0" y="1614559"/>
          <a:ext cx="12192000" cy="522019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096000"/>
                <a:gridCol w="6096000"/>
              </a:tblGrid>
              <a:tr h="6481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Strategist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Technician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965960">
                <a:tc>
                  <a:txBody>
                    <a:bodyPr/>
                    <a:lstStyle/>
                    <a:p>
                      <a:pPr marL="0" lvl="0" indent="0" algn="ctr">
                        <a:buFontTx/>
                        <a:buNone/>
                      </a:pP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FontTx/>
                        <a:buNone/>
                      </a:pPr>
                      <a:endParaRPr lang="en-US" sz="3200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Rock Turner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Buddy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965960">
                <a:tc>
                  <a:txBody>
                    <a:bodyPr/>
                    <a:lstStyle/>
                    <a:p>
                      <a:pPr marL="0" lvl="0" indent="0" algn="ctr">
                        <a:buFontTx/>
                        <a:buNone/>
                      </a:pP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FontTx/>
                        <a:buNone/>
                      </a:pP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68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"/>
            <a:ext cx="12191999" cy="161455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07014" y="285750"/>
            <a:ext cx="4439478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946493" y="96158"/>
            <a:ext cx="4820637" cy="1518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6058" y="3120571"/>
            <a:ext cx="422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5330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white"/>
                </a:solidFill>
              </a:rPr>
              <a:t>Performance </a:t>
            </a:r>
            <a:r>
              <a:rPr lang="en-US" sz="4400" dirty="0" smtClean="0">
                <a:solidFill>
                  <a:prstClr val="white"/>
                </a:solidFill>
              </a:rPr>
              <a:t>Indicators - Skills</a:t>
            </a:r>
            <a:endParaRPr lang="en-US" sz="4400" dirty="0">
              <a:solidFill>
                <a:prstClr val="white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925178"/>
              </p:ext>
            </p:extLst>
          </p:nvPr>
        </p:nvGraphicFramePr>
        <p:xfrm>
          <a:off x="-2" y="1614559"/>
          <a:ext cx="12192000" cy="531163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096000"/>
                <a:gridCol w="6096000"/>
              </a:tblGrid>
              <a:tr h="6481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Strategist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Technician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96596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Strategic</a:t>
                      </a:r>
                      <a:r>
                        <a:rPr lang="en-US" baseline="0" dirty="0" smtClean="0"/>
                        <a:t> thinking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High self-confidence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Visionary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Natural leader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Delegator and coach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Good communicator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Understands business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Attention</a:t>
                      </a: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 to detail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Effective writer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Analytical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Service oriented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Problem solver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Excellent product knowledge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Understands security and IT</a:t>
                      </a:r>
                      <a:endParaRPr lang="en-US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Rock Turner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Buddy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96596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Persistent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Self-starter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Impatient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Positive</a:t>
                      </a: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 first impression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Competitive against others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Short term thinker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Not creative</a:t>
                      </a:r>
                      <a:endParaRPr lang="en-US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Nurturing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Customer</a:t>
                      </a: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 focused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Organized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Technically sufficient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Emotional decision maker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Extroverted or introverted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Rarely talks about self</a:t>
                      </a:r>
                      <a:endParaRPr lang="en-US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97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"/>
            <a:ext cx="12191999" cy="161455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07014" y="285750"/>
            <a:ext cx="4439478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946493" y="96158"/>
            <a:ext cx="4820637" cy="1518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6058" y="3120571"/>
            <a:ext cx="422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5330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white"/>
                </a:solidFill>
              </a:rPr>
              <a:t>Performance </a:t>
            </a:r>
            <a:r>
              <a:rPr lang="en-US" sz="4400" dirty="0" smtClean="0">
                <a:solidFill>
                  <a:prstClr val="white"/>
                </a:solidFill>
              </a:rPr>
              <a:t>Indicators - Skills</a:t>
            </a:r>
            <a:endParaRPr lang="en-US" sz="4400" dirty="0">
              <a:solidFill>
                <a:prstClr val="white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440189"/>
              </p:ext>
            </p:extLst>
          </p:nvPr>
        </p:nvGraphicFramePr>
        <p:xfrm>
          <a:off x="-2" y="1614559"/>
          <a:ext cx="12192000" cy="531163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096000"/>
                <a:gridCol w="6096000"/>
              </a:tblGrid>
              <a:tr h="6481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Strategist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Technician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96596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Strategic</a:t>
                      </a: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 thinking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High self-confidence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Visionary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Natural leader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Delegator and coach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Good communicator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Understands business</a:t>
                      </a:r>
                      <a:endParaRPr lang="en-US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Attention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to detail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Effective writer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Analytical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Service oriented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Problem solver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Excellent product knowledge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Understands security and IT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Rock Turner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Buddy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96596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Persistent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Self-starter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Impatient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Positive</a:t>
                      </a: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 first impression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Competitive against others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Short term thinker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Not creative</a:t>
                      </a:r>
                      <a:endParaRPr lang="en-US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Nurturing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Customer</a:t>
                      </a: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 focused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Organized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Technically sufficient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Emotional decision maker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Extroverted or introverted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Rarely talks about self</a:t>
                      </a:r>
                      <a:endParaRPr lang="en-US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766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"/>
            <a:ext cx="12191999" cy="161455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07014" y="285750"/>
            <a:ext cx="4439478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946493" y="96158"/>
            <a:ext cx="4820637" cy="1518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6058" y="3120571"/>
            <a:ext cx="422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5330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white"/>
                </a:solidFill>
              </a:rPr>
              <a:t>Performance </a:t>
            </a:r>
            <a:r>
              <a:rPr lang="en-US" sz="4400" dirty="0" smtClean="0">
                <a:solidFill>
                  <a:prstClr val="white"/>
                </a:solidFill>
              </a:rPr>
              <a:t>Indicators - Skills</a:t>
            </a:r>
            <a:endParaRPr lang="en-US" sz="4400" dirty="0">
              <a:solidFill>
                <a:prstClr val="white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251705"/>
              </p:ext>
            </p:extLst>
          </p:nvPr>
        </p:nvGraphicFramePr>
        <p:xfrm>
          <a:off x="-2" y="1614559"/>
          <a:ext cx="12192000" cy="531163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096000"/>
                <a:gridCol w="6096000"/>
              </a:tblGrid>
              <a:tr h="6481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Strategist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Technician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96596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Strategic</a:t>
                      </a: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 thinking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High self-confidence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Visionary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Natural leader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Delegator and coach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Good communicator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Understands business</a:t>
                      </a:r>
                      <a:endParaRPr lang="en-US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Attention</a:t>
                      </a: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 to detail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Effective writer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Analytical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Service oriented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Problem solver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Excellent product knowledge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Understands security and IT</a:t>
                      </a:r>
                      <a:endParaRPr lang="en-US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Rock Turner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Buddy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96596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Persistent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Self-starter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Impatient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Positive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first impression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Competitive against others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Short term thinker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Thick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skin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Nurturing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Customer</a:t>
                      </a: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 focused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Organized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Technically sufficient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Emotional decision maker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Extroverted or introverted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Rarely talks about self</a:t>
                      </a:r>
                      <a:endParaRPr lang="en-US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98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"/>
            <a:ext cx="12191999" cy="161455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07014" y="285750"/>
            <a:ext cx="4439478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946493" y="96158"/>
            <a:ext cx="4820637" cy="1518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6058" y="3120571"/>
            <a:ext cx="422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5330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white"/>
                </a:solidFill>
              </a:rPr>
              <a:t>Performance </a:t>
            </a:r>
            <a:r>
              <a:rPr lang="en-US" sz="4400" dirty="0" smtClean="0">
                <a:solidFill>
                  <a:prstClr val="white"/>
                </a:solidFill>
              </a:rPr>
              <a:t>Indicators - Skills</a:t>
            </a:r>
            <a:endParaRPr lang="en-US" sz="4400" dirty="0">
              <a:solidFill>
                <a:prstClr val="white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051283"/>
              </p:ext>
            </p:extLst>
          </p:nvPr>
        </p:nvGraphicFramePr>
        <p:xfrm>
          <a:off x="-2" y="1614559"/>
          <a:ext cx="12192000" cy="531163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096000"/>
                <a:gridCol w="6096000"/>
              </a:tblGrid>
              <a:tr h="6481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Strategist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Technician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96596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Strategic</a:t>
                      </a: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 thinking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High self-confidence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Visionary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Natural leader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Delegator and coach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Good communicator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Understands business</a:t>
                      </a:r>
                      <a:endParaRPr lang="en-US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Attention</a:t>
                      </a: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 to detail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Effective writer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Analytical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Service oriented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Problem solver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Excellent product knowledge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Understands security and IT</a:t>
                      </a:r>
                      <a:endParaRPr lang="en-US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Rock Turner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Buddy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96596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Persistent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Self-starter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Impatient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Positive</a:t>
                      </a: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 first impression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Competitive against others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Short term thinker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Not creative</a:t>
                      </a:r>
                      <a:endParaRPr lang="en-US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Nurturing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Customer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focused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Organized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Technically sufficient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Emotional decision maker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Extroverted or introverted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Rarely talks about self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35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"/>
            <a:ext cx="12191999" cy="161455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07014" y="285750"/>
            <a:ext cx="4439478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946493" y="96158"/>
            <a:ext cx="4820637" cy="1518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6058" y="3120571"/>
            <a:ext cx="422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5330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white"/>
                </a:solidFill>
              </a:rPr>
              <a:t>Performance </a:t>
            </a:r>
            <a:r>
              <a:rPr lang="en-US" sz="4400" dirty="0" smtClean="0">
                <a:solidFill>
                  <a:prstClr val="white"/>
                </a:solidFill>
              </a:rPr>
              <a:t>Indicators - Skills</a:t>
            </a:r>
            <a:endParaRPr lang="en-US" sz="4400" dirty="0">
              <a:solidFill>
                <a:prstClr val="white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929932"/>
              </p:ext>
            </p:extLst>
          </p:nvPr>
        </p:nvGraphicFramePr>
        <p:xfrm>
          <a:off x="-2" y="1614559"/>
          <a:ext cx="12192000" cy="531163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096000"/>
                <a:gridCol w="6096000"/>
              </a:tblGrid>
              <a:tr h="6481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Strategist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Technician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96596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Strategic</a:t>
                      </a:r>
                      <a:r>
                        <a:rPr lang="en-US" baseline="0" dirty="0" smtClean="0"/>
                        <a:t> thinking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High self-confidence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Visionary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Natural leader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Delegator and coach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Good communicator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Understands business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Attention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to detail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Effective writer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Analytical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Service oriented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Problem solver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Excellent product knowledge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Understands security and IT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Rock Turner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Buddy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96596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Persistent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Self-starter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Impatient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Positive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first impression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Competitive against others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Short term thinker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Thick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skin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Nurturing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Customer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focused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Organized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Technically sufficient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Emotional decision maker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Rarely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talks about self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235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535" y="0"/>
            <a:ext cx="12491535" cy="7765143"/>
          </a:xfrm>
        </p:spPr>
      </p:pic>
    </p:spTree>
    <p:extLst>
      <p:ext uri="{BB962C8B-B14F-4D97-AF65-F5344CB8AC3E}">
        <p14:creationId xmlns:p14="http://schemas.microsoft.com/office/powerpoint/2010/main" val="388354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"/>
            <a:ext cx="12191999" cy="161455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07014" y="285750"/>
            <a:ext cx="4439478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946493" y="96158"/>
            <a:ext cx="4820637" cy="1518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6058" y="3120571"/>
            <a:ext cx="422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90806" y="553302"/>
            <a:ext cx="5610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white"/>
                </a:solidFill>
              </a:rPr>
              <a:t>Experience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645192"/>
              </p:ext>
            </p:extLst>
          </p:nvPr>
        </p:nvGraphicFramePr>
        <p:xfrm>
          <a:off x="0" y="1614559"/>
          <a:ext cx="12192000" cy="522019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096000"/>
                <a:gridCol w="6096000"/>
              </a:tblGrid>
              <a:tr h="6481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Strategist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Technician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96596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 network and strong reputation within the industry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experience in C-level selling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experience in the security industry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experience in sales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 experience helpful but not required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client facing experience</a:t>
                      </a:r>
                      <a:endParaRPr lang="en-US" sz="1800" kern="12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experience in the industry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technical knowledge of the industry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Specific product &amp; technology experience is required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experience selling same lines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client facing and</a:t>
                      </a:r>
                      <a:r>
                        <a:rPr lang="en-US" sz="1800" kern="1200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sales e</a:t>
                      </a: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xperience</a:t>
                      </a:r>
                      <a:endParaRPr lang="en-US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Rock Turner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Buddy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96596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experience in rejection-heavy sales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experience in the security industry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network in the security industry</a:t>
                      </a:r>
                      <a:endParaRPr lang="en-US" sz="1800" kern="12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experience in the industry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experience in frequent and repeatable sales process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experience in owning accounts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product knowledge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experience selling same lines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client facing experience</a:t>
                      </a:r>
                      <a:endParaRPr lang="en-US" sz="1800" kern="12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833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"/>
            <a:ext cx="12191999" cy="161455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07014" y="285750"/>
            <a:ext cx="4439478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946493" y="96158"/>
            <a:ext cx="4820637" cy="1518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6058" y="3120571"/>
            <a:ext cx="422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90806" y="553302"/>
            <a:ext cx="5610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white"/>
                </a:solidFill>
              </a:rPr>
              <a:t>Experience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534959"/>
              </p:ext>
            </p:extLst>
          </p:nvPr>
        </p:nvGraphicFramePr>
        <p:xfrm>
          <a:off x="0" y="1614559"/>
          <a:ext cx="12192000" cy="522019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096000"/>
                <a:gridCol w="6096000"/>
              </a:tblGrid>
              <a:tr h="6481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Strategist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Technician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96596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 network and strong reputation within the industry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experience in C-level selling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experience in the security industry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experience in sales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 experience helpful but not required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client facing experience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experience in the industry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technical knowledge of the industry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Specific product &amp; technology experience is required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experience selling same lines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client facing and</a:t>
                      </a:r>
                      <a:r>
                        <a:rPr lang="en-US" sz="1800" kern="1200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sales e</a:t>
                      </a: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xperience</a:t>
                      </a:r>
                      <a:endParaRPr lang="en-US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Rock Turner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Buddy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96596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experience in rejection-heavy sales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experience in the security industry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network in the security industry</a:t>
                      </a:r>
                      <a:endParaRPr lang="en-US" sz="1800" kern="12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experience in the industry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experience in frequent and repeatable sales process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experience in owning accounts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product knowledge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experience selling same lines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client facing experience</a:t>
                      </a:r>
                      <a:endParaRPr lang="en-US" sz="1800" kern="12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41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"/>
            <a:ext cx="12191999" cy="161455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07014" y="285750"/>
            <a:ext cx="4439478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946493" y="96158"/>
            <a:ext cx="4820637" cy="1518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6058" y="3120571"/>
            <a:ext cx="422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90806" y="553302"/>
            <a:ext cx="5610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white"/>
                </a:solidFill>
              </a:rPr>
              <a:t>Experience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264103"/>
              </p:ext>
            </p:extLst>
          </p:nvPr>
        </p:nvGraphicFramePr>
        <p:xfrm>
          <a:off x="0" y="1614559"/>
          <a:ext cx="12192000" cy="522019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096000"/>
                <a:gridCol w="6096000"/>
              </a:tblGrid>
              <a:tr h="6481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Strategist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Technician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96596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 network and strong reputation within the industry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experience in C-level selling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experience in the security industry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experience in sales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 experience helpful but not required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client facing experience</a:t>
                      </a:r>
                      <a:endParaRPr lang="en-US" sz="1800" kern="12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experience in the industry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technical knowledge of the industry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Specific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technology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experience is required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experience selling same lines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client facing and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sales e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xperience</a:t>
                      </a:r>
                      <a:endParaRPr lang="en-US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Rock Turner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Buddy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96596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experience in rejection-heavy sales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experience in the security industry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network in the security industry</a:t>
                      </a:r>
                      <a:endParaRPr lang="en-US" sz="1800" kern="12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experience in the industry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experience in frequent and repeatable sales process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experience in owning accounts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product knowledge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experience selling same lines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client facing experience</a:t>
                      </a:r>
                      <a:endParaRPr lang="en-US" sz="1800" kern="12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08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"/>
            <a:ext cx="12191999" cy="161455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07014" y="285750"/>
            <a:ext cx="4439478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946493" y="96158"/>
            <a:ext cx="4820637" cy="1518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6058" y="3120571"/>
            <a:ext cx="422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90806" y="553302"/>
            <a:ext cx="5610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white"/>
                </a:solidFill>
              </a:rPr>
              <a:t>Experience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362331"/>
              </p:ext>
            </p:extLst>
          </p:nvPr>
        </p:nvGraphicFramePr>
        <p:xfrm>
          <a:off x="0" y="1614559"/>
          <a:ext cx="12192000" cy="522019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096000"/>
                <a:gridCol w="6096000"/>
              </a:tblGrid>
              <a:tr h="6481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Strategist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Technician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96596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 network and strong reputation within the industry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experience in C-level selling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experience in the security industry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experience in sales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 experience helpful but not required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client facing experience</a:t>
                      </a:r>
                      <a:endParaRPr lang="en-US" sz="1800" kern="12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experience in the industry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technical knowledge of the industry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Specific product &amp; technology experience is required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experience selling same lines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client facing and</a:t>
                      </a:r>
                      <a:r>
                        <a:rPr lang="en-US" sz="1800" kern="1200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sales e</a:t>
                      </a: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xperience</a:t>
                      </a:r>
                      <a:endParaRPr lang="en-US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Rock Turner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Buddy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96596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experience in rejection-heavy sales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experience in the security industry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network in the security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Moderate understanding of technology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experience in the industry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experience in frequent and repeatable sales process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experience in owning accounts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product knowledge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experience selling same lines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client facing experience</a:t>
                      </a:r>
                      <a:endParaRPr lang="en-US" sz="1800" kern="12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878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"/>
            <a:ext cx="12191999" cy="161455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07014" y="285750"/>
            <a:ext cx="4439478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946493" y="96158"/>
            <a:ext cx="4820637" cy="1518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6058" y="3120571"/>
            <a:ext cx="422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90806" y="553302"/>
            <a:ext cx="5610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white"/>
                </a:solidFill>
              </a:rPr>
              <a:t>Experience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882143"/>
              </p:ext>
            </p:extLst>
          </p:nvPr>
        </p:nvGraphicFramePr>
        <p:xfrm>
          <a:off x="0" y="1614559"/>
          <a:ext cx="12192000" cy="522019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096000"/>
                <a:gridCol w="6096000"/>
              </a:tblGrid>
              <a:tr h="6481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Strategist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Technician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96596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 network and strong reputation within the industry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experience in C-level selling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experience in the security industry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experience in sales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 experience helpful but not required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client facing experience</a:t>
                      </a:r>
                      <a:endParaRPr lang="en-US" sz="1800" kern="12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experience in the industry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technical knowledge of the industry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Specific product &amp; technology experience is required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experience selling same lines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client facing and</a:t>
                      </a:r>
                      <a:r>
                        <a:rPr lang="en-US" sz="1800" kern="1200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sales e</a:t>
                      </a: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xperience</a:t>
                      </a:r>
                      <a:endParaRPr lang="en-US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Rock Turner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Buddy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96596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experience in rejection-heavy sales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experience in the security industry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network in the security industry</a:t>
                      </a:r>
                      <a:endParaRPr lang="en-US" sz="1800" kern="12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experience in the industry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experience in frequent and repeatable sales process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experience in owning accounts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product knowledge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experience selling same lines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client facing experience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85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"/>
            <a:ext cx="12191999" cy="161455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07014" y="285750"/>
            <a:ext cx="4439478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946493" y="96158"/>
            <a:ext cx="4820637" cy="1518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6058" y="3120571"/>
            <a:ext cx="422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90806" y="553302"/>
            <a:ext cx="5610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white"/>
                </a:solidFill>
              </a:rPr>
              <a:t>Experience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179977"/>
              </p:ext>
            </p:extLst>
          </p:nvPr>
        </p:nvGraphicFramePr>
        <p:xfrm>
          <a:off x="0" y="1614559"/>
          <a:ext cx="12192000" cy="522019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096000"/>
                <a:gridCol w="6096000"/>
              </a:tblGrid>
              <a:tr h="6481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Strategist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Technician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96596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 network and strong reputation within the industry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experience in C-level selling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experience in the security industry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experience in sales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 experience helpful but not required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client facing experience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experience in the industry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technical knowledge of the industry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Specific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technology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experience is required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experience selling same lines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client facing and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sales e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xperience</a:t>
                      </a:r>
                      <a:endParaRPr lang="en-US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Rock Turner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Buddy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96596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experience in rejection-heavy sales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experience in the security industry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network in the security industry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experience in the industry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experience in frequent and repeatable sales process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experience in owning accounts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product knowledge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experience selling same lines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client facing experience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65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409372"/>
            <a:ext cx="12192000" cy="103550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Talent or Experience?</a:t>
            </a:r>
            <a:endParaRPr lang="en-US" sz="48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0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08738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6096000"/>
              </a:tblGrid>
              <a:tr h="3429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29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963885" y="0"/>
            <a:ext cx="2264229" cy="46166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Strong Skills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3885" y="6396335"/>
            <a:ext cx="2264229" cy="46166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Weak Skills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026188"/>
            <a:ext cx="1828800" cy="83210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Little Experience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63200" y="3013500"/>
            <a:ext cx="1828800" cy="83099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Lots of Experience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98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517027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6096000"/>
              </a:tblGrid>
              <a:tr h="3429000"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>
                          <a:solidFill>
                            <a:schemeClr val="tx1"/>
                          </a:solidFill>
                        </a:rPr>
                        <a:t>Strong</a:t>
                      </a:r>
                      <a:r>
                        <a:rPr lang="en-US" sz="2400" u="sng" baseline="0" dirty="0" smtClean="0">
                          <a:solidFill>
                            <a:schemeClr val="tx1"/>
                          </a:solidFill>
                        </a:rPr>
                        <a:t> Skills – Little Experience</a:t>
                      </a:r>
                    </a:p>
                    <a:p>
                      <a:pPr algn="ctr"/>
                      <a:endParaRPr lang="en-US" sz="24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>
                          <a:solidFill>
                            <a:schemeClr val="tx1"/>
                          </a:solidFill>
                        </a:rPr>
                        <a:t>Strong Skills – Lots</a:t>
                      </a:r>
                      <a:r>
                        <a:rPr lang="en-US" sz="2400" u="sng" baseline="0" dirty="0" smtClean="0">
                          <a:solidFill>
                            <a:schemeClr val="tx1"/>
                          </a:solidFill>
                        </a:rPr>
                        <a:t> of Experience</a:t>
                      </a:r>
                      <a:endParaRPr lang="en-US" sz="240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u="sng" dirty="0" smtClean="0"/>
                        <a:t>Weak Skills – Little Experience</a:t>
                      </a:r>
                      <a:endParaRPr lang="en-US" sz="2400" b="1" u="sng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sng" dirty="0" smtClean="0">
                          <a:solidFill>
                            <a:schemeClr val="tx1"/>
                          </a:solidFill>
                        </a:rPr>
                        <a:t>Weak</a:t>
                      </a:r>
                      <a:r>
                        <a:rPr lang="en-US" sz="2400" b="1" u="sng" baseline="0" dirty="0" smtClean="0">
                          <a:solidFill>
                            <a:schemeClr val="tx1"/>
                          </a:solidFill>
                        </a:rPr>
                        <a:t> Skills – Lots of Experience</a:t>
                      </a:r>
                      <a:endParaRPr lang="en-US" sz="2400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91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48883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6096000"/>
              </a:tblGrid>
              <a:tr h="3429000"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>
                          <a:solidFill>
                            <a:schemeClr val="tx1"/>
                          </a:solidFill>
                        </a:rPr>
                        <a:t>Strong</a:t>
                      </a:r>
                      <a:r>
                        <a:rPr lang="en-US" sz="2400" u="sng" baseline="0" dirty="0" smtClean="0">
                          <a:solidFill>
                            <a:schemeClr val="tx1"/>
                          </a:solidFill>
                        </a:rPr>
                        <a:t> Skills – Little Experience</a:t>
                      </a:r>
                    </a:p>
                    <a:p>
                      <a:pPr algn="ctr"/>
                      <a:endParaRPr lang="en-US" sz="24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>
                          <a:solidFill>
                            <a:schemeClr val="tx1"/>
                          </a:solidFill>
                        </a:rPr>
                        <a:t>Strong Skills – Lots</a:t>
                      </a:r>
                      <a:r>
                        <a:rPr lang="en-US" sz="2400" u="sng" baseline="0" dirty="0" smtClean="0">
                          <a:solidFill>
                            <a:schemeClr val="tx1"/>
                          </a:solidFill>
                        </a:rPr>
                        <a:t> of Experience</a:t>
                      </a:r>
                      <a:endParaRPr lang="en-US" sz="240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 algn="ctr"/>
                      <a:endParaRPr lang="en-US" sz="2400" b="1" u="sng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sng" dirty="0" smtClean="0">
                          <a:solidFill>
                            <a:schemeClr val="tx1"/>
                          </a:solidFill>
                        </a:rPr>
                        <a:t>Weak</a:t>
                      </a:r>
                      <a:r>
                        <a:rPr lang="en-US" sz="2400" b="1" u="sng" baseline="0" dirty="0" smtClean="0">
                          <a:solidFill>
                            <a:schemeClr val="tx1"/>
                          </a:solidFill>
                        </a:rPr>
                        <a:t> Skills – Lots of Experience</a:t>
                      </a:r>
                      <a:endParaRPr lang="en-US" sz="2400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015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19626" y="3286152"/>
            <a:ext cx="7454348" cy="1972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000" b="1" spc="-300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13829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Navigating Accounts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5295699"/>
            <a:ext cx="12192000" cy="1594051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48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16506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6096000"/>
              </a:tblGrid>
              <a:tr h="3429000"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>
                          <a:solidFill>
                            <a:schemeClr val="bg1"/>
                          </a:solidFill>
                        </a:rPr>
                        <a:t>Strong</a:t>
                      </a:r>
                      <a:r>
                        <a:rPr lang="en-US" sz="2400" u="sng" baseline="0" dirty="0" smtClean="0">
                          <a:solidFill>
                            <a:schemeClr val="bg1"/>
                          </a:solidFill>
                        </a:rPr>
                        <a:t> Skills – Little Experience</a:t>
                      </a:r>
                    </a:p>
                    <a:p>
                      <a:pPr algn="ctr"/>
                      <a:endParaRPr lang="en-US" sz="24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>
                          <a:solidFill>
                            <a:schemeClr val="bg1"/>
                          </a:solidFill>
                        </a:rPr>
                        <a:t>Strong Skills – Lots</a:t>
                      </a:r>
                      <a:r>
                        <a:rPr lang="en-US" sz="2400" u="sng" baseline="0" dirty="0" smtClean="0">
                          <a:solidFill>
                            <a:schemeClr val="bg1"/>
                          </a:solidFill>
                        </a:rPr>
                        <a:t> of Experience</a:t>
                      </a:r>
                      <a:endParaRPr lang="en-US" sz="2400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 algn="ctr"/>
                      <a:endParaRPr lang="en-US" sz="2400" b="1" u="sng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sng" dirty="0" smtClean="0">
                          <a:solidFill>
                            <a:schemeClr val="bg1"/>
                          </a:solidFill>
                        </a:rPr>
                        <a:t>Weak</a:t>
                      </a:r>
                      <a:r>
                        <a:rPr lang="en-US" sz="2400" b="1" u="sng" baseline="0" dirty="0" smtClean="0">
                          <a:solidFill>
                            <a:schemeClr val="bg1"/>
                          </a:solidFill>
                        </a:rPr>
                        <a:t> Skills – Lots of Experience</a:t>
                      </a:r>
                    </a:p>
                    <a:p>
                      <a:pPr algn="ctr"/>
                      <a:endParaRPr lang="en-US" sz="2400" b="1" u="sng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dirty="0" smtClean="0">
                          <a:solidFill>
                            <a:schemeClr val="bg1"/>
                          </a:solidFill>
                        </a:rPr>
                        <a:t>Need immediate results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dirty="0" smtClean="0">
                          <a:solidFill>
                            <a:schemeClr val="bg1"/>
                          </a:solidFill>
                        </a:rPr>
                        <a:t>Can’t afford to hire thoroughbred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dirty="0" smtClean="0">
                          <a:solidFill>
                            <a:schemeClr val="bg1"/>
                          </a:solidFill>
                        </a:rPr>
                        <a:t>Relationships with key accounts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baseline="0" dirty="0" smtClean="0">
                          <a:solidFill>
                            <a:schemeClr val="bg1"/>
                          </a:solidFill>
                        </a:rPr>
                        <a:t>Limited resources to train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baseline="0" dirty="0" smtClean="0">
                          <a:solidFill>
                            <a:schemeClr val="bg1"/>
                          </a:solidFill>
                        </a:rPr>
                        <a:t>Can repurpose to another role</a:t>
                      </a:r>
                      <a:endParaRPr lang="en-US" sz="2000" b="0" u="none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2000" b="0" u="non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07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118212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6096000"/>
              </a:tblGrid>
              <a:tr h="3429000"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>
                          <a:solidFill>
                            <a:schemeClr val="bg1"/>
                          </a:solidFill>
                        </a:rPr>
                        <a:t>Strong</a:t>
                      </a:r>
                      <a:r>
                        <a:rPr lang="en-US" sz="2400" u="sng" baseline="0" dirty="0" smtClean="0">
                          <a:solidFill>
                            <a:schemeClr val="bg1"/>
                          </a:solidFill>
                        </a:rPr>
                        <a:t> Skills – Little Experience</a:t>
                      </a:r>
                    </a:p>
                    <a:p>
                      <a:pPr algn="ctr"/>
                      <a:endParaRPr lang="en-US" sz="24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>
                          <a:solidFill>
                            <a:schemeClr val="bg1"/>
                          </a:solidFill>
                        </a:rPr>
                        <a:t>Strong Skills – Lots</a:t>
                      </a:r>
                      <a:r>
                        <a:rPr lang="en-US" sz="2400" u="sng" baseline="0" dirty="0" smtClean="0">
                          <a:solidFill>
                            <a:schemeClr val="bg1"/>
                          </a:solidFill>
                        </a:rPr>
                        <a:t> of Experience</a:t>
                      </a:r>
                    </a:p>
                    <a:p>
                      <a:pPr algn="ctr"/>
                      <a:endParaRPr lang="en-US" sz="2000" u="sng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dirty="0" smtClean="0">
                          <a:solidFill>
                            <a:schemeClr val="bg1"/>
                          </a:solidFill>
                        </a:rPr>
                        <a:t>Can afford</a:t>
                      </a:r>
                      <a:r>
                        <a:rPr lang="en-US" sz="2000" b="0" u="none" baseline="0" dirty="0" smtClean="0">
                          <a:solidFill>
                            <a:schemeClr val="bg1"/>
                          </a:solidFill>
                        </a:rPr>
                        <a:t> and justify</a:t>
                      </a:r>
                      <a:r>
                        <a:rPr lang="en-US" sz="2000" b="0" u="none" dirty="0" smtClean="0">
                          <a:solidFill>
                            <a:schemeClr val="bg1"/>
                          </a:solidFill>
                        </a:rPr>
                        <a:t> their compensation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dirty="0" smtClean="0">
                          <a:solidFill>
                            <a:schemeClr val="bg1"/>
                          </a:solidFill>
                        </a:rPr>
                        <a:t>Can afford the disruption they bring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dirty="0" smtClean="0">
                          <a:solidFill>
                            <a:schemeClr val="bg1"/>
                          </a:solidFill>
                        </a:rPr>
                        <a:t>In agreement of their personal progression over the next five years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2000" b="0" u="none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2000" b="0" u="non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 algn="ctr"/>
                      <a:endParaRPr lang="en-US" sz="2400" b="1" u="sng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sng" dirty="0" smtClean="0">
                          <a:solidFill>
                            <a:schemeClr val="bg1"/>
                          </a:solidFill>
                        </a:rPr>
                        <a:t>Weak</a:t>
                      </a:r>
                      <a:r>
                        <a:rPr lang="en-US" sz="2400" b="1" u="sng" baseline="0" dirty="0" smtClean="0">
                          <a:solidFill>
                            <a:schemeClr val="bg1"/>
                          </a:solidFill>
                        </a:rPr>
                        <a:t> Skills – Lots of Experience</a:t>
                      </a:r>
                    </a:p>
                    <a:p>
                      <a:pPr algn="ctr"/>
                      <a:endParaRPr lang="en-US" sz="2400" b="1" u="sng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dirty="0" smtClean="0">
                          <a:solidFill>
                            <a:schemeClr val="bg1"/>
                          </a:solidFill>
                        </a:rPr>
                        <a:t>Need immediate results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dirty="0" smtClean="0">
                          <a:solidFill>
                            <a:schemeClr val="bg1"/>
                          </a:solidFill>
                        </a:rPr>
                        <a:t>Can’t afford to hire thoroughbred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dirty="0" smtClean="0">
                          <a:solidFill>
                            <a:schemeClr val="bg1"/>
                          </a:solidFill>
                        </a:rPr>
                        <a:t>Relationships with key accounts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baseline="0" dirty="0" smtClean="0">
                          <a:solidFill>
                            <a:schemeClr val="bg1"/>
                          </a:solidFill>
                        </a:rPr>
                        <a:t>Limited resources to train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baseline="0" dirty="0" smtClean="0">
                          <a:solidFill>
                            <a:schemeClr val="bg1"/>
                          </a:solidFill>
                        </a:rPr>
                        <a:t>Can repurpose to another role</a:t>
                      </a:r>
                      <a:endParaRPr lang="en-US" sz="2000" b="0" u="none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2000" b="0" u="non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49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741463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6096000"/>
              </a:tblGrid>
              <a:tr h="3429000"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>
                          <a:solidFill>
                            <a:schemeClr val="bg1"/>
                          </a:solidFill>
                        </a:rPr>
                        <a:t>Strong</a:t>
                      </a:r>
                      <a:r>
                        <a:rPr lang="en-US" sz="2400" u="sng" baseline="0" dirty="0" smtClean="0">
                          <a:solidFill>
                            <a:schemeClr val="bg1"/>
                          </a:solidFill>
                        </a:rPr>
                        <a:t> Skills – Little Experience</a:t>
                      </a:r>
                    </a:p>
                    <a:p>
                      <a:pPr algn="ctr"/>
                      <a:endParaRPr lang="en-US" sz="2000" u="sng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dirty="0" smtClean="0">
                          <a:solidFill>
                            <a:schemeClr val="bg1"/>
                          </a:solidFill>
                        </a:rPr>
                        <a:t>Have the resources to train,</a:t>
                      </a:r>
                      <a:r>
                        <a:rPr lang="en-US" sz="2000" b="0" u="none" baseline="0" dirty="0" smtClean="0">
                          <a:solidFill>
                            <a:schemeClr val="bg1"/>
                          </a:solidFill>
                        </a:rPr>
                        <a:t> coach, and mentor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baseline="0" dirty="0" smtClean="0">
                          <a:solidFill>
                            <a:schemeClr val="bg1"/>
                          </a:solidFill>
                        </a:rPr>
                        <a:t>Have time to invest in development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baseline="0" dirty="0" smtClean="0">
                          <a:solidFill>
                            <a:schemeClr val="bg1"/>
                          </a:solidFill>
                        </a:rPr>
                        <a:t>Can’t afford to hire a thoroughbred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baseline="0" dirty="0" smtClean="0">
                          <a:solidFill>
                            <a:schemeClr val="bg1"/>
                          </a:solidFill>
                        </a:rPr>
                        <a:t>Don’t want the intangibles that come with a thoroughbred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baseline="0" dirty="0" smtClean="0">
                          <a:solidFill>
                            <a:schemeClr val="bg1"/>
                          </a:solidFill>
                        </a:rPr>
                        <a:t>Creating a culture of growing from within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baseline="0" dirty="0" smtClean="0">
                          <a:solidFill>
                            <a:schemeClr val="bg1"/>
                          </a:solidFill>
                        </a:rPr>
                        <a:t>Have the resources to train, coach, and mentor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2000" b="0" u="non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>
                          <a:solidFill>
                            <a:schemeClr val="bg1"/>
                          </a:solidFill>
                        </a:rPr>
                        <a:t>Strong Skills – Lots</a:t>
                      </a:r>
                      <a:r>
                        <a:rPr lang="en-US" sz="2400" u="sng" baseline="0" dirty="0" smtClean="0">
                          <a:solidFill>
                            <a:schemeClr val="bg1"/>
                          </a:solidFill>
                        </a:rPr>
                        <a:t> of Experience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u="none" dirty="0" smtClean="0">
                          <a:solidFill>
                            <a:schemeClr val="bg1"/>
                          </a:solidFill>
                        </a:rPr>
                        <a:t>Can afford</a:t>
                      </a:r>
                      <a:r>
                        <a:rPr lang="en-US" sz="2400" b="0" u="none" baseline="0" dirty="0" smtClean="0">
                          <a:solidFill>
                            <a:schemeClr val="bg1"/>
                          </a:solidFill>
                        </a:rPr>
                        <a:t> and justify</a:t>
                      </a:r>
                      <a:r>
                        <a:rPr lang="en-US" sz="2400" b="0" u="none" dirty="0" smtClean="0">
                          <a:solidFill>
                            <a:schemeClr val="bg1"/>
                          </a:solidFill>
                        </a:rPr>
                        <a:t> their compensation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u="none" dirty="0" smtClean="0">
                          <a:solidFill>
                            <a:schemeClr val="bg1"/>
                          </a:solidFill>
                        </a:rPr>
                        <a:t>Can afford the disruption they bring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u="none" dirty="0" smtClean="0">
                          <a:solidFill>
                            <a:schemeClr val="bg1"/>
                          </a:solidFill>
                        </a:rPr>
                        <a:t>In agreement of their personal progression over the next five years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2000" b="0" u="non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 algn="ctr"/>
                      <a:endParaRPr lang="en-US" sz="2400" b="1" u="sng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sng" dirty="0" smtClean="0">
                          <a:solidFill>
                            <a:schemeClr val="bg1"/>
                          </a:solidFill>
                        </a:rPr>
                        <a:t>Weak</a:t>
                      </a:r>
                      <a:r>
                        <a:rPr lang="en-US" sz="2400" b="1" u="sng" baseline="0" dirty="0" smtClean="0">
                          <a:solidFill>
                            <a:schemeClr val="bg1"/>
                          </a:solidFill>
                        </a:rPr>
                        <a:t> Skills – Lots of Experience</a:t>
                      </a:r>
                    </a:p>
                    <a:p>
                      <a:pPr algn="ctr"/>
                      <a:endParaRPr lang="en-US" sz="2400" b="1" u="sng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dirty="0" smtClean="0">
                          <a:solidFill>
                            <a:schemeClr val="bg1"/>
                          </a:solidFill>
                        </a:rPr>
                        <a:t>Need immediate results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dirty="0" smtClean="0">
                          <a:solidFill>
                            <a:schemeClr val="bg1"/>
                          </a:solidFill>
                        </a:rPr>
                        <a:t>Can’t afford to hire thoroughbred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dirty="0" smtClean="0">
                          <a:solidFill>
                            <a:schemeClr val="bg1"/>
                          </a:solidFill>
                        </a:rPr>
                        <a:t>Relationships with key accounts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baseline="0" dirty="0" smtClean="0">
                          <a:solidFill>
                            <a:schemeClr val="bg1"/>
                          </a:solidFill>
                        </a:rPr>
                        <a:t>Limited resources to train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baseline="0" dirty="0" smtClean="0">
                          <a:solidFill>
                            <a:schemeClr val="bg1"/>
                          </a:solidFill>
                        </a:rPr>
                        <a:t>Can repurpose to another role</a:t>
                      </a:r>
                      <a:endParaRPr lang="en-US" sz="2000" b="0" u="none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2000" b="0" u="non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46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421" y="0"/>
            <a:ext cx="2803072" cy="373742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96021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6096000"/>
              </a:tblGrid>
              <a:tr h="3429000"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>
                          <a:solidFill>
                            <a:schemeClr val="tx1"/>
                          </a:solidFill>
                        </a:rPr>
                        <a:t>Strong</a:t>
                      </a:r>
                      <a:r>
                        <a:rPr lang="en-US" sz="2400" u="sng" baseline="0" dirty="0" smtClean="0">
                          <a:solidFill>
                            <a:schemeClr val="tx1"/>
                          </a:solidFill>
                        </a:rPr>
                        <a:t> Skills – Little Experience</a:t>
                      </a:r>
                    </a:p>
                    <a:p>
                      <a:pPr algn="ctr"/>
                      <a:endParaRPr lang="en-US" sz="24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 algn="ctr"/>
                      <a:endParaRPr lang="en-US" sz="2400" b="1" u="sng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70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13021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6096000"/>
              </a:tblGrid>
              <a:tr h="3429000"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>
                          <a:solidFill>
                            <a:schemeClr val="bg1"/>
                          </a:solidFill>
                        </a:rPr>
                        <a:t>Strong</a:t>
                      </a:r>
                      <a:r>
                        <a:rPr lang="en-US" sz="2400" u="sng" baseline="0" dirty="0" smtClean="0">
                          <a:solidFill>
                            <a:schemeClr val="bg1"/>
                          </a:solidFill>
                        </a:rPr>
                        <a:t> Skills – Little Experience</a:t>
                      </a:r>
                    </a:p>
                    <a:p>
                      <a:pPr algn="ctr"/>
                      <a:endParaRPr lang="en-US" sz="2000" u="sng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dirty="0" smtClean="0">
                          <a:solidFill>
                            <a:schemeClr val="bg1"/>
                          </a:solidFill>
                        </a:rPr>
                        <a:t>Have the resources to train,</a:t>
                      </a:r>
                      <a:r>
                        <a:rPr lang="en-US" sz="2000" b="0" u="none" baseline="0" dirty="0" smtClean="0">
                          <a:solidFill>
                            <a:schemeClr val="bg1"/>
                          </a:solidFill>
                        </a:rPr>
                        <a:t> coach, and mentor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baseline="0" dirty="0" smtClean="0">
                          <a:solidFill>
                            <a:schemeClr val="bg1"/>
                          </a:solidFill>
                        </a:rPr>
                        <a:t>Have time to invest in development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baseline="0" dirty="0" smtClean="0">
                          <a:solidFill>
                            <a:schemeClr val="bg1"/>
                          </a:solidFill>
                        </a:rPr>
                        <a:t>Can’t afford to hire a thoroughbred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baseline="0" dirty="0" smtClean="0">
                          <a:solidFill>
                            <a:schemeClr val="bg1"/>
                          </a:solidFill>
                        </a:rPr>
                        <a:t>Don’t want the intangibles that come with a thoroughbred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baseline="0" dirty="0" smtClean="0">
                          <a:solidFill>
                            <a:schemeClr val="bg1"/>
                          </a:solidFill>
                        </a:rPr>
                        <a:t>Creating a culture of growing from within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baseline="0" dirty="0" smtClean="0">
                          <a:solidFill>
                            <a:schemeClr val="bg1"/>
                          </a:solidFill>
                        </a:rPr>
                        <a:t>Have the resources to train, coach, and mentor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2000" b="0" u="non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>
                          <a:solidFill>
                            <a:schemeClr val="bg1"/>
                          </a:solidFill>
                        </a:rPr>
                        <a:t>Strong Skills – Lots</a:t>
                      </a:r>
                      <a:r>
                        <a:rPr lang="en-US" sz="2400" u="sng" baseline="0" dirty="0" smtClean="0">
                          <a:solidFill>
                            <a:schemeClr val="bg1"/>
                          </a:solidFill>
                        </a:rPr>
                        <a:t> of Experience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2000" b="0" u="none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dirty="0" smtClean="0">
                          <a:solidFill>
                            <a:schemeClr val="bg1"/>
                          </a:solidFill>
                        </a:rPr>
                        <a:t>Can afford</a:t>
                      </a:r>
                      <a:r>
                        <a:rPr lang="en-US" sz="2000" b="0" u="none" baseline="0" dirty="0" smtClean="0">
                          <a:solidFill>
                            <a:schemeClr val="bg1"/>
                          </a:solidFill>
                        </a:rPr>
                        <a:t> and justify</a:t>
                      </a:r>
                      <a:r>
                        <a:rPr lang="en-US" sz="2000" b="0" u="none" dirty="0" smtClean="0">
                          <a:solidFill>
                            <a:schemeClr val="bg1"/>
                          </a:solidFill>
                        </a:rPr>
                        <a:t> their compensation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dirty="0" smtClean="0">
                          <a:solidFill>
                            <a:schemeClr val="bg1"/>
                          </a:solidFill>
                        </a:rPr>
                        <a:t>Can afford the disruption they bring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dirty="0" smtClean="0">
                          <a:solidFill>
                            <a:schemeClr val="bg1"/>
                          </a:solidFill>
                        </a:rPr>
                        <a:t>In agreement of their personal progression over the next five years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2000" b="0" u="non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u="sng" dirty="0" smtClean="0"/>
                        <a:t>Weak Skills – Little Experience</a:t>
                      </a:r>
                      <a:endParaRPr lang="en-US" sz="2400" b="1" u="sng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sng" dirty="0" smtClean="0">
                          <a:solidFill>
                            <a:schemeClr val="bg1"/>
                          </a:solidFill>
                        </a:rPr>
                        <a:t>Weak</a:t>
                      </a:r>
                      <a:r>
                        <a:rPr lang="en-US" sz="2400" b="1" u="sng" baseline="0" dirty="0" smtClean="0">
                          <a:solidFill>
                            <a:schemeClr val="bg1"/>
                          </a:solidFill>
                        </a:rPr>
                        <a:t> Skills – Lots of Experience</a:t>
                      </a:r>
                    </a:p>
                    <a:p>
                      <a:pPr algn="ctr"/>
                      <a:endParaRPr lang="en-US" sz="2400" b="1" u="sng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dirty="0" smtClean="0">
                          <a:solidFill>
                            <a:schemeClr val="bg1"/>
                          </a:solidFill>
                        </a:rPr>
                        <a:t>Need immediate results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dirty="0" smtClean="0">
                          <a:solidFill>
                            <a:schemeClr val="bg1"/>
                          </a:solidFill>
                        </a:rPr>
                        <a:t>Can’t afford to hire thoroughbred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dirty="0" smtClean="0">
                          <a:solidFill>
                            <a:schemeClr val="bg1"/>
                          </a:solidFill>
                        </a:rPr>
                        <a:t>Relationships with key accounts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baseline="0" dirty="0" smtClean="0">
                          <a:solidFill>
                            <a:schemeClr val="bg1"/>
                          </a:solidFill>
                        </a:rPr>
                        <a:t>Limited resources to train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baseline="0" dirty="0" smtClean="0">
                          <a:solidFill>
                            <a:schemeClr val="bg1"/>
                          </a:solidFill>
                        </a:rPr>
                        <a:t>Can repurpose to another role</a:t>
                      </a:r>
                      <a:endParaRPr lang="en-US" sz="2000" b="0" u="none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2000" b="0" u="non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92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367" y="1"/>
            <a:ext cx="9833675" cy="73616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49240" y="1282685"/>
            <a:ext cx="6842760" cy="63542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hlinkClick r:id="rId4"/>
              </a:rPr>
              <a:t>Survey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Define your Top 3 Contacts to get to know</a:t>
            </a:r>
          </a:p>
          <a:p>
            <a:endParaRPr lang="en-US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Use the Simple Opportunity Strategy Sheet one time… at least.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49240" y="-405255"/>
            <a:ext cx="6842760" cy="18127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409091" y="164549"/>
            <a:ext cx="4809458" cy="114579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Action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Plan</a:t>
            </a: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09092" y="1410305"/>
            <a:ext cx="5212023" cy="57344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sz="1100" u="sng" dirty="0"/>
          </a:p>
          <a:p>
            <a:pPr>
              <a:lnSpc>
                <a:spcPct val="12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9661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89200"/>
            <a:ext cx="9144000" cy="4368800"/>
          </a:xfrm>
        </p:spPr>
        <p:txBody>
          <a:bodyPr anchor="t">
            <a:normAutofit/>
          </a:bodyPr>
          <a:lstStyle/>
          <a:p>
            <a:pPr>
              <a:lnSpc>
                <a:spcPts val="5000"/>
              </a:lnSpc>
            </a:pPr>
            <a:r>
              <a:rPr lang="en-US" sz="5400" b="1" dirty="0">
                <a:solidFill>
                  <a:srgbClr val="A28650"/>
                </a:solidFill>
                <a:latin typeface="Baskerville Old Face" panose="02020602080505020303" pitchFamily="18" charset="0"/>
              </a:rPr>
              <a:t>Questions / Discussion</a:t>
            </a:r>
            <a:br>
              <a:rPr lang="en-US" sz="5400" b="1" dirty="0">
                <a:solidFill>
                  <a:srgbClr val="A28650"/>
                </a:solidFill>
                <a:latin typeface="Baskerville Old Face" panose="02020602080505020303" pitchFamily="18" charset="0"/>
              </a:rPr>
            </a:br>
            <a:r>
              <a:rPr lang="en-US" sz="5400" b="1" dirty="0">
                <a:solidFill>
                  <a:srgbClr val="A28650"/>
                </a:solidFill>
                <a:latin typeface="Baskerville Old Face" panose="02020602080505020303" pitchFamily="18" charset="0"/>
              </a:rPr>
              <a:t/>
            </a:r>
            <a:br>
              <a:rPr lang="en-US" sz="5400" b="1" dirty="0">
                <a:solidFill>
                  <a:srgbClr val="A28650"/>
                </a:solidFill>
                <a:latin typeface="Baskerville Old Face" panose="02020602080505020303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Chris Peterson</a:t>
            </a:r>
            <a:b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cpeterson@vectorfirm.com</a:t>
            </a:r>
            <a:b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321-439-3025</a:t>
            </a:r>
            <a:r>
              <a:rPr lang="en-US" sz="5400" b="1" dirty="0">
                <a:solidFill>
                  <a:srgbClr val="A28650"/>
                </a:solidFill>
                <a:latin typeface="Baskerville Old Face" panose="02020602080505020303" pitchFamily="18" charset="0"/>
              </a:rPr>
              <a:t/>
            </a:r>
            <a:br>
              <a:rPr lang="en-US" sz="5400" b="1" dirty="0">
                <a:solidFill>
                  <a:srgbClr val="A28650"/>
                </a:solidFill>
                <a:latin typeface="Baskerville Old Face" panose="02020602080505020303" pitchFamily="18" charset="0"/>
              </a:rPr>
            </a:br>
            <a:endParaRPr lang="id-ID" sz="5400" b="1" dirty="0">
              <a:solidFill>
                <a:srgbClr val="A2865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914" y="1542372"/>
            <a:ext cx="2700172" cy="58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6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367" y="1"/>
            <a:ext cx="9833675" cy="73616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49240" y="1282685"/>
            <a:ext cx="6842760" cy="63542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hlinkClick r:id="rId4" action="ppaction://hlinkfile"/>
              </a:rPr>
              <a:t>Build your Contact Strategy for 5 accounts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Define your Top 3 Contacts to get to know</a:t>
            </a:r>
          </a:p>
          <a:p>
            <a:endParaRPr lang="en-US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Use the Simple Opportunity Strategy Sheet one time… at least.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49240" y="-405255"/>
            <a:ext cx="6842760" cy="18127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409091" y="164549"/>
            <a:ext cx="4809458" cy="114579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Action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Plan</a:t>
            </a: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09092" y="1410305"/>
            <a:ext cx="5212023" cy="57344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sz="1100" u="sng" dirty="0"/>
          </a:p>
          <a:p>
            <a:pPr>
              <a:lnSpc>
                <a:spcPct val="12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6034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367" y="1"/>
            <a:ext cx="9833675" cy="73616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49240" y="1282685"/>
            <a:ext cx="6842760" cy="63542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Build your Contact Strategy for 5 accounts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Define your Top 3 Contacts to get to know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Use the Simple Opportunity Strategy Sheet one time… at least.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49240" y="-405255"/>
            <a:ext cx="6842760" cy="18127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409091" y="164549"/>
            <a:ext cx="4809458" cy="114579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Action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Plan</a:t>
            </a: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09092" y="1410305"/>
            <a:ext cx="5212023" cy="57344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sz="1100" u="sng" dirty="0"/>
          </a:p>
          <a:p>
            <a:pPr>
              <a:lnSpc>
                <a:spcPct val="12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2103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367" y="1"/>
            <a:ext cx="9833675" cy="73616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49240" y="1282685"/>
            <a:ext cx="6842760" cy="63542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Build your Contact Strategy for 5 accounts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Define your Top 3 Contacts to get to know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hlinkClick r:id="rId4" action="ppaction://hlinkfile"/>
              </a:rPr>
              <a:t>Use the Simple Opportunity Strategy Sheet one time… at least.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49240" y="-405255"/>
            <a:ext cx="6842760" cy="18127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409091" y="164549"/>
            <a:ext cx="4809458" cy="114579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Action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Plan</a:t>
            </a: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09092" y="1410305"/>
            <a:ext cx="5212023" cy="57344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sz="1100" u="sng" dirty="0"/>
          </a:p>
          <a:p>
            <a:pPr>
              <a:lnSpc>
                <a:spcPct val="12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3122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75621"/>
            <a:ext cx="12192001" cy="8128002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How </a:t>
            </a:r>
            <a:r>
              <a:rPr lang="en-US" b="1" dirty="0" smtClean="0">
                <a:solidFill>
                  <a:schemeClr val="bg1"/>
                </a:solidFill>
              </a:rPr>
              <a:t>can 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track all of this?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5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367" y="1"/>
            <a:ext cx="9833675" cy="73616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49240" y="1282685"/>
            <a:ext cx="6842760" cy="63542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Build your Contact Strategy for 5 accounts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Define your Top 3 Contacts to get to know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Use the Simple Opportunity Strategy Sheet one time… at least.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49240" y="-405255"/>
            <a:ext cx="6842760" cy="18127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409091" y="164549"/>
            <a:ext cx="4809458" cy="114579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Action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Plan</a:t>
            </a: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09092" y="1410305"/>
            <a:ext cx="5212023" cy="57344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sz="1100" u="sng" dirty="0"/>
          </a:p>
          <a:p>
            <a:pPr>
              <a:lnSpc>
                <a:spcPct val="12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7129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19626" y="3286152"/>
            <a:ext cx="7454348" cy="1972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000" b="1" spc="-300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13829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Who?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5295699"/>
            <a:ext cx="12192000" cy="1594051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06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11049</TotalTime>
  <Words>1766</Words>
  <Application>Microsoft Office PowerPoint</Application>
  <PresentationFormat>Widescreen</PresentationFormat>
  <Paragraphs>531</Paragraphs>
  <Slides>36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Baskerville Old Face</vt:lpstr>
      <vt:lpstr>Calibri</vt:lpstr>
      <vt:lpstr>Calibri Light</vt:lpstr>
      <vt:lpstr>Vegur</vt:lpstr>
      <vt:lpstr>Office Theme</vt:lpstr>
      <vt:lpstr>1_Office Theme</vt:lpstr>
      <vt:lpstr>Sales Leadership Specifically Tailored for:    Who? Phase 2 After the 30-60-90 Day Plan</vt:lpstr>
      <vt:lpstr>PowerPoint Presentation</vt:lpstr>
      <vt:lpstr>Navigating Accounts</vt:lpstr>
      <vt:lpstr>PowerPoint Presentation</vt:lpstr>
      <vt:lpstr>PowerPoint Presentation</vt:lpstr>
      <vt:lpstr>PowerPoint Presentation</vt:lpstr>
      <vt:lpstr>How can I track all of this?</vt:lpstr>
      <vt:lpstr>PowerPoint Presentation</vt:lpstr>
      <vt:lpstr>Who?</vt:lpstr>
      <vt:lpstr>The very best “interviewees” are…</vt:lpstr>
      <vt:lpstr>PowerPoint Presentation</vt:lpstr>
      <vt:lpstr>EXERCISE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Talent or Experience?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/ Discussion  Chris Peterson cpeterson@vectorfirm.com 321-439-3025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nac design</dc:creator>
  <cp:lastModifiedBy>Chris Peterson</cp:lastModifiedBy>
  <cp:revision>278</cp:revision>
  <dcterms:created xsi:type="dcterms:W3CDTF">2015-05-01T22:42:50Z</dcterms:created>
  <dcterms:modified xsi:type="dcterms:W3CDTF">2016-07-15T15:51:22Z</dcterms:modified>
</cp:coreProperties>
</file>