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3"/>
  </p:notesMasterIdLst>
  <p:sldIdLst>
    <p:sldId id="297" r:id="rId3"/>
    <p:sldId id="299" r:id="rId4"/>
    <p:sldId id="376" r:id="rId5"/>
    <p:sldId id="377" r:id="rId6"/>
    <p:sldId id="379" r:id="rId7"/>
    <p:sldId id="381" r:id="rId8"/>
    <p:sldId id="383" r:id="rId9"/>
    <p:sldId id="382" r:id="rId10"/>
    <p:sldId id="402" r:id="rId11"/>
    <p:sldId id="401" r:id="rId12"/>
    <p:sldId id="392" r:id="rId13"/>
    <p:sldId id="384" r:id="rId14"/>
    <p:sldId id="385" r:id="rId15"/>
    <p:sldId id="386" r:id="rId16"/>
    <p:sldId id="391" r:id="rId17"/>
    <p:sldId id="319" r:id="rId18"/>
    <p:sldId id="394" r:id="rId19"/>
    <p:sldId id="395" r:id="rId20"/>
    <p:sldId id="396" r:id="rId21"/>
    <p:sldId id="393" r:id="rId22"/>
    <p:sldId id="398" r:id="rId23"/>
    <p:sldId id="397" r:id="rId24"/>
    <p:sldId id="399" r:id="rId25"/>
    <p:sldId id="400" r:id="rId26"/>
    <p:sldId id="367" r:id="rId27"/>
    <p:sldId id="368" r:id="rId28"/>
    <p:sldId id="370" r:id="rId29"/>
    <p:sldId id="369" r:id="rId30"/>
    <p:sldId id="317" r:id="rId31"/>
    <p:sldId id="310" r:id="rId32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038"/>
    <a:srgbClr val="1F467A"/>
    <a:srgbClr val="252525"/>
    <a:srgbClr val="A5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5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Success Rate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Being Right</c:v>
                </c:pt>
                <c:pt idx="1">
                  <c:v>Achieving Goal  </c:v>
                </c:pt>
                <c:pt idx="2">
                  <c:v>Achieving Goal &amp; Being Right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33</c:v>
                </c:pt>
                <c:pt idx="2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309084840"/>
        <c:axId val="309085232"/>
        <c:axId val="0"/>
      </c:bar3DChart>
      <c:catAx>
        <c:axId val="309084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085232"/>
        <c:crosses val="autoZero"/>
        <c:auto val="1"/>
        <c:lblAlgn val="ctr"/>
        <c:lblOffset val="100"/>
        <c:noMultiLvlLbl val="0"/>
      </c:catAx>
      <c:valAx>
        <c:axId val="30908523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084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D312F-25D5-4CB3-B8AE-24E5CF53C500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D69D9534-6AF9-43A6-9B75-734F76CBC121}">
      <dgm:prSet phldrT="[Text]"/>
      <dgm:spPr/>
      <dgm:t>
        <a:bodyPr/>
        <a:lstStyle/>
        <a:p>
          <a:pPr algn="ctr"/>
          <a:r>
            <a:rPr lang="en-US" u="sng" dirty="0" smtClean="0"/>
            <a:t>2/12</a:t>
          </a:r>
          <a:endParaRPr lang="en-US" u="sng" dirty="0"/>
        </a:p>
      </dgm:t>
    </dgm:pt>
    <dgm:pt modelId="{825D6287-C0B3-4DF3-9306-7C6ACBB1306D}" type="parTrans" cxnId="{7AEB3421-9F67-4F1B-934D-B01036AD0F51}">
      <dgm:prSet/>
      <dgm:spPr/>
      <dgm:t>
        <a:bodyPr/>
        <a:lstStyle/>
        <a:p>
          <a:endParaRPr lang="en-US"/>
        </a:p>
      </dgm:t>
    </dgm:pt>
    <dgm:pt modelId="{5AAD54FE-A8E8-4785-A77D-A10C20C420CF}" type="sibTrans" cxnId="{7AEB3421-9F67-4F1B-934D-B01036AD0F51}">
      <dgm:prSet/>
      <dgm:spPr/>
      <dgm:t>
        <a:bodyPr/>
        <a:lstStyle/>
        <a:p>
          <a:endParaRPr lang="en-US"/>
        </a:p>
      </dgm:t>
    </dgm:pt>
    <dgm:pt modelId="{040278B7-4651-48DA-80AB-D00709C246ED}">
      <dgm:prSet phldrT="[Text]"/>
      <dgm:spPr/>
      <dgm:t>
        <a:bodyPr/>
        <a:lstStyle/>
        <a:p>
          <a:pPr algn="ctr"/>
          <a:r>
            <a:rPr lang="en-US" u="sng" dirty="0" smtClean="0"/>
            <a:t>2/26</a:t>
          </a:r>
          <a:endParaRPr lang="en-US" u="sng" dirty="0"/>
        </a:p>
      </dgm:t>
    </dgm:pt>
    <dgm:pt modelId="{BD2A380D-F3A1-414B-9FE0-338BAD77BFC4}" type="parTrans" cxnId="{AAEB3580-7106-4E7C-A780-FD3E9678154A}">
      <dgm:prSet/>
      <dgm:spPr/>
      <dgm:t>
        <a:bodyPr/>
        <a:lstStyle/>
        <a:p>
          <a:endParaRPr lang="en-US"/>
        </a:p>
      </dgm:t>
    </dgm:pt>
    <dgm:pt modelId="{5D401769-52EF-4589-B663-06553B2C09D1}" type="sibTrans" cxnId="{AAEB3580-7106-4E7C-A780-FD3E9678154A}">
      <dgm:prSet/>
      <dgm:spPr/>
      <dgm:t>
        <a:bodyPr/>
        <a:lstStyle/>
        <a:p>
          <a:endParaRPr lang="en-US"/>
        </a:p>
      </dgm:t>
    </dgm:pt>
    <dgm:pt modelId="{4020314A-8831-43CE-B4A7-AB57F9716EFC}">
      <dgm:prSet phldrT="[Text]"/>
      <dgm:spPr/>
      <dgm:t>
        <a:bodyPr/>
        <a:lstStyle/>
        <a:p>
          <a:pPr algn="ctr"/>
          <a:r>
            <a:rPr lang="en-US" u="sng" dirty="0" smtClean="0"/>
            <a:t>3/18</a:t>
          </a:r>
          <a:endParaRPr lang="en-US" u="sng" dirty="0"/>
        </a:p>
      </dgm:t>
    </dgm:pt>
    <dgm:pt modelId="{2CE8A8A7-8BF8-4694-A360-077097D8FC0E}" type="parTrans" cxnId="{F3059940-21DF-4D55-BF94-279B40CCA82B}">
      <dgm:prSet/>
      <dgm:spPr/>
      <dgm:t>
        <a:bodyPr/>
        <a:lstStyle/>
        <a:p>
          <a:endParaRPr lang="en-US"/>
        </a:p>
      </dgm:t>
    </dgm:pt>
    <dgm:pt modelId="{77917758-F0A6-40A5-B1CA-5283DF6C4FA7}" type="sibTrans" cxnId="{F3059940-21DF-4D55-BF94-279B40CCA82B}">
      <dgm:prSet/>
      <dgm:spPr/>
      <dgm:t>
        <a:bodyPr/>
        <a:lstStyle/>
        <a:p>
          <a:endParaRPr lang="en-US"/>
        </a:p>
      </dgm:t>
    </dgm:pt>
    <dgm:pt modelId="{7200B8C3-A28D-46FF-A980-D200B4DAB9EA}">
      <dgm:prSet phldrT="[Text]"/>
      <dgm:spPr/>
      <dgm:t>
        <a:bodyPr/>
        <a:lstStyle/>
        <a:p>
          <a:pPr algn="l"/>
          <a:r>
            <a:rPr lang="en-US" dirty="0" smtClean="0"/>
            <a:t>1 Strategy Sheet</a:t>
          </a:r>
          <a:endParaRPr lang="en-US" dirty="0"/>
        </a:p>
      </dgm:t>
    </dgm:pt>
    <dgm:pt modelId="{D3977AA4-667A-416E-8013-1C271AB60CA3}" type="parTrans" cxnId="{428CF615-0237-4A2A-BB41-AB22C0CDB885}">
      <dgm:prSet/>
      <dgm:spPr/>
      <dgm:t>
        <a:bodyPr/>
        <a:lstStyle/>
        <a:p>
          <a:endParaRPr lang="en-US"/>
        </a:p>
      </dgm:t>
    </dgm:pt>
    <dgm:pt modelId="{31CFB60F-8F1E-4E5E-B202-DF2FBF660DB6}" type="sibTrans" cxnId="{428CF615-0237-4A2A-BB41-AB22C0CDB885}">
      <dgm:prSet/>
      <dgm:spPr/>
      <dgm:t>
        <a:bodyPr/>
        <a:lstStyle/>
        <a:p>
          <a:endParaRPr lang="en-US"/>
        </a:p>
      </dgm:t>
    </dgm:pt>
    <dgm:pt modelId="{ECE1127F-858D-4846-8DA0-1B8683824043}">
      <dgm:prSet phldrT="[Text]"/>
      <dgm:spPr/>
      <dgm:t>
        <a:bodyPr/>
        <a:lstStyle/>
        <a:p>
          <a:pPr algn="l"/>
          <a:r>
            <a:rPr lang="en-US" dirty="0" smtClean="0"/>
            <a:t>5 Strategy Sheets</a:t>
          </a:r>
          <a:endParaRPr lang="en-US" dirty="0"/>
        </a:p>
      </dgm:t>
    </dgm:pt>
    <dgm:pt modelId="{FEF9CF94-D060-4935-8204-0E8BAC9FE695}" type="parTrans" cxnId="{3587503E-F745-4F43-9C9A-D202AD455EBF}">
      <dgm:prSet/>
      <dgm:spPr/>
      <dgm:t>
        <a:bodyPr/>
        <a:lstStyle/>
        <a:p>
          <a:endParaRPr lang="en-US"/>
        </a:p>
      </dgm:t>
    </dgm:pt>
    <dgm:pt modelId="{71993E90-F40A-49A8-A3C5-FD98390E7285}" type="sibTrans" cxnId="{3587503E-F745-4F43-9C9A-D202AD455EBF}">
      <dgm:prSet/>
      <dgm:spPr/>
      <dgm:t>
        <a:bodyPr/>
        <a:lstStyle/>
        <a:p>
          <a:endParaRPr lang="en-US"/>
        </a:p>
      </dgm:t>
    </dgm:pt>
    <dgm:pt modelId="{7E5A603F-C15C-4706-B1D0-D2D7B71D8D3B}">
      <dgm:prSet phldrT="[Text]"/>
      <dgm:spPr/>
      <dgm:t>
        <a:bodyPr/>
        <a:lstStyle/>
        <a:p>
          <a:pPr algn="l"/>
          <a:r>
            <a:rPr lang="en-US" dirty="0" smtClean="0"/>
            <a:t>10 Strategy Sheets</a:t>
          </a:r>
          <a:endParaRPr lang="en-US" dirty="0"/>
        </a:p>
      </dgm:t>
    </dgm:pt>
    <dgm:pt modelId="{19B5C63D-A4A5-491C-AA72-C3B4096C0377}" type="parTrans" cxnId="{B2129F24-3F22-464B-8BF4-781B17242599}">
      <dgm:prSet/>
      <dgm:spPr/>
      <dgm:t>
        <a:bodyPr/>
        <a:lstStyle/>
        <a:p>
          <a:endParaRPr lang="en-US"/>
        </a:p>
      </dgm:t>
    </dgm:pt>
    <dgm:pt modelId="{B9165B27-943B-4A56-BEBE-1E3EEF9E5441}" type="sibTrans" cxnId="{B2129F24-3F22-464B-8BF4-781B17242599}">
      <dgm:prSet/>
      <dgm:spPr/>
      <dgm:t>
        <a:bodyPr/>
        <a:lstStyle/>
        <a:p>
          <a:endParaRPr lang="en-US"/>
        </a:p>
      </dgm:t>
    </dgm:pt>
    <dgm:pt modelId="{7DBA0453-0C21-4A98-82A6-571E4F866CF2}">
      <dgm:prSet phldrT="[Text]"/>
      <dgm:spPr/>
      <dgm:t>
        <a:bodyPr/>
        <a:lstStyle/>
        <a:p>
          <a:pPr algn="l"/>
          <a:r>
            <a:rPr lang="en-US" dirty="0" smtClean="0"/>
            <a:t>Begin to coach on other columns</a:t>
          </a:r>
          <a:endParaRPr lang="en-US" dirty="0"/>
        </a:p>
      </dgm:t>
    </dgm:pt>
    <dgm:pt modelId="{4FF89BBB-D4A0-4E2D-95A9-7A74D3048B9C}" type="parTrans" cxnId="{76075CA7-A677-4061-950A-DCC390F9EE0E}">
      <dgm:prSet/>
      <dgm:spPr/>
      <dgm:t>
        <a:bodyPr/>
        <a:lstStyle/>
        <a:p>
          <a:endParaRPr lang="en-US"/>
        </a:p>
      </dgm:t>
    </dgm:pt>
    <dgm:pt modelId="{AFAD4D7D-64EF-47C3-A3DA-97D24B12E206}" type="sibTrans" cxnId="{76075CA7-A677-4061-950A-DCC390F9EE0E}">
      <dgm:prSet/>
      <dgm:spPr/>
      <dgm:t>
        <a:bodyPr/>
        <a:lstStyle/>
        <a:p>
          <a:endParaRPr lang="en-US"/>
        </a:p>
      </dgm:t>
    </dgm:pt>
    <dgm:pt modelId="{25F99B25-A917-45B8-9010-227BB433C323}">
      <dgm:prSet phldrT="[Text]"/>
      <dgm:spPr/>
      <dgm:t>
        <a:bodyPr/>
        <a:lstStyle/>
        <a:p>
          <a:pPr algn="ctr"/>
          <a:r>
            <a:rPr lang="en-US" u="sng" dirty="0" smtClean="0"/>
            <a:t>4/29</a:t>
          </a:r>
          <a:endParaRPr lang="en-US" u="sng" dirty="0"/>
        </a:p>
      </dgm:t>
    </dgm:pt>
    <dgm:pt modelId="{7D60999D-481B-40BF-B039-563BEF524332}" type="parTrans" cxnId="{EEE70927-D7A4-4845-AFBD-563D3E4549AE}">
      <dgm:prSet/>
      <dgm:spPr/>
      <dgm:t>
        <a:bodyPr/>
        <a:lstStyle/>
        <a:p>
          <a:endParaRPr lang="en-US"/>
        </a:p>
      </dgm:t>
    </dgm:pt>
    <dgm:pt modelId="{5BC6B8BF-10AD-456E-87AC-B108190C20AA}" type="sibTrans" cxnId="{EEE70927-D7A4-4845-AFBD-563D3E4549AE}">
      <dgm:prSet/>
      <dgm:spPr/>
      <dgm:t>
        <a:bodyPr/>
        <a:lstStyle/>
        <a:p>
          <a:endParaRPr lang="en-US"/>
        </a:p>
      </dgm:t>
    </dgm:pt>
    <dgm:pt modelId="{C7C7A61E-1E3D-4977-B8CD-B4709F839500}">
      <dgm:prSet phldrT="[Text]"/>
      <dgm:spPr/>
      <dgm:t>
        <a:bodyPr/>
        <a:lstStyle/>
        <a:p>
          <a:pPr algn="l"/>
          <a:r>
            <a:rPr lang="en-US" dirty="0" smtClean="0"/>
            <a:t>5 Strategy Sheets per week until 60 are done</a:t>
          </a:r>
          <a:endParaRPr lang="en-US" dirty="0"/>
        </a:p>
      </dgm:t>
    </dgm:pt>
    <dgm:pt modelId="{4D769FA6-6CE0-497C-8125-F43EC71FB763}" type="parTrans" cxnId="{B48F86BE-E2D8-42A4-90FB-E4CBB9FDA5C2}">
      <dgm:prSet/>
      <dgm:spPr/>
      <dgm:t>
        <a:bodyPr/>
        <a:lstStyle/>
        <a:p>
          <a:endParaRPr lang="en-US"/>
        </a:p>
      </dgm:t>
    </dgm:pt>
    <dgm:pt modelId="{285C17EB-101B-473A-B801-074EB8BD898D}" type="sibTrans" cxnId="{B48F86BE-E2D8-42A4-90FB-E4CBB9FDA5C2}">
      <dgm:prSet/>
      <dgm:spPr/>
      <dgm:t>
        <a:bodyPr/>
        <a:lstStyle/>
        <a:p>
          <a:endParaRPr lang="en-US"/>
        </a:p>
      </dgm:t>
    </dgm:pt>
    <dgm:pt modelId="{097D6DEC-ACE3-4695-B6A4-CD33D7F15909}">
      <dgm:prSet phldrT="[Text]"/>
      <dgm:spPr/>
      <dgm:t>
        <a:bodyPr/>
        <a:lstStyle/>
        <a:p>
          <a:pPr algn="l"/>
          <a:r>
            <a:rPr lang="en-US" dirty="0" smtClean="0"/>
            <a:t>Progress made on other columns</a:t>
          </a:r>
          <a:endParaRPr lang="en-US" dirty="0"/>
        </a:p>
      </dgm:t>
    </dgm:pt>
    <dgm:pt modelId="{52EF1A3C-739D-4EF3-8259-EDEEA3BE9DF5}" type="parTrans" cxnId="{679F54C0-4291-4146-B08C-2E3FC8FA5C53}">
      <dgm:prSet/>
      <dgm:spPr/>
      <dgm:t>
        <a:bodyPr/>
        <a:lstStyle/>
        <a:p>
          <a:endParaRPr lang="en-US"/>
        </a:p>
      </dgm:t>
    </dgm:pt>
    <dgm:pt modelId="{88EAC6CC-C65B-40E8-9FF5-84B66AA1951B}" type="sibTrans" cxnId="{679F54C0-4291-4146-B08C-2E3FC8FA5C53}">
      <dgm:prSet/>
      <dgm:spPr/>
      <dgm:t>
        <a:bodyPr/>
        <a:lstStyle/>
        <a:p>
          <a:endParaRPr lang="en-US"/>
        </a:p>
      </dgm:t>
    </dgm:pt>
    <dgm:pt modelId="{CB848F59-25B2-45E2-8D07-52A6A124EB23}">
      <dgm:prSet phldrT="[Text]"/>
      <dgm:spPr/>
      <dgm:t>
        <a:bodyPr/>
        <a:lstStyle/>
        <a:p>
          <a:pPr algn="l"/>
          <a:endParaRPr lang="en-US" dirty="0"/>
        </a:p>
      </dgm:t>
    </dgm:pt>
    <dgm:pt modelId="{82258C7C-E906-43BB-95B8-F4F517D37E4E}" type="parTrans" cxnId="{E496FCD4-CFD3-43B4-9BAC-58414948E057}">
      <dgm:prSet/>
      <dgm:spPr/>
      <dgm:t>
        <a:bodyPr/>
        <a:lstStyle/>
        <a:p>
          <a:endParaRPr lang="en-US"/>
        </a:p>
      </dgm:t>
    </dgm:pt>
    <dgm:pt modelId="{2487BEFE-2CD3-4A38-B2C0-BA87E72D2A65}" type="sibTrans" cxnId="{E496FCD4-CFD3-43B4-9BAC-58414948E057}">
      <dgm:prSet/>
      <dgm:spPr/>
      <dgm:t>
        <a:bodyPr/>
        <a:lstStyle/>
        <a:p>
          <a:endParaRPr lang="en-US"/>
        </a:p>
      </dgm:t>
    </dgm:pt>
    <dgm:pt modelId="{1865F351-055C-49B7-A2C4-0E0F8B50DAEF}" type="pres">
      <dgm:prSet presAssocID="{A8CD312F-25D5-4CB3-B8AE-24E5CF53C500}" presName="CompostProcess" presStyleCnt="0">
        <dgm:presLayoutVars>
          <dgm:dir/>
          <dgm:resizeHandles val="exact"/>
        </dgm:presLayoutVars>
      </dgm:prSet>
      <dgm:spPr/>
    </dgm:pt>
    <dgm:pt modelId="{1D6DA291-578D-497D-A987-9B8FBC177612}" type="pres">
      <dgm:prSet presAssocID="{A8CD312F-25D5-4CB3-B8AE-24E5CF53C500}" presName="arrow" presStyleLbl="bgShp" presStyleIdx="0" presStyleCnt="1"/>
      <dgm:spPr/>
    </dgm:pt>
    <dgm:pt modelId="{B1126531-BD61-4A33-B6A5-F35FAAE55C07}" type="pres">
      <dgm:prSet presAssocID="{A8CD312F-25D5-4CB3-B8AE-24E5CF53C500}" presName="linearProcess" presStyleCnt="0"/>
      <dgm:spPr/>
    </dgm:pt>
    <dgm:pt modelId="{FE766D39-A7AC-433B-85C0-406027CCB2F0}" type="pres">
      <dgm:prSet presAssocID="{D69D9534-6AF9-43A6-9B75-734F76CBC12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ACF83-DC42-4E32-B863-7F4F134CB962}" type="pres">
      <dgm:prSet presAssocID="{5AAD54FE-A8E8-4785-A77D-A10C20C420CF}" presName="sibTrans" presStyleCnt="0"/>
      <dgm:spPr/>
    </dgm:pt>
    <dgm:pt modelId="{48780077-49BB-4DB9-8563-7C76ABDC9BFE}" type="pres">
      <dgm:prSet presAssocID="{040278B7-4651-48DA-80AB-D00709C246ED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0C614D-5943-4A76-B3AE-F6C09FF847A1}" type="pres">
      <dgm:prSet presAssocID="{5D401769-52EF-4589-B663-06553B2C09D1}" presName="sibTrans" presStyleCnt="0"/>
      <dgm:spPr/>
    </dgm:pt>
    <dgm:pt modelId="{F89C2FFD-EB36-4884-A6EA-129C137636D1}" type="pres">
      <dgm:prSet presAssocID="{4020314A-8831-43CE-B4A7-AB57F9716EFC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8BD6B5-C87B-4ACD-BCE1-279088A2E690}" type="pres">
      <dgm:prSet presAssocID="{77917758-F0A6-40A5-B1CA-5283DF6C4FA7}" presName="sibTrans" presStyleCnt="0"/>
      <dgm:spPr/>
    </dgm:pt>
    <dgm:pt modelId="{F6BD6917-9496-4C30-9162-301F4C471FFB}" type="pres">
      <dgm:prSet presAssocID="{25F99B25-A917-45B8-9010-227BB433C32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172611-B22A-4BCB-B253-8AAA5220D082}" type="presOf" srcId="{ECE1127F-858D-4846-8DA0-1B8683824043}" destId="{48780077-49BB-4DB9-8563-7C76ABDC9BFE}" srcOrd="0" destOrd="1" presId="urn:microsoft.com/office/officeart/2005/8/layout/hProcess9"/>
    <dgm:cxn modelId="{F95C30BE-FA66-49C5-8517-BDDC89187D94}" type="presOf" srcId="{7200B8C3-A28D-46FF-A980-D200B4DAB9EA}" destId="{FE766D39-A7AC-433B-85C0-406027CCB2F0}" srcOrd="0" destOrd="1" presId="urn:microsoft.com/office/officeart/2005/8/layout/hProcess9"/>
    <dgm:cxn modelId="{E4529C7E-4F0B-4A29-A949-40C5F836E652}" type="presOf" srcId="{040278B7-4651-48DA-80AB-D00709C246ED}" destId="{48780077-49BB-4DB9-8563-7C76ABDC9BFE}" srcOrd="0" destOrd="0" presId="urn:microsoft.com/office/officeart/2005/8/layout/hProcess9"/>
    <dgm:cxn modelId="{76075CA7-A677-4061-950A-DCC390F9EE0E}" srcId="{4020314A-8831-43CE-B4A7-AB57F9716EFC}" destId="{7DBA0453-0C21-4A98-82A6-571E4F866CF2}" srcOrd="1" destOrd="0" parTransId="{4FF89BBB-D4A0-4E2D-95A9-7A74D3048B9C}" sibTransId="{AFAD4D7D-64EF-47C3-A3DA-97D24B12E206}"/>
    <dgm:cxn modelId="{AAEB3580-7106-4E7C-A780-FD3E9678154A}" srcId="{A8CD312F-25D5-4CB3-B8AE-24E5CF53C500}" destId="{040278B7-4651-48DA-80AB-D00709C246ED}" srcOrd="1" destOrd="0" parTransId="{BD2A380D-F3A1-414B-9FE0-338BAD77BFC4}" sibTransId="{5D401769-52EF-4589-B663-06553B2C09D1}"/>
    <dgm:cxn modelId="{E496FCD4-CFD3-43B4-9BAC-58414948E057}" srcId="{040278B7-4651-48DA-80AB-D00709C246ED}" destId="{CB848F59-25B2-45E2-8D07-52A6A124EB23}" srcOrd="1" destOrd="0" parTransId="{82258C7C-E906-43BB-95B8-F4F517D37E4E}" sibTransId="{2487BEFE-2CD3-4A38-B2C0-BA87E72D2A65}"/>
    <dgm:cxn modelId="{5335A56F-C542-45B8-9DB9-DA6EB6AC2CDB}" type="presOf" srcId="{7DBA0453-0C21-4A98-82A6-571E4F866CF2}" destId="{F89C2FFD-EB36-4884-A6EA-129C137636D1}" srcOrd="0" destOrd="2" presId="urn:microsoft.com/office/officeart/2005/8/layout/hProcess9"/>
    <dgm:cxn modelId="{F3059940-21DF-4D55-BF94-279B40CCA82B}" srcId="{A8CD312F-25D5-4CB3-B8AE-24E5CF53C500}" destId="{4020314A-8831-43CE-B4A7-AB57F9716EFC}" srcOrd="2" destOrd="0" parTransId="{2CE8A8A7-8BF8-4694-A360-077097D8FC0E}" sibTransId="{77917758-F0A6-40A5-B1CA-5283DF6C4FA7}"/>
    <dgm:cxn modelId="{4A50D2C7-6742-4572-810B-39FAA8EEF70F}" type="presOf" srcId="{25F99B25-A917-45B8-9010-227BB433C323}" destId="{F6BD6917-9496-4C30-9162-301F4C471FFB}" srcOrd="0" destOrd="0" presId="urn:microsoft.com/office/officeart/2005/8/layout/hProcess9"/>
    <dgm:cxn modelId="{B48F86BE-E2D8-42A4-90FB-E4CBB9FDA5C2}" srcId="{25F99B25-A917-45B8-9010-227BB433C323}" destId="{C7C7A61E-1E3D-4977-B8CD-B4709F839500}" srcOrd="0" destOrd="0" parTransId="{4D769FA6-6CE0-497C-8125-F43EC71FB763}" sibTransId="{285C17EB-101B-473A-B801-074EB8BD898D}"/>
    <dgm:cxn modelId="{C2197FE5-3F8F-47E7-A797-FD28283C4B81}" type="presOf" srcId="{097D6DEC-ACE3-4695-B6A4-CD33D7F15909}" destId="{F6BD6917-9496-4C30-9162-301F4C471FFB}" srcOrd="0" destOrd="2" presId="urn:microsoft.com/office/officeart/2005/8/layout/hProcess9"/>
    <dgm:cxn modelId="{EEE70927-D7A4-4845-AFBD-563D3E4549AE}" srcId="{A8CD312F-25D5-4CB3-B8AE-24E5CF53C500}" destId="{25F99B25-A917-45B8-9010-227BB433C323}" srcOrd="3" destOrd="0" parTransId="{7D60999D-481B-40BF-B039-563BEF524332}" sibTransId="{5BC6B8BF-10AD-456E-87AC-B108190C20AA}"/>
    <dgm:cxn modelId="{679F54C0-4291-4146-B08C-2E3FC8FA5C53}" srcId="{25F99B25-A917-45B8-9010-227BB433C323}" destId="{097D6DEC-ACE3-4695-B6A4-CD33D7F15909}" srcOrd="1" destOrd="0" parTransId="{52EF1A3C-739D-4EF3-8259-EDEEA3BE9DF5}" sibTransId="{88EAC6CC-C65B-40E8-9FF5-84B66AA1951B}"/>
    <dgm:cxn modelId="{D46AF43E-C7FA-4AE5-A709-DB62B60FA67B}" type="presOf" srcId="{A8CD312F-25D5-4CB3-B8AE-24E5CF53C500}" destId="{1865F351-055C-49B7-A2C4-0E0F8B50DAEF}" srcOrd="0" destOrd="0" presId="urn:microsoft.com/office/officeart/2005/8/layout/hProcess9"/>
    <dgm:cxn modelId="{66F42116-E01F-4EBC-BAED-0FBB854C7E14}" type="presOf" srcId="{4020314A-8831-43CE-B4A7-AB57F9716EFC}" destId="{F89C2FFD-EB36-4884-A6EA-129C137636D1}" srcOrd="0" destOrd="0" presId="urn:microsoft.com/office/officeart/2005/8/layout/hProcess9"/>
    <dgm:cxn modelId="{428CF615-0237-4A2A-BB41-AB22C0CDB885}" srcId="{D69D9534-6AF9-43A6-9B75-734F76CBC121}" destId="{7200B8C3-A28D-46FF-A980-D200B4DAB9EA}" srcOrd="0" destOrd="0" parTransId="{D3977AA4-667A-416E-8013-1C271AB60CA3}" sibTransId="{31CFB60F-8F1E-4E5E-B202-DF2FBF660DB6}"/>
    <dgm:cxn modelId="{02C8E447-9388-4B81-B5AD-12B91DA653A3}" type="presOf" srcId="{7E5A603F-C15C-4706-B1D0-D2D7B71D8D3B}" destId="{F89C2FFD-EB36-4884-A6EA-129C137636D1}" srcOrd="0" destOrd="1" presId="urn:microsoft.com/office/officeart/2005/8/layout/hProcess9"/>
    <dgm:cxn modelId="{589A3E15-6A98-4825-B03F-75B78F203634}" type="presOf" srcId="{CB848F59-25B2-45E2-8D07-52A6A124EB23}" destId="{48780077-49BB-4DB9-8563-7C76ABDC9BFE}" srcOrd="0" destOrd="2" presId="urn:microsoft.com/office/officeart/2005/8/layout/hProcess9"/>
    <dgm:cxn modelId="{B2129F24-3F22-464B-8BF4-781B17242599}" srcId="{4020314A-8831-43CE-B4A7-AB57F9716EFC}" destId="{7E5A603F-C15C-4706-B1D0-D2D7B71D8D3B}" srcOrd="0" destOrd="0" parTransId="{19B5C63D-A4A5-491C-AA72-C3B4096C0377}" sibTransId="{B9165B27-943B-4A56-BEBE-1E3EEF9E5441}"/>
    <dgm:cxn modelId="{7AEB3421-9F67-4F1B-934D-B01036AD0F51}" srcId="{A8CD312F-25D5-4CB3-B8AE-24E5CF53C500}" destId="{D69D9534-6AF9-43A6-9B75-734F76CBC121}" srcOrd="0" destOrd="0" parTransId="{825D6287-C0B3-4DF3-9306-7C6ACBB1306D}" sibTransId="{5AAD54FE-A8E8-4785-A77D-A10C20C420CF}"/>
    <dgm:cxn modelId="{3587503E-F745-4F43-9C9A-D202AD455EBF}" srcId="{040278B7-4651-48DA-80AB-D00709C246ED}" destId="{ECE1127F-858D-4846-8DA0-1B8683824043}" srcOrd="0" destOrd="0" parTransId="{FEF9CF94-D060-4935-8204-0E8BAC9FE695}" sibTransId="{71993E90-F40A-49A8-A3C5-FD98390E7285}"/>
    <dgm:cxn modelId="{3C829210-1667-41A2-9A1D-8B15E024782B}" type="presOf" srcId="{C7C7A61E-1E3D-4977-B8CD-B4709F839500}" destId="{F6BD6917-9496-4C30-9162-301F4C471FFB}" srcOrd="0" destOrd="1" presId="urn:microsoft.com/office/officeart/2005/8/layout/hProcess9"/>
    <dgm:cxn modelId="{02263938-AAAF-4EE5-9679-A18A8BC99450}" type="presOf" srcId="{D69D9534-6AF9-43A6-9B75-734F76CBC121}" destId="{FE766D39-A7AC-433B-85C0-406027CCB2F0}" srcOrd="0" destOrd="0" presId="urn:microsoft.com/office/officeart/2005/8/layout/hProcess9"/>
    <dgm:cxn modelId="{CCC90F28-B565-46B2-9180-E7600DBC18A7}" type="presParOf" srcId="{1865F351-055C-49B7-A2C4-0E0F8B50DAEF}" destId="{1D6DA291-578D-497D-A987-9B8FBC177612}" srcOrd="0" destOrd="0" presId="urn:microsoft.com/office/officeart/2005/8/layout/hProcess9"/>
    <dgm:cxn modelId="{228A7666-1DE9-4517-A044-7C59256DBBB3}" type="presParOf" srcId="{1865F351-055C-49B7-A2C4-0E0F8B50DAEF}" destId="{B1126531-BD61-4A33-B6A5-F35FAAE55C07}" srcOrd="1" destOrd="0" presId="urn:microsoft.com/office/officeart/2005/8/layout/hProcess9"/>
    <dgm:cxn modelId="{4ADC8451-F6D4-4FA9-9360-5AE398BD41A7}" type="presParOf" srcId="{B1126531-BD61-4A33-B6A5-F35FAAE55C07}" destId="{FE766D39-A7AC-433B-85C0-406027CCB2F0}" srcOrd="0" destOrd="0" presId="urn:microsoft.com/office/officeart/2005/8/layout/hProcess9"/>
    <dgm:cxn modelId="{38B0CBFC-406B-4F12-8FFB-8D766C3F5C19}" type="presParOf" srcId="{B1126531-BD61-4A33-B6A5-F35FAAE55C07}" destId="{865ACF83-DC42-4E32-B863-7F4F134CB962}" srcOrd="1" destOrd="0" presId="urn:microsoft.com/office/officeart/2005/8/layout/hProcess9"/>
    <dgm:cxn modelId="{8B29EF9F-89E0-47C0-B54C-E1D3FCEAE575}" type="presParOf" srcId="{B1126531-BD61-4A33-B6A5-F35FAAE55C07}" destId="{48780077-49BB-4DB9-8563-7C76ABDC9BFE}" srcOrd="2" destOrd="0" presId="urn:microsoft.com/office/officeart/2005/8/layout/hProcess9"/>
    <dgm:cxn modelId="{8F53FE1C-C344-44AE-8B73-0386077ECB1F}" type="presParOf" srcId="{B1126531-BD61-4A33-B6A5-F35FAAE55C07}" destId="{DB0C614D-5943-4A76-B3AE-F6C09FF847A1}" srcOrd="3" destOrd="0" presId="urn:microsoft.com/office/officeart/2005/8/layout/hProcess9"/>
    <dgm:cxn modelId="{103AF67C-32D6-458B-9882-1ECFE4D3A077}" type="presParOf" srcId="{B1126531-BD61-4A33-B6A5-F35FAAE55C07}" destId="{F89C2FFD-EB36-4884-A6EA-129C137636D1}" srcOrd="4" destOrd="0" presId="urn:microsoft.com/office/officeart/2005/8/layout/hProcess9"/>
    <dgm:cxn modelId="{20282C20-3044-4FD9-991F-5F2D133FA10D}" type="presParOf" srcId="{B1126531-BD61-4A33-B6A5-F35FAAE55C07}" destId="{068BD6B5-C87B-4ACD-BCE1-279088A2E690}" srcOrd="5" destOrd="0" presId="urn:microsoft.com/office/officeart/2005/8/layout/hProcess9"/>
    <dgm:cxn modelId="{DE4041F5-3FED-4E18-8E8E-47BB673016B2}" type="presParOf" srcId="{B1126531-BD61-4A33-B6A5-F35FAAE55C07}" destId="{F6BD6917-9496-4C30-9162-301F4C471FF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DA291-578D-497D-A987-9B8FBC177612}">
      <dsp:nvSpPr>
        <dsp:cNvPr id="0" name=""/>
        <dsp:cNvSpPr/>
      </dsp:nvSpPr>
      <dsp:spPr>
        <a:xfrm>
          <a:off x="668382" y="0"/>
          <a:ext cx="7575006" cy="5409812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66D39-A7AC-433B-85C0-406027CCB2F0}">
      <dsp:nvSpPr>
        <dsp:cNvPr id="0" name=""/>
        <dsp:cNvSpPr/>
      </dsp:nvSpPr>
      <dsp:spPr>
        <a:xfrm>
          <a:off x="2295" y="1622943"/>
          <a:ext cx="2134272" cy="2163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u="sng" kern="1200" dirty="0" smtClean="0"/>
            <a:t>2/12</a:t>
          </a:r>
          <a:endParaRPr lang="en-US" sz="2200" u="sng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1 Strategy Sheet</a:t>
          </a:r>
          <a:endParaRPr lang="en-US" sz="1700" kern="1200" dirty="0"/>
        </a:p>
      </dsp:txBody>
      <dsp:txXfrm>
        <a:off x="106482" y="1727130"/>
        <a:ext cx="1925898" cy="1955550"/>
      </dsp:txXfrm>
    </dsp:sp>
    <dsp:sp modelId="{48780077-49BB-4DB9-8563-7C76ABDC9BFE}">
      <dsp:nvSpPr>
        <dsp:cNvPr id="0" name=""/>
        <dsp:cNvSpPr/>
      </dsp:nvSpPr>
      <dsp:spPr>
        <a:xfrm>
          <a:off x="2259931" y="1622943"/>
          <a:ext cx="2134272" cy="2163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u="sng" kern="1200" dirty="0" smtClean="0"/>
            <a:t>2/26</a:t>
          </a:r>
          <a:endParaRPr lang="en-US" sz="2200" u="sng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5 Strategy Sheets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/>
        </a:p>
      </dsp:txBody>
      <dsp:txXfrm>
        <a:off x="2364118" y="1727130"/>
        <a:ext cx="1925898" cy="1955550"/>
      </dsp:txXfrm>
    </dsp:sp>
    <dsp:sp modelId="{F89C2FFD-EB36-4884-A6EA-129C137636D1}">
      <dsp:nvSpPr>
        <dsp:cNvPr id="0" name=""/>
        <dsp:cNvSpPr/>
      </dsp:nvSpPr>
      <dsp:spPr>
        <a:xfrm>
          <a:off x="4517567" y="1622943"/>
          <a:ext cx="2134272" cy="2163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u="sng" kern="1200" dirty="0" smtClean="0"/>
            <a:t>3/18</a:t>
          </a:r>
          <a:endParaRPr lang="en-US" sz="2200" u="sng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10 Strategy Sheets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Begin to coach on other columns</a:t>
          </a:r>
          <a:endParaRPr lang="en-US" sz="1700" kern="1200" dirty="0"/>
        </a:p>
      </dsp:txBody>
      <dsp:txXfrm>
        <a:off x="4621754" y="1727130"/>
        <a:ext cx="1925898" cy="1955550"/>
      </dsp:txXfrm>
    </dsp:sp>
    <dsp:sp modelId="{F6BD6917-9496-4C30-9162-301F4C471FFB}">
      <dsp:nvSpPr>
        <dsp:cNvPr id="0" name=""/>
        <dsp:cNvSpPr/>
      </dsp:nvSpPr>
      <dsp:spPr>
        <a:xfrm>
          <a:off x="6775203" y="1622943"/>
          <a:ext cx="2134272" cy="2163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u="sng" kern="1200" dirty="0" smtClean="0"/>
            <a:t>4/29</a:t>
          </a:r>
          <a:endParaRPr lang="en-US" sz="2200" u="sng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5 Strategy Sheets per week until 60 are done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Progress made on other columns</a:t>
          </a:r>
          <a:endParaRPr lang="en-US" sz="1700" kern="1200" dirty="0"/>
        </a:p>
      </dsp:txBody>
      <dsp:txXfrm>
        <a:off x="6879390" y="1727130"/>
        <a:ext cx="1925898" cy="1955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3A95C-9034-4733-A0F0-3D62B4CCA743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3C928-89CD-4341-AF61-1FF1EB6E9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6A6A-173D-4666-9DA8-61C00479EB98}" type="datetime1">
              <a:rPr lang="en-US" smtClean="0"/>
              <a:t>2/2/2016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20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78F1-F62B-4183-80D7-D6C97BDD323E}" type="datetime1">
              <a:rPr lang="en-US" smtClean="0"/>
              <a:t>2/2/2016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61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573" y="49371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0" y="125730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40573" y="2319337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78F1-F62B-4183-80D7-D6C97BDD323E}" type="datetime1">
              <a:rPr lang="en-US" smtClean="0"/>
              <a:t>2/2/2016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332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2269-D05B-424C-9E00-871CEB3CF9FF}" type="datetime1">
              <a:rPr lang="en-US" smtClean="0"/>
              <a:t>2/2/2016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55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F433-275B-448F-9D95-90B39778DD42}" type="datetime1">
              <a:rPr lang="en-US" smtClean="0"/>
              <a:t>2/2/2016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58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0C77-6129-4B5C-B55D-878FAE3CC48F}" type="datetime1">
              <a:rPr lang="en-US" smtClean="0"/>
              <a:t>2/2/2016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64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172" y="384969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61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3316" y="21717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rgbClr val="0B1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172" y="384969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6194"/>
            <a:ext cx="462915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3316" y="21717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383E-DC25-4B52-BAE2-F6E6C45ECB7F}" type="datetime1">
              <a:rPr lang="en-US" smtClean="0"/>
              <a:t>2/2/2016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7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E410-C516-4F9A-A271-6FD06D218B92}" type="datetime1">
              <a:rPr lang="en-US" smtClean="0"/>
              <a:t>2/2/2016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57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CF8-5D05-44E8-9E07-B138D9987C4F}" type="datetime1">
              <a:rPr lang="en-US" smtClean="0"/>
              <a:t>2/2/2016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63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AECBD-A3B0-488E-9A00-E96B99D2738F}" type="datetime1">
              <a:rPr lang="en-US" smtClean="0"/>
              <a:t>2/2/2016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61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699E-B335-45F9-8D76-2631E37A60C6}" type="datetime1">
              <a:rPr lang="en-US" smtClean="0"/>
              <a:t>2/2/2016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47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E0F2-B7AD-43D0-A49B-645266854E0A}" type="datetime1">
              <a:rPr lang="en-US" smtClean="0"/>
              <a:t>2/2/2016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82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092D-400E-42B9-9519-A8940284190E}" type="datetime1">
              <a:rPr lang="en-US" smtClean="0"/>
              <a:t>2/2/2016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72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4699E-B335-45F9-8D76-2631E37A60C6}" type="datetime1">
              <a:rPr lang="en-US" smtClean="0"/>
              <a:t>2/2/2016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14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67" r:id="rId8"/>
    <p:sldLayoutId id="2147483668" r:id="rId9"/>
    <p:sldLayoutId id="2147483669" r:id="rId10"/>
    <p:sldLayoutId id="2147483673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02/02/2016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5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top30%20tracker%20relationship%20total%20for%20passing%20the%20baton.xlsx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KPI%20Calculator%20a.xlsx" TargetMode="Externa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Goal%20Setting%20Worksheet.docx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Sales%20Call%20Prep%20Sheet%20Updated.doc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hyperlink" Target="Core%20Account%20Strategy%20Sheet%20-%20Security-Net.docx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81" y="551688"/>
            <a:ext cx="5125433" cy="179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49285"/>
            <a:ext cx="9144000" cy="3690258"/>
          </a:xfrm>
        </p:spPr>
        <p:txBody>
          <a:bodyPr anchor="ctr">
            <a:normAutofit/>
          </a:bodyPr>
          <a:lstStyle/>
          <a:p>
            <a:r>
              <a:rPr lang="en-US" sz="4400" b="1" dirty="0" smtClean="0">
                <a:latin typeface="Baskerville Old Face" panose="02020602080505020303" pitchFamily="18" charset="0"/>
              </a:rPr>
              <a:t>Sales Leadership</a:t>
            </a:r>
            <a:r>
              <a:rPr lang="en-US" sz="4800" b="1" dirty="0">
                <a:latin typeface="Baskerville Old Face" panose="02020602080505020303" pitchFamily="18" charset="0"/>
              </a:rPr>
              <a:t/>
            </a:r>
            <a:br>
              <a:rPr lang="en-US" sz="4800" b="1" dirty="0">
                <a:latin typeface="Baskerville Old Face" panose="02020602080505020303" pitchFamily="18" charset="0"/>
              </a:rPr>
            </a:br>
            <a:r>
              <a:rPr lang="en-US" sz="2000" i="1" dirty="0" smtClean="0">
                <a:latin typeface="Baskerville Old Face" panose="02020602080505020303" pitchFamily="18" charset="0"/>
              </a:rPr>
              <a:t>Specifically Tailored for:</a:t>
            </a:r>
            <a:r>
              <a:rPr lang="en-US" sz="2400" i="1" dirty="0" smtClean="0">
                <a:latin typeface="Baskerville Old Face" panose="02020602080505020303" pitchFamily="18" charset="0"/>
              </a:rPr>
              <a:t/>
            </a:r>
            <a:br>
              <a:rPr lang="en-US" sz="2400" i="1" dirty="0" smtClean="0">
                <a:latin typeface="Baskerville Old Face" panose="02020602080505020303" pitchFamily="18" charset="0"/>
              </a:rPr>
            </a:br>
            <a:r>
              <a:rPr lang="en-US" sz="5400" dirty="0">
                <a:latin typeface="Baskerville Old Face" panose="02020602080505020303" pitchFamily="18" charset="0"/>
              </a:rPr>
              <a:t/>
            </a:r>
            <a:br>
              <a:rPr lang="en-US" sz="5400" dirty="0">
                <a:latin typeface="Baskerville Old Face" panose="02020602080505020303" pitchFamily="18" charset="0"/>
              </a:rPr>
            </a:br>
            <a:r>
              <a:rPr lang="en-US" sz="3600" dirty="0" smtClean="0">
                <a:latin typeface="Baskerville Old Face" panose="02020602080505020303" pitchFamily="18" charset="0"/>
              </a:rPr>
              <a:t/>
            </a:r>
            <a:br>
              <a:rPr lang="en-US" sz="3600" dirty="0" smtClean="0">
                <a:latin typeface="Baskerville Old Face" panose="02020602080505020303" pitchFamily="18" charset="0"/>
              </a:rPr>
            </a:br>
            <a:r>
              <a:rPr lang="en-US" sz="3600" dirty="0" smtClean="0">
                <a:latin typeface="Baskerville Old Face" panose="02020602080505020303" pitchFamily="18" charset="0"/>
              </a:rPr>
              <a:t/>
            </a:r>
            <a:br>
              <a:rPr lang="en-US" sz="3600" dirty="0" smtClean="0"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Session #4: Setting Expectations for Sales Professionals</a:t>
            </a:r>
            <a:endParaRPr lang="id-ID" sz="4800" b="1" dirty="0">
              <a:solidFill>
                <a:schemeClr val="accent4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98" y="3927928"/>
            <a:ext cx="1145202" cy="116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Top 30 </a:t>
            </a:r>
            <a:r>
              <a:rPr lang="en-US" b="1" dirty="0" smtClean="0">
                <a:solidFill>
                  <a:schemeClr val="bg1"/>
                </a:solidFill>
              </a:rPr>
              <a:t>Account Strategy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Suspects and Prospects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4850" cy="82391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Customers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2505074"/>
            <a:ext cx="4498182" cy="45053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Not considered a current customer.</a:t>
            </a:r>
          </a:p>
          <a:p>
            <a:r>
              <a:rPr lang="en-US" dirty="0" smtClean="0"/>
              <a:t>Top 30 in Qualification – you have to win them!</a:t>
            </a:r>
          </a:p>
          <a:p>
            <a:r>
              <a:rPr lang="en-US" dirty="0" smtClean="0"/>
              <a:t>Strategic Approach needed.</a:t>
            </a:r>
          </a:p>
          <a:p>
            <a:r>
              <a:rPr lang="en-US" dirty="0" smtClean="0"/>
              <a:t>Account intelligence needed.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4514850" cy="450532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Purchased from your company; doesn’t consider anyone else their provider.</a:t>
            </a:r>
          </a:p>
          <a:p>
            <a:r>
              <a:rPr lang="en-US" dirty="0" smtClean="0"/>
              <a:t>Top 30 Account to Protect – you can’t lose them!</a:t>
            </a:r>
          </a:p>
          <a:p>
            <a:r>
              <a:rPr lang="en-US" dirty="0" smtClean="0"/>
              <a:t>Intelligence and ongoing relationship elevation necessary.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 smtClean="0">
                <a:solidFill>
                  <a:prstClr val="white"/>
                </a:solidFill>
              </a:rPr>
              <a:t> </a:t>
            </a:r>
            <a:endParaRPr lang="id-ID" sz="20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5799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d-ID" sz="5400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79870" y="1690352"/>
            <a:ext cx="7572780" cy="45945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493217"/>
            <a:ext cx="8891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C000">
                    <a:lumMod val="50000"/>
                  </a:srgbClr>
                </a:solidFill>
                <a:latin typeface="Vegur" panose="00000500000000000000"/>
              </a:rPr>
              <a:t>Again … how do I track this without micromanaging?</a:t>
            </a:r>
            <a:endParaRPr lang="en-US" sz="5400" dirty="0">
              <a:solidFill>
                <a:prstClr val="white"/>
              </a:solidFill>
              <a:latin typeface="Vegur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9314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 smtClean="0">
                <a:solidFill>
                  <a:prstClr val="white"/>
                </a:solidFill>
              </a:rPr>
              <a:t> </a:t>
            </a:r>
            <a:endParaRPr lang="id-ID" sz="20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5799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d-ID" sz="5400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79870" y="1690352"/>
            <a:ext cx="7572780" cy="45945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493217"/>
            <a:ext cx="889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>
                    <a:lumMod val="50000"/>
                  </a:srgbClr>
                </a:solidFill>
                <a:latin typeface="Vegur" panose="00000500000000000000"/>
                <a:hlinkClick r:id="rId2" action="ppaction://hlinkfile"/>
              </a:rPr>
              <a:t>Top 30 Tracker</a:t>
            </a:r>
            <a:endParaRPr lang="en-US" sz="5400" b="1" dirty="0">
              <a:solidFill>
                <a:srgbClr val="FFC000">
                  <a:lumMod val="50000"/>
                </a:srgbClr>
              </a:solidFill>
              <a:latin typeface="Vegur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3728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02734717"/>
              </p:ext>
            </p:extLst>
          </p:nvPr>
        </p:nvGraphicFramePr>
        <p:xfrm>
          <a:off x="101600" y="1448188"/>
          <a:ext cx="8911772" cy="540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" y="0"/>
            <a:ext cx="9144000" cy="151883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5143" y="196330"/>
            <a:ext cx="8824686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prstClr val="white"/>
                </a:solidFill>
                <a:latin typeface="Vegur" panose="00000500000000000000" pitchFamily="50" charset="0"/>
              </a:rPr>
              <a:t>Implementation of Top 30</a:t>
            </a:r>
            <a:endParaRPr lang="id-ID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3830" y="0"/>
            <a:ext cx="3730170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Everyone Else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413829" y="2093910"/>
            <a:ext cx="3730171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Establish One Process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Spreadsheet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Outlook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Manual Folders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Shoebox / Index Cards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</a:rPr>
              <a:t>CRM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Develop Coaching Routine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Make it easy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Review info </a:t>
            </a:r>
            <a:r>
              <a:rPr lang="en-US" sz="2200" u="sng" dirty="0" smtClean="0"/>
              <a:t>before</a:t>
            </a:r>
            <a:r>
              <a:rPr lang="en-US" sz="2200" dirty="0" smtClean="0"/>
              <a:t> meetings and ask questions in meetings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lvl="1"/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62" r="14362"/>
          <a:stretch>
            <a:fillRect/>
          </a:stretch>
        </p:blipFill>
        <p:spPr>
          <a:xfrm>
            <a:off x="-27918" y="566058"/>
            <a:ext cx="5441746" cy="57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2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Setting Expectations for Sales People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9245600" cy="1527176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POLL #2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>
          <a:xfrm>
            <a:off x="-565581" y="0"/>
            <a:ext cx="651398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How Do I Keep from Micro-Managing?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are your basics?  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Attend weekly stand-ups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Exceed KPIs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Exceed sales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Update opportunity report 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Take leadership role in one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Maintain and grow 500 prospects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4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How Do I Keep from Micro-Managing?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are your basics?  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Attend weekly stand-ups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Exceed KPIs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Exceed sales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Update opportunity report 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Take leadership role in one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Maintain and grow 500 prospects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9" y="0"/>
            <a:ext cx="5551200" cy="758664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>
          <a:xfrm>
            <a:off x="599621" y="1235641"/>
            <a:ext cx="4629150" cy="4873625"/>
          </a:xfrm>
        </p:spPr>
      </p:sp>
    </p:spTree>
    <p:extLst>
      <p:ext uri="{BB962C8B-B14F-4D97-AF65-F5344CB8AC3E}">
        <p14:creationId xmlns:p14="http://schemas.microsoft.com/office/powerpoint/2010/main" val="417134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9" b="9009"/>
          <a:stretch>
            <a:fillRect/>
          </a:stretch>
        </p:blipFill>
        <p:spPr>
          <a:xfrm>
            <a:off x="-565580" y="0"/>
            <a:ext cx="6513982" cy="68579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How Do I Keep from Micro-Managing?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are your basics?  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Attend weekly stand-ups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Exceed KPIs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Exceed sales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Update opportunity report 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Take leadership role in one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Maintain and grow 500 prospects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1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5101"/>
          <a:stretch>
            <a:fillRect/>
          </a:stretch>
        </p:blipFill>
        <p:spPr>
          <a:xfrm>
            <a:off x="-260781" y="0"/>
            <a:ext cx="651398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How Do I Keep from Micro-Managing?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are your basics?  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Attend weekly stand-ups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Exceed KPIs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Exceed sales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Update opportunity report 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Take leadership role in one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Maintain and grow 500 prospects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7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Agenda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Poll #1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Passing </a:t>
            </a:r>
            <a:r>
              <a:rPr lang="en-US" sz="2400" dirty="0"/>
              <a:t>the Baton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Managing Accounts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Four Best Practices of Setting Expectations</a:t>
            </a:r>
            <a:endParaRPr lang="en-US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Set Basic Expectations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Measure the Right KPIs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Get Their Buy-In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Questions and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0" y="696912"/>
            <a:ext cx="5354435" cy="56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>
          <a:xfrm>
            <a:off x="-565581" y="0"/>
            <a:ext cx="651398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Set Basic Expectations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are your basics? 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Exceed sales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Attend weekly stand-ups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Exceed KPIs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Update opportunity report 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Take leadership role in one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Live by our core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8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481" b="11481"/>
          <a:stretch>
            <a:fillRect/>
          </a:stretch>
        </p:blipFill>
        <p:spPr>
          <a:xfrm>
            <a:off x="-508952" y="0"/>
            <a:ext cx="6513982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Set Basic Expectations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are your basics? 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Attend weekly stand-ups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Exceed KPIs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Exceed sales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Update opportunity report 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Take leadership role in one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Live by our core values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" r="20"/>
          <a:stretch>
            <a:fillRect/>
          </a:stretch>
        </p:blipFill>
        <p:spPr>
          <a:xfrm>
            <a:off x="-304323" y="0"/>
            <a:ext cx="6513982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Set Basic Expectations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are your basics? 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Attend weekly stand-ups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Exceed KPIs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Exceed sales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Update opportunity report 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Take leadership role in one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Live by our core values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" r="20"/>
          <a:stretch>
            <a:fillRect/>
          </a:stretch>
        </p:blipFill>
        <p:spPr>
          <a:xfrm>
            <a:off x="-565580" y="0"/>
            <a:ext cx="6513982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Set Basic Expectations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are your basics? 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Attend weekly stand-ups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Exceed KPIs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Exceed sales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Update opportunity report 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Take leadership role in one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Live by our core values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4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>
          <a:xfrm>
            <a:off x="-565581" y="0"/>
            <a:ext cx="651398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Set Basic Expectations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What are your basics? 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Attend weekly stand-ups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Exceed KPIs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Exceed sales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Update opportunity report weekly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Take leadership role in one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Live by our core values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Measure the Right KPIs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Six or 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Publish a scoreboard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Realistic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Different numbers per sales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2" action="ppaction://hlinkfile"/>
              </a:rPr>
              <a:t>Calculator exercise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8" y="537984"/>
            <a:ext cx="5077534" cy="581106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41451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5625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Get Their Buy-In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33246133"/>
              </p:ext>
            </p:extLst>
          </p:nvPr>
        </p:nvGraphicFramePr>
        <p:xfrm>
          <a:off x="4629150" y="1825625"/>
          <a:ext cx="4514850" cy="5149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486" y="1825625"/>
            <a:ext cx="6646636" cy="51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5625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Get Their Buy-In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486" y="1825625"/>
            <a:ext cx="6646636" cy="51496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514850" cy="4351338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Establish your “minimum acceptable” for each KPI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Ask them to calculate their numbers, letting them know minimums plus 5%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Ideally, you’ll have to bring them back a little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If this doesn’t work, have a “let’s figure this out” discussion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57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73943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Connect Long-Term to Weekly Goals 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05" y="2580423"/>
            <a:ext cx="5506642" cy="3671094"/>
          </a:xfrm>
        </p:spPr>
      </p:pic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>
          <a:xfrm>
            <a:off x="4731658" y="1973942"/>
            <a:ext cx="4412342" cy="488405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US" sz="2400" dirty="0" smtClean="0"/>
              <a:t>Annual broken down to monthly and weekly</a:t>
            </a:r>
          </a:p>
          <a:p>
            <a:r>
              <a:rPr lang="en-US" sz="2400" dirty="0" smtClean="0"/>
              <a:t>Not simple math – every month and week is unique</a:t>
            </a:r>
          </a:p>
          <a:p>
            <a:r>
              <a:rPr lang="en-US" sz="2400" dirty="0" smtClean="0">
                <a:hlinkClick r:id="rId3" action="ppaction://hlinkfile"/>
              </a:rPr>
              <a:t>Let sales establish Annual </a:t>
            </a:r>
            <a:endParaRPr lang="en-US" sz="2400" dirty="0" smtClean="0"/>
          </a:p>
          <a:p>
            <a:r>
              <a:rPr lang="en-US" sz="2400" dirty="0" smtClean="0"/>
              <a:t>Every week, sales establishes Weekly, with </a:t>
            </a:r>
            <a:r>
              <a:rPr lang="en-US" sz="2400" u="sng" dirty="0" smtClean="0"/>
              <a:t>discussion</a:t>
            </a:r>
            <a:r>
              <a:rPr lang="en-US" sz="2400" dirty="0" smtClean="0"/>
              <a:t> of potential obstacles in Stand-ups</a:t>
            </a:r>
          </a:p>
        </p:txBody>
      </p:sp>
    </p:spTree>
    <p:extLst>
      <p:ext uri="{BB962C8B-B14F-4D97-AF65-F5344CB8AC3E}">
        <p14:creationId xmlns:p14="http://schemas.microsoft.com/office/powerpoint/2010/main" val="40973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274" y="798285"/>
            <a:ext cx="7305703" cy="617132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4634" y="0"/>
            <a:ext cx="4529365" cy="185465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few more items…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14634" y="1854653"/>
            <a:ext cx="4529366" cy="500334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Great attendance and activity!</a:t>
            </a:r>
          </a:p>
          <a:p>
            <a:r>
              <a:rPr lang="en-US" dirty="0" smtClean="0"/>
              <a:t>Monthly Action Plans instead of “Exercises”</a:t>
            </a:r>
          </a:p>
          <a:p>
            <a:r>
              <a:rPr lang="en-US" dirty="0" smtClean="0"/>
              <a:t>Moving forward with the Online </a:t>
            </a:r>
            <a:r>
              <a:rPr lang="en-US" dirty="0" smtClean="0"/>
              <a:t>Forum</a:t>
            </a:r>
          </a:p>
          <a:p>
            <a:r>
              <a:rPr lang="en-US" dirty="0" smtClean="0"/>
              <a:t>SNAPP Portal</a:t>
            </a:r>
            <a:endParaRPr lang="en-US" dirty="0" smtClean="0"/>
          </a:p>
          <a:p>
            <a:r>
              <a:rPr lang="en-US" dirty="0" smtClean="0"/>
              <a:t>Contact me …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73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968" y="0"/>
            <a:ext cx="11001968" cy="7308309"/>
          </a:xfrm>
        </p:spPr>
      </p:pic>
    </p:spTree>
    <p:extLst>
      <p:ext uri="{BB962C8B-B14F-4D97-AF65-F5344CB8AC3E}">
        <p14:creationId xmlns:p14="http://schemas.microsoft.com/office/powerpoint/2010/main" val="44644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89200"/>
            <a:ext cx="9144000" cy="4368800"/>
          </a:xfrm>
        </p:spPr>
        <p:txBody>
          <a:bodyPr anchor="t">
            <a:normAutofit/>
          </a:bodyPr>
          <a:lstStyle/>
          <a:p>
            <a:pPr>
              <a:lnSpc>
                <a:spcPts val="5000"/>
              </a:lnSpc>
            </a:pPr>
            <a: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  <a:t>Questions / Discussion</a:t>
            </a:r>
            <a:b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  <a:t/>
            </a:r>
            <a:b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Chris Peterson</a:t>
            </a:r>
            <a:b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cpeterson@vectorfirm.com</a:t>
            </a:r>
            <a:b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321-439-3025</a:t>
            </a:r>
            <a: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  <a:t/>
            </a:r>
            <a:b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endParaRPr lang="id-ID" sz="5400" b="1" dirty="0">
              <a:solidFill>
                <a:srgbClr val="A2865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14" y="1542372"/>
            <a:ext cx="2700172" cy="5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Managing Your Targets (and your time)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9245600" cy="1527176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 smtClean="0">
                <a:solidFill>
                  <a:prstClr val="white"/>
                </a:solidFill>
              </a:rPr>
              <a:t> </a:t>
            </a:r>
            <a:endParaRPr lang="id-ID" sz="20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5799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d-ID" sz="5400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79870" y="1690352"/>
            <a:ext cx="7572780" cy="45945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003" y="1956189"/>
            <a:ext cx="8650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prstClr val="white"/>
              </a:solidFill>
              <a:latin typeface="Vegur" panose="00000500000000000000"/>
            </a:endParaRPr>
          </a:p>
          <a:p>
            <a:pPr algn="ctr"/>
            <a:r>
              <a:rPr lang="en-US" sz="5400" b="1" i="1" dirty="0" smtClean="0">
                <a:solidFill>
                  <a:srgbClr val="FFC000">
                    <a:lumMod val="50000"/>
                  </a:srgbClr>
                </a:solidFill>
                <a:latin typeface="Vegur" panose="00000500000000000000"/>
              </a:rPr>
              <a:t>… </a:t>
            </a:r>
            <a:r>
              <a:rPr lang="en-US" sz="4000" b="1" i="1" dirty="0" smtClean="0">
                <a:solidFill>
                  <a:srgbClr val="FFC000">
                    <a:lumMod val="50000"/>
                  </a:srgbClr>
                </a:solidFill>
                <a:latin typeface="Vegur" panose="00000500000000000000"/>
              </a:rPr>
              <a:t>do it all without a CRM</a:t>
            </a:r>
          </a:p>
        </p:txBody>
      </p:sp>
    </p:spTree>
    <p:extLst>
      <p:ext uri="{BB962C8B-B14F-4D97-AF65-F5344CB8AC3E}">
        <p14:creationId xmlns:p14="http://schemas.microsoft.com/office/powerpoint/2010/main" val="25844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072" r="22072"/>
          <a:stretch>
            <a:fillRect/>
          </a:stretch>
        </p:blipFill>
        <p:spPr>
          <a:xfrm>
            <a:off x="-841353" y="0"/>
            <a:ext cx="6851745" cy="721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Managing Your Targets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(and your time)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2" y="2093910"/>
            <a:ext cx="3603427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hlinkClick r:id="rId3" action="ppaction://hlinkfile"/>
              </a:rPr>
              <a:t>Intelligence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hlinkClick r:id="rId4" action="ppaction://hlinkfile"/>
              </a:rPr>
              <a:t>Staying Organized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Ongoing Nurturing Routine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Time and Territory Management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 smtClean="0">
                <a:solidFill>
                  <a:prstClr val="white"/>
                </a:solidFill>
              </a:rPr>
              <a:t> </a:t>
            </a:r>
            <a:endParaRPr lang="id-ID" sz="20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5799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d-ID" sz="5400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79870" y="1690352"/>
            <a:ext cx="7572780" cy="45945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493217"/>
            <a:ext cx="8891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C000">
                    <a:lumMod val="50000"/>
                  </a:srgbClr>
                </a:solidFill>
                <a:latin typeface="Vegur" panose="00000500000000000000"/>
              </a:rPr>
              <a:t>Great, but how do I manage and coach my team on these items without micromanaging?</a:t>
            </a:r>
            <a:endParaRPr lang="en-US" sz="5400" dirty="0">
              <a:solidFill>
                <a:prstClr val="white"/>
              </a:solidFill>
              <a:latin typeface="Vegur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49152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Top 30 </a:t>
            </a:r>
            <a:r>
              <a:rPr lang="en-US" b="1" dirty="0" smtClean="0">
                <a:solidFill>
                  <a:schemeClr val="bg1"/>
                </a:solidFill>
              </a:rPr>
              <a:t>Account Strategy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Suspects and Prospects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4850" cy="823912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Customers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2505074"/>
            <a:ext cx="4498182" cy="45053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4514850" cy="450532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9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62165" y="196330"/>
            <a:ext cx="8019672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578549"/>
            <a:ext cx="9144000" cy="132343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prstClr val="white"/>
                </a:solidFill>
              </a:rPr>
              <a:t>One of the major mistakes security sales people make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471" y="3642102"/>
            <a:ext cx="8586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focus on opportunities and projects.  We should be focusing on accounts and people.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7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8215</TotalTime>
  <Words>722</Words>
  <Application>Microsoft Office PowerPoint</Application>
  <PresentationFormat>On-screen Show (4:3)</PresentationFormat>
  <Paragraphs>201</Paragraphs>
  <Slides>30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Baskerville Old Face</vt:lpstr>
      <vt:lpstr>Calibri</vt:lpstr>
      <vt:lpstr>Calibri Light</vt:lpstr>
      <vt:lpstr>Times New Roman</vt:lpstr>
      <vt:lpstr>Vegur</vt:lpstr>
      <vt:lpstr>Office Theme</vt:lpstr>
      <vt:lpstr>1_Office Theme</vt:lpstr>
      <vt:lpstr>Sales Leadership Specifically Tailored for:    Session #4: Setting Expectations for Sales Professionals</vt:lpstr>
      <vt:lpstr>Agenda</vt:lpstr>
      <vt:lpstr>PowerPoint Presentation</vt:lpstr>
      <vt:lpstr>Managing Your Targets (and your time)</vt:lpstr>
      <vt:lpstr>PowerPoint Presentation</vt:lpstr>
      <vt:lpstr>Managing Your Targets  (and your time)</vt:lpstr>
      <vt:lpstr>PowerPoint Presentation</vt:lpstr>
      <vt:lpstr>Top 30 Account Strategy</vt:lpstr>
      <vt:lpstr>PowerPoint Presentation</vt:lpstr>
      <vt:lpstr>Top 30 Account Strategy</vt:lpstr>
      <vt:lpstr>PowerPoint Presentation</vt:lpstr>
      <vt:lpstr>PowerPoint Presentation</vt:lpstr>
      <vt:lpstr>PowerPoint Presentation</vt:lpstr>
      <vt:lpstr>Everyone Else</vt:lpstr>
      <vt:lpstr>Setting Expectations for Sales People</vt:lpstr>
      <vt:lpstr>How Do I Keep from Micro-Managing?</vt:lpstr>
      <vt:lpstr>How Do I Keep from Micro-Managing?</vt:lpstr>
      <vt:lpstr>How Do I Keep from Micro-Managing?</vt:lpstr>
      <vt:lpstr>How Do I Keep from Micro-Managing?</vt:lpstr>
      <vt:lpstr>Set Basic Expectations</vt:lpstr>
      <vt:lpstr>Set Basic Expectations</vt:lpstr>
      <vt:lpstr>Set Basic Expectations</vt:lpstr>
      <vt:lpstr>Set Basic Expectations</vt:lpstr>
      <vt:lpstr>Set Basic Expectations</vt:lpstr>
      <vt:lpstr>Measure the Right KPIs</vt:lpstr>
      <vt:lpstr>Get Their Buy-In</vt:lpstr>
      <vt:lpstr>Get Their Buy-In</vt:lpstr>
      <vt:lpstr>Connect Long-Term to Weekly Goals </vt:lpstr>
      <vt:lpstr>A few more items…</vt:lpstr>
      <vt:lpstr>Questions / Discussion  Chris Peterson cpeterson@vectorfirm.com 321-439-3025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nac design</dc:creator>
  <cp:lastModifiedBy>Chris Peterson</cp:lastModifiedBy>
  <cp:revision>196</cp:revision>
  <dcterms:created xsi:type="dcterms:W3CDTF">2015-05-01T22:42:50Z</dcterms:created>
  <dcterms:modified xsi:type="dcterms:W3CDTF">2016-02-02T15:52:14Z</dcterms:modified>
</cp:coreProperties>
</file>