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4"/>
  </p:notesMasterIdLst>
  <p:sldIdLst>
    <p:sldId id="297" r:id="rId3"/>
    <p:sldId id="443" r:id="rId4"/>
    <p:sldId id="444" r:id="rId5"/>
    <p:sldId id="437" r:id="rId6"/>
    <p:sldId id="438" r:id="rId7"/>
    <p:sldId id="439" r:id="rId8"/>
    <p:sldId id="454" r:id="rId9"/>
    <p:sldId id="455" r:id="rId10"/>
    <p:sldId id="456" r:id="rId11"/>
    <p:sldId id="440" r:id="rId12"/>
    <p:sldId id="441" r:id="rId13"/>
    <p:sldId id="442" r:id="rId14"/>
    <p:sldId id="445" r:id="rId15"/>
    <p:sldId id="457" r:id="rId16"/>
    <p:sldId id="446" r:id="rId17"/>
    <p:sldId id="447" r:id="rId18"/>
    <p:sldId id="448" r:id="rId19"/>
    <p:sldId id="449" r:id="rId20"/>
    <p:sldId id="451" r:id="rId21"/>
    <p:sldId id="453" r:id="rId22"/>
    <p:sldId id="310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8"/>
    <a:srgbClr val="1F467A"/>
    <a:srgbClr val="252525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0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8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6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6A6A-173D-4666-9DA8-61C00479EB98}" type="datetime1">
              <a:rPr lang="en-US" smtClean="0"/>
              <a:t>1/5/2016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0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1/5/2016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6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573" y="49371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125730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573" y="2319337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1/5/2016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3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2269-D05B-424C-9E00-871CEB3CF9FF}" type="datetime1">
              <a:rPr lang="en-US" smtClean="0"/>
              <a:t>1/5/2016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5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433-275B-448F-9D95-90B39778DD42}" type="datetime1">
              <a:rPr lang="en-US" smtClean="0"/>
              <a:t>1/5/2016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8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0C77-6129-4B5C-B55D-878FAE3CC48F}" type="datetime1">
              <a:rPr lang="en-US" smtClean="0"/>
              <a:t>1/5/2016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0B1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83E-DC25-4B52-BAE2-F6E6C45ECB7F}" type="datetime1">
              <a:rPr lang="en-US" smtClean="0"/>
              <a:t>1/5/2016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7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E410-C516-4F9A-A271-6FD06D218B92}" type="datetime1">
              <a:rPr lang="en-US" smtClean="0"/>
              <a:t>1/5/2016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57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2CF8-5D05-44E8-9E07-B138D9987C4F}" type="datetime1">
              <a:rPr lang="en-US" smtClean="0"/>
              <a:t>1/5/2016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3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CBD-A3B0-488E-9A00-E96B99D2738F}" type="datetime1">
              <a:rPr lang="en-US" smtClean="0"/>
              <a:t>1/5/2016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1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699E-B335-45F9-8D76-2631E37A60C6}" type="datetime1">
              <a:rPr lang="en-US" smtClean="0"/>
              <a:t>1/5/2016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0F2-B7AD-43D0-A49B-645266854E0A}" type="datetime1">
              <a:rPr lang="en-US" smtClean="0"/>
              <a:t>1/5/2016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2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092D-400E-42B9-9519-A8940284190E}" type="datetime1">
              <a:rPr lang="en-US" smtClean="0"/>
              <a:t>1/5/2016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2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699E-B335-45F9-8D76-2631E37A60C6}" type="datetime1">
              <a:rPr lang="en-US" smtClean="0"/>
              <a:t>1/5/2016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3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Sales%20Call%20Prep%20Sheet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op30%20tracker%20relationship%20session%203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hyperlink" Target="KPI%20Tracker%20Simple.xls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81" y="551688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9285"/>
            <a:ext cx="9144000" cy="3690258"/>
          </a:xfrm>
        </p:spPr>
        <p:txBody>
          <a:bodyPr anchor="ctr">
            <a:normAutofit/>
          </a:bodyPr>
          <a:lstStyle/>
          <a:p>
            <a:r>
              <a:rPr lang="en-US" sz="4400" b="1" dirty="0" smtClean="0">
                <a:latin typeface="Baskerville Old Face" panose="02020602080505020303" pitchFamily="18" charset="0"/>
              </a:rPr>
              <a:t>Sales Leadership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 smtClean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 smtClean="0">
                <a:latin typeface="Baskerville Old Face" panose="02020602080505020303" pitchFamily="18" charset="0"/>
              </a:rPr>
              <a:t/>
            </a:r>
            <a:br>
              <a:rPr lang="en-US" sz="2400" i="1" dirty="0" smtClean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#3: Creative Metrics</a:t>
            </a:r>
            <a:endParaRPr lang="id-ID" sz="4800" b="1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1" y="3942441"/>
            <a:ext cx="1079491" cy="10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367" y="0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9" y="1282685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Action Items &amp; Exercises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prstClr val="black"/>
                </a:solidFill>
              </a:rPr>
              <a:t>Action Items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100" u="sng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hlinkClick r:id="rId4" action="ppaction://hlinkfile"/>
              </a:rPr>
              <a:t>Download the Preparation Worksheet from SNAPP and use it.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Poll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" b="17"/>
          <a:stretch>
            <a:fillRect/>
          </a:stretch>
        </p:blipFill>
        <p:spPr>
          <a:xfrm>
            <a:off x="-565580" y="0"/>
            <a:ext cx="6513982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3830" y="0"/>
            <a:ext cx="3730170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Best Practices for Leadership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13829" y="2093910"/>
            <a:ext cx="3730171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Buy in to the Prep </a:t>
            </a:r>
            <a:r>
              <a:rPr lang="en-US" sz="2400" dirty="0" smtClean="0"/>
              <a:t>Sheet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Have </a:t>
            </a:r>
            <a:r>
              <a:rPr lang="en-US" sz="2400" dirty="0" smtClean="0"/>
              <a:t>sales people turn in their next </a:t>
            </a:r>
            <a:r>
              <a:rPr lang="en-US" sz="2400" dirty="0" smtClean="0"/>
              <a:t>25 </a:t>
            </a:r>
            <a:r>
              <a:rPr lang="en-US" sz="2400" dirty="0" smtClean="0"/>
              <a:t>prep </a:t>
            </a:r>
            <a:r>
              <a:rPr lang="en-US" sz="2400" dirty="0" smtClean="0"/>
              <a:t>sheets before their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Ride in the field with sales </a:t>
            </a:r>
            <a:r>
              <a:rPr lang="en-US" sz="2400" dirty="0" smtClean="0"/>
              <a:t>people, </a:t>
            </a:r>
            <a:r>
              <a:rPr lang="en-US" sz="2400" dirty="0"/>
              <a:t>with completed prep </a:t>
            </a:r>
            <a:r>
              <a:rPr lang="en-US" sz="2400" dirty="0" smtClean="0"/>
              <a:t>sheets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Discuss </a:t>
            </a:r>
            <a:r>
              <a:rPr lang="en-US" sz="2400" dirty="0"/>
              <a:t>the difference of </a:t>
            </a:r>
            <a:r>
              <a:rPr lang="en-US" sz="2400" dirty="0" smtClean="0"/>
              <a:t> meetings with and without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Surprise them with a meeting without using the prep sheet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lvl="1"/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367" y="0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9" y="1282685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Action Items &amp; Exercises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prstClr val="black"/>
                </a:solidFill>
              </a:rPr>
              <a:t>Action Items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100" u="sng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100" u="sng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Download the Preparation Worksheet from SNAPP and use it.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Use </a:t>
            </a:r>
            <a:r>
              <a:rPr lang="en-US" sz="2400" dirty="0">
                <a:solidFill>
                  <a:prstClr val="black"/>
                </a:solidFill>
              </a:rPr>
              <a:t>the “Are you ready for…” </a:t>
            </a:r>
            <a:r>
              <a:rPr lang="en-US" sz="2400" dirty="0" smtClean="0">
                <a:solidFill>
                  <a:prstClr val="black"/>
                </a:solidFill>
              </a:rPr>
              <a:t>and report </a:t>
            </a:r>
            <a:r>
              <a:rPr lang="en-US" sz="2400" dirty="0">
                <a:solidFill>
                  <a:prstClr val="black"/>
                </a:solidFill>
              </a:rPr>
              <a:t>back on your experience </a:t>
            </a:r>
            <a:r>
              <a:rPr lang="en-US" sz="2400" dirty="0" smtClean="0">
                <a:solidFill>
                  <a:prstClr val="black"/>
                </a:solidFill>
              </a:rPr>
              <a:t>on the online forum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Report back on your experience with both.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31376"/>
            <a:ext cx="9144000" cy="343110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Creative and Useful Metrics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4562477"/>
            <a:ext cx="9144000" cy="150018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1" y="0"/>
            <a:ext cx="9625478" cy="69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Creative and Useful Metrics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Quoted $$ YTD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Outstanding Quoted $$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Poll #2 and #3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LeBron James Answer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-1059543" y="-1"/>
            <a:ext cx="6600113" cy="6948679"/>
          </a:xfrm>
        </p:spPr>
      </p:pic>
    </p:spTree>
    <p:extLst>
      <p:ext uri="{BB962C8B-B14F-4D97-AF65-F5344CB8AC3E}">
        <p14:creationId xmlns:p14="http://schemas.microsoft.com/office/powerpoint/2010/main" val="18949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Creative and Useful Metrics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Quoted $$ YTD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Outstanding Quoted $$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Performance Factor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-1059543" y="-1"/>
            <a:ext cx="6600113" cy="6948679"/>
          </a:xfrm>
        </p:spPr>
      </p:pic>
    </p:spTree>
    <p:extLst>
      <p:ext uri="{BB962C8B-B14F-4D97-AF65-F5344CB8AC3E}">
        <p14:creationId xmlns:p14="http://schemas.microsoft.com/office/powerpoint/2010/main" val="3266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prstClr val="white"/>
                </a:solidFill>
              </a:rPr>
              <a:t> </a:t>
            </a:r>
            <a:endParaRPr lang="id-ID" sz="2000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5799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5400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9870" y="1690352"/>
            <a:ext cx="7572780" cy="4594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93217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C000">
                    <a:lumMod val="50000"/>
                  </a:srgbClr>
                </a:solidFill>
              </a:rPr>
              <a:t>Performance Factor = </a:t>
            </a:r>
            <a:r>
              <a:rPr lang="en-US" sz="3200" b="1" i="1" dirty="0" smtClean="0">
                <a:solidFill>
                  <a:srgbClr val="FFC000">
                    <a:lumMod val="50000"/>
                  </a:srgbClr>
                </a:solidFill>
              </a:rPr>
              <a:t>(Last </a:t>
            </a:r>
            <a:r>
              <a:rPr lang="en-US" sz="3200" b="1" i="1" dirty="0" smtClean="0">
                <a:solidFill>
                  <a:srgbClr val="FFC000">
                    <a:lumMod val="50000"/>
                  </a:srgbClr>
                </a:solidFill>
              </a:rPr>
              <a:t>90 Days of </a:t>
            </a:r>
            <a:r>
              <a:rPr lang="en-US" sz="3200" b="1" i="1" dirty="0" smtClean="0">
                <a:solidFill>
                  <a:srgbClr val="FFC000">
                    <a:lumMod val="50000"/>
                  </a:srgbClr>
                </a:solidFill>
              </a:rPr>
              <a:t>Sales) </a:t>
            </a:r>
            <a:r>
              <a:rPr lang="en-US" sz="3200" b="1" i="1" dirty="0" smtClean="0">
                <a:solidFill>
                  <a:srgbClr val="FFC000">
                    <a:lumMod val="50000"/>
                  </a:srgbClr>
                </a:solidFill>
              </a:rPr>
              <a:t>+ </a:t>
            </a:r>
            <a:r>
              <a:rPr lang="en-US" sz="3200" b="1" i="1" dirty="0" smtClean="0">
                <a:solidFill>
                  <a:srgbClr val="FFC000">
                    <a:lumMod val="50000"/>
                  </a:srgbClr>
                </a:solidFill>
              </a:rPr>
              <a:t>(Weighted Pipeline)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107543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C000">
                    <a:lumMod val="50000"/>
                  </a:srgbClr>
                </a:solidFill>
              </a:rPr>
              <a:t>Rule of thumb for Weighted Pipeline: (Outstanding Quoted $$) / 3 </a:t>
            </a:r>
            <a:endParaRPr lang="en-US" sz="2400" i="1" dirty="0">
              <a:solidFill>
                <a:srgbClr val="FFC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Creative and Useful Metrics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Quoted $$ YTD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Outstanding Quoted $$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Performance 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/>
              <a:t>	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-1059543" y="-1"/>
            <a:ext cx="6600113" cy="6948679"/>
          </a:xfrm>
        </p:spPr>
      </p:pic>
    </p:spTree>
    <p:extLst>
      <p:ext uri="{BB962C8B-B14F-4D97-AF65-F5344CB8AC3E}">
        <p14:creationId xmlns:p14="http://schemas.microsoft.com/office/powerpoint/2010/main" val="140223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Creative and Useful Metrics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Quoted $$ YTD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Outstanding Quoted $$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Performance 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hlinkClick r:id="rId3" action="ppaction://hlinkfile"/>
              </a:rPr>
              <a:t>Relationship Rating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LinkedIn </a:t>
            </a:r>
            <a:r>
              <a:rPr lang="en-US" sz="2600" dirty="0" smtClean="0"/>
              <a:t>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Twitter Followers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Networking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Referrals</a:t>
            </a:r>
          </a:p>
          <a:p>
            <a:pPr algn="ctr"/>
            <a:r>
              <a:rPr lang="en-US" sz="2400" dirty="0" smtClean="0">
                <a:hlinkClick r:id="rId4" action="ppaction://hlinkfile"/>
              </a:rPr>
              <a:t>Tracking?</a:t>
            </a:r>
            <a:endParaRPr lang="en-US" sz="2400" dirty="0" smtClean="0"/>
          </a:p>
          <a:p>
            <a:r>
              <a:rPr lang="en-US" sz="2400" dirty="0"/>
              <a:t>	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-1059543" y="-1"/>
            <a:ext cx="6600113" cy="6948679"/>
          </a:xfrm>
        </p:spPr>
      </p:pic>
    </p:spTree>
    <p:extLst>
      <p:ext uri="{BB962C8B-B14F-4D97-AF65-F5344CB8AC3E}">
        <p14:creationId xmlns:p14="http://schemas.microsoft.com/office/powerpoint/2010/main" val="3611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Agenda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Passing the Baton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Engagement in the First Meeting</a:t>
            </a:r>
          </a:p>
          <a:p>
            <a:pPr lvl="1"/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Creative and Useful Metrics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Questions and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696912"/>
            <a:ext cx="5354435" cy="56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274" y="798285"/>
            <a:ext cx="7305703" cy="617132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4634" y="0"/>
            <a:ext cx="4529365" cy="1854653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few more items…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14634" y="1854653"/>
            <a:ext cx="4529366" cy="50033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Good interaction for the Holidays</a:t>
            </a:r>
          </a:p>
          <a:p>
            <a:r>
              <a:rPr lang="en-US" dirty="0" smtClean="0"/>
              <a:t>Now that it’s January, let’s kick it up a </a:t>
            </a:r>
            <a:r>
              <a:rPr lang="en-US" dirty="0" smtClean="0"/>
              <a:t>gear </a:t>
            </a:r>
          </a:p>
          <a:p>
            <a:r>
              <a:rPr lang="en-US" dirty="0" smtClean="0"/>
              <a:t>Encourage use of SNAPP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nline forum challenges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	</a:t>
            </a:r>
            <a:r>
              <a:rPr lang="en-US" b="1" dirty="0" smtClean="0">
                <a:solidFill>
                  <a:srgbClr val="FF0000"/>
                </a:solidFill>
              </a:rPr>
              <a:t>POLL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65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Goals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 think of and </a:t>
            </a:r>
            <a:r>
              <a:rPr lang="en-US" sz="2400" dirty="0" smtClean="0"/>
              <a:t>use at least one new creative metric </a:t>
            </a:r>
            <a:r>
              <a:rPr lang="en-US" sz="2400" dirty="0" smtClean="0"/>
              <a:t>that </a:t>
            </a:r>
            <a:r>
              <a:rPr lang="en-US" sz="2400" dirty="0" smtClean="0"/>
              <a:t>helps </a:t>
            </a:r>
            <a:r>
              <a:rPr lang="en-US" sz="2400" dirty="0" smtClean="0"/>
              <a:t>you increase your sales.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 save time with these tools and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r="2538"/>
          <a:stretch>
            <a:fillRect/>
          </a:stretch>
        </p:blipFill>
        <p:spPr>
          <a:xfrm>
            <a:off x="-61953" y="369182"/>
            <a:ext cx="5602524" cy="6488818"/>
          </a:xfrm>
        </p:spPr>
      </p:pic>
    </p:spTree>
    <p:extLst>
      <p:ext uri="{BB962C8B-B14F-4D97-AF65-F5344CB8AC3E}">
        <p14:creationId xmlns:p14="http://schemas.microsoft.com/office/powerpoint/2010/main" val="35141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45600" cy="541382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Passing the Baton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671158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Engagement in the First Meeting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968" y="0"/>
            <a:ext cx="11001968" cy="7308309"/>
          </a:xfrm>
        </p:spPr>
      </p:pic>
    </p:spTree>
    <p:extLst>
      <p:ext uri="{BB962C8B-B14F-4D97-AF65-F5344CB8AC3E}">
        <p14:creationId xmlns:p14="http://schemas.microsoft.com/office/powerpoint/2010/main" val="22882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01600"/>
            <a:ext cx="9245600" cy="551542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Engagement in the First Meeting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8"/>
            <a:ext cx="9245600" cy="166390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523" y="-116114"/>
            <a:ext cx="11623523" cy="69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2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300764"/>
            <a:ext cx="4989030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9466</TotalTime>
  <Words>306</Words>
  <Application>Microsoft Office PowerPoint</Application>
  <PresentationFormat>On-screen Show (4:3)</PresentationFormat>
  <Paragraphs>119</Paragraphs>
  <Slides>21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Baskerville Old Face</vt:lpstr>
      <vt:lpstr>Calibri</vt:lpstr>
      <vt:lpstr>Calibri Light</vt:lpstr>
      <vt:lpstr>Vegur</vt:lpstr>
      <vt:lpstr>Office Theme</vt:lpstr>
      <vt:lpstr>1_Office Theme</vt:lpstr>
      <vt:lpstr>Sales Leadership Specifically Tailored for:    Session #3: Creative Metrics</vt:lpstr>
      <vt:lpstr>Agenda</vt:lpstr>
      <vt:lpstr>Goals </vt:lpstr>
      <vt:lpstr>Passing the Baton</vt:lpstr>
      <vt:lpstr>PowerPoint Presentation</vt:lpstr>
      <vt:lpstr>Engagement in the First Meeting</vt:lpstr>
      <vt:lpstr>PowerPoint Presentation</vt:lpstr>
      <vt:lpstr>PowerPoint Presentation</vt:lpstr>
      <vt:lpstr>PowerPoint Presentation</vt:lpstr>
      <vt:lpstr>PowerPoint Presentation</vt:lpstr>
      <vt:lpstr>Best Practices for Leadership</vt:lpstr>
      <vt:lpstr>PowerPoint Presentation</vt:lpstr>
      <vt:lpstr>Creative and Useful Metrics</vt:lpstr>
      <vt:lpstr>PowerPoint Presentation</vt:lpstr>
      <vt:lpstr>Creative and Useful Metrics</vt:lpstr>
      <vt:lpstr>Creative and Useful Metrics</vt:lpstr>
      <vt:lpstr>PowerPoint Presentation</vt:lpstr>
      <vt:lpstr>Creative and Useful Metrics</vt:lpstr>
      <vt:lpstr>Creative and Useful Metrics</vt:lpstr>
      <vt:lpstr>A few more items…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248</cp:revision>
  <dcterms:created xsi:type="dcterms:W3CDTF">2015-05-01T22:42:50Z</dcterms:created>
  <dcterms:modified xsi:type="dcterms:W3CDTF">2016-01-05T18:33:37Z</dcterms:modified>
</cp:coreProperties>
</file>