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9"/>
  </p:notesMasterIdLst>
  <p:sldIdLst>
    <p:sldId id="297" r:id="rId3"/>
    <p:sldId id="299" r:id="rId4"/>
    <p:sldId id="434" r:id="rId5"/>
    <p:sldId id="266" r:id="rId6"/>
    <p:sldId id="323" r:id="rId7"/>
    <p:sldId id="350" r:id="rId8"/>
    <p:sldId id="428" r:id="rId9"/>
    <p:sldId id="433" r:id="rId10"/>
    <p:sldId id="425" r:id="rId11"/>
    <p:sldId id="426" r:id="rId12"/>
    <p:sldId id="429" r:id="rId13"/>
    <p:sldId id="430" r:id="rId14"/>
    <p:sldId id="427" r:id="rId15"/>
    <p:sldId id="424" r:id="rId16"/>
    <p:sldId id="375" r:id="rId17"/>
    <p:sldId id="422" r:id="rId18"/>
    <p:sldId id="380" r:id="rId19"/>
    <p:sldId id="410" r:id="rId20"/>
    <p:sldId id="431" r:id="rId21"/>
    <p:sldId id="411" r:id="rId22"/>
    <p:sldId id="432" r:id="rId23"/>
    <p:sldId id="415" r:id="rId24"/>
    <p:sldId id="416" r:id="rId25"/>
    <p:sldId id="420" r:id="rId26"/>
    <p:sldId id="421" r:id="rId27"/>
    <p:sldId id="310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8"/>
    <a:srgbClr val="1F467A"/>
    <a:srgbClr val="252525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8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1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3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0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1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6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12/1/2015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573" y="49371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25730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573" y="231933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12/1/2015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3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B1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12/1/2015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12/1/2015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12/1/2015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12/1/2015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12/1/2015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12/1/2015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12/1/2015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Networking%20Assignemnt%20Sheet.docx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ales%20Plan%20Template%20Team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ales%20Plan%20for%20Individual%20Template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1" y="551688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285"/>
            <a:ext cx="9144000" cy="3690258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latin typeface="Baskerville Old Face" panose="02020602080505020303" pitchFamily="18" charset="0"/>
              </a:rPr>
              <a:t>Sales Leadership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 smtClean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 smtClean="0">
                <a:latin typeface="Baskerville Old Face" panose="02020602080505020303" pitchFamily="18" charset="0"/>
              </a:rPr>
              <a:t/>
            </a:r>
            <a:br>
              <a:rPr lang="en-US" sz="2400" i="1" dirty="0" smtClean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#2: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Annual Sales Plans</a:t>
            </a:r>
            <a:endParaRPr lang="id-ID" sz="4800" b="1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1" y="3942441"/>
            <a:ext cx="1079491" cy="10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901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4709" y="1143000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16114" y="0"/>
            <a:ext cx="9260114" cy="1690689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Identify </a:t>
            </a:r>
            <a:r>
              <a:rPr lang="en-US" sz="4400" b="1" dirty="0" smtClean="0">
                <a:solidFill>
                  <a:schemeClr val="bg1"/>
                </a:solidFill>
              </a:rPr>
              <a:t>and Multiply…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995960"/>
              </p:ext>
            </p:extLst>
          </p:nvPr>
        </p:nvGraphicFramePr>
        <p:xfrm>
          <a:off x="-2" y="1690691"/>
          <a:ext cx="9144003" cy="532685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519763"/>
                <a:gridCol w="1519763"/>
                <a:gridCol w="1519763"/>
                <a:gridCol w="1519763"/>
                <a:gridCol w="1519763"/>
                <a:gridCol w="1545188"/>
              </a:tblGrid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Sales Person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A&amp;E / Consultants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 Association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Group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Connectors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Networks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Richard</a:t>
                      </a:r>
                      <a:r>
                        <a:rPr lang="en-US" baseline="0" dirty="0" smtClean="0"/>
                        <a:t> Lee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Ron </a:t>
                      </a:r>
                      <a:r>
                        <a:rPr lang="en-US" dirty="0" err="1" smtClean="0"/>
                        <a:t>Lenderman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r>
                        <a:rPr lang="en-US" baseline="0" dirty="0" smtClean="0"/>
                        <a:t> Jarrod</a:t>
                      </a:r>
                    </a:p>
                    <a:p>
                      <a:pPr algn="ctr"/>
                      <a:r>
                        <a:rPr lang="en-US" baseline="0" dirty="0" smtClean="0"/>
                        <a:t>Michelle Smith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Twitter</a:t>
                      </a:r>
                    </a:p>
                    <a:p>
                      <a:pPr algn="ctr"/>
                      <a:r>
                        <a:rPr lang="en-US" dirty="0" smtClean="0"/>
                        <a:t>LinkedIn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 Petrucelli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AECOM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Toastmasters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Jones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Instagram Facebook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Fisher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Black &amp; Veatch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Springdale</a:t>
                      </a:r>
                      <a:r>
                        <a:rPr lang="en-US" baseline="0" dirty="0" smtClean="0"/>
                        <a:t> Chamber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David Moore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Twitter</a:t>
                      </a:r>
                    </a:p>
                    <a:p>
                      <a:pPr algn="ctr"/>
                      <a:r>
                        <a:rPr lang="en-US" dirty="0" smtClean="0"/>
                        <a:t>LinkedIn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Bill Romano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Jennifer Casey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 </a:t>
                      </a:r>
                      <a:r>
                        <a:rPr lang="en-US" dirty="0" err="1" smtClean="0"/>
                        <a:t>Trexler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Gary Jacobs</a:t>
                      </a:r>
                    </a:p>
                    <a:p>
                      <a:pPr algn="ctr"/>
                      <a:r>
                        <a:rPr lang="en-US" dirty="0" smtClean="0"/>
                        <a:t>Jerry Murphy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IPVM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Gannon Switzer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HSSC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Conway Business</a:t>
                      </a:r>
                      <a:r>
                        <a:rPr lang="en-US" baseline="0" dirty="0" smtClean="0"/>
                        <a:t> Managers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Periscope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1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1959429"/>
            <a:ext cx="786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hlinkClick r:id="rId2" action="ppaction://hlinkfile"/>
              </a:rPr>
              <a:t>Worksheet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741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21" y="-405255"/>
            <a:ext cx="7738922" cy="7716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8" y="1186536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Action Items &amp; Exercises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2953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2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Action Items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the following: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Top five A&amp;E firms / consultants per office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unique association that you’ll join – and plan on attending the next meeting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Two people for your network group – and meet with them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Three Connectors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Add one social media outlets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200" u="sng" dirty="0" smtClean="0">
                <a:solidFill>
                  <a:prstClr val="black"/>
                </a:solidFill>
              </a:rPr>
              <a:t>Forum Exercise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Tell </a:t>
            </a:r>
            <a:r>
              <a:rPr lang="en-US" sz="2200" dirty="0">
                <a:solidFill>
                  <a:prstClr val="black"/>
                </a:solidFill>
              </a:rPr>
              <a:t>us the outcome </a:t>
            </a:r>
            <a:r>
              <a:rPr lang="en-US" sz="2200" dirty="0" smtClean="0">
                <a:solidFill>
                  <a:prstClr val="black"/>
                </a:solidFill>
              </a:rPr>
              <a:t>of a networking action you took this month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– successes, challenges, questions, funny stories, etc.</a:t>
            </a:r>
            <a:endParaRPr lang="en-US" sz="18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538"/>
          <a:stretch>
            <a:fillRect/>
          </a:stretch>
        </p:blipFill>
        <p:spPr>
          <a:xfrm>
            <a:off x="-227098" y="485900"/>
            <a:ext cx="6052457" cy="63721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901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Before We Move Forward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4709" y="1143000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Tell us the outcome of an </a:t>
            </a:r>
            <a:r>
              <a:rPr lang="en-US" sz="4400" b="1" dirty="0" smtClean="0">
                <a:solidFill>
                  <a:schemeClr val="bg1"/>
                </a:solidFill>
              </a:rPr>
              <a:t>action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Remind them – let us know the outcome of one of your </a:t>
            </a:r>
            <a:r>
              <a:rPr lang="en-US" sz="2400" dirty="0" smtClean="0"/>
              <a:t>events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Team meeting agenda </a:t>
            </a:r>
            <a:r>
              <a:rPr lang="en-US" sz="2400" dirty="0" smtClean="0"/>
              <a:t>item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Have </a:t>
            </a:r>
            <a:r>
              <a:rPr lang="en-US" sz="2400" dirty="0" smtClean="0"/>
              <a:t>the sales people  </a:t>
            </a:r>
            <a:r>
              <a:rPr lang="en-US" sz="2400" dirty="0" smtClean="0"/>
              <a:t>add </a:t>
            </a:r>
            <a:r>
              <a:rPr lang="en-US" sz="2400" dirty="0" smtClean="0"/>
              <a:t>their experience </a:t>
            </a:r>
            <a:r>
              <a:rPr lang="en-US" sz="2400" dirty="0" smtClean="0"/>
              <a:t>to the forum</a:t>
            </a:r>
          </a:p>
        </p:txBody>
      </p:sp>
    </p:spTree>
    <p:extLst>
      <p:ext uri="{BB962C8B-B14F-4D97-AF65-F5344CB8AC3E}">
        <p14:creationId xmlns:p14="http://schemas.microsoft.com/office/powerpoint/2010/main" val="32672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2107"/>
          <a:stretch>
            <a:fillRect/>
          </a:stretch>
        </p:blipFill>
        <p:spPr>
          <a:xfrm>
            <a:off x="1" y="1262628"/>
            <a:ext cx="5683278" cy="394856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901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Before We Move Forward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4709" y="1143000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Tactical Goals for </a:t>
            </a:r>
            <a:r>
              <a:rPr lang="en-US" sz="4400" b="1" dirty="0" smtClean="0">
                <a:solidFill>
                  <a:schemeClr val="bg1"/>
                </a:solidFill>
              </a:rPr>
              <a:t>2016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Ask </a:t>
            </a:r>
            <a:r>
              <a:rPr lang="en-US" sz="2400" dirty="0" smtClean="0"/>
              <a:t>each sales person</a:t>
            </a:r>
            <a:r>
              <a:rPr lang="en-US" sz="2400" dirty="0" smtClean="0"/>
              <a:t> </a:t>
            </a:r>
            <a:r>
              <a:rPr lang="en-US" sz="2400" dirty="0" smtClean="0"/>
              <a:t>for their </a:t>
            </a:r>
            <a:r>
              <a:rPr lang="en-US" sz="2400" dirty="0" smtClean="0"/>
              <a:t>2016</a:t>
            </a:r>
            <a:r>
              <a:rPr lang="en-US" sz="2400" dirty="0" smtClean="0"/>
              <a:t> </a:t>
            </a:r>
            <a:r>
              <a:rPr lang="en-US" sz="2400" dirty="0" smtClean="0"/>
              <a:t>networking </a:t>
            </a:r>
            <a:r>
              <a:rPr lang="en-US" sz="2400" dirty="0" smtClean="0"/>
              <a:t>goals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Run goals through the process described later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Review and modify quarterly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9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31376"/>
            <a:ext cx="9144000" cy="34311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2016 Sales Plans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562477"/>
            <a:ext cx="9144000" cy="150018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Meaningful – Ongoing – Simple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31376"/>
            <a:ext cx="9144000" cy="343110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2016 Sales Plans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4562477"/>
            <a:ext cx="9144000" cy="150018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POLL #4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Annual Sales Planning Best Practices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Easy to create and modify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as a tool throughout the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Update once per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 smtClean="0">
                <a:hlinkClick r:id="rId3" action="ppaction://hlinkfile"/>
              </a:rPr>
              <a:t>Template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1887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Annual Sales Planning Best Practices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Easy to create and modify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as a tool throughout the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Update once per quarter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Condensed plan for each salesperson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Collaborative and Iterative Exercise</a:t>
            </a:r>
          </a:p>
          <a:p>
            <a:pPr algn="ctr"/>
            <a:r>
              <a:rPr lang="en-US" sz="2400" dirty="0" smtClean="0">
                <a:hlinkClick r:id="rId3" action="ppaction://hlinkfile"/>
              </a:rPr>
              <a:t>Template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-1059543" y="-1"/>
            <a:ext cx="6600113" cy="6948679"/>
          </a:xfrm>
        </p:spPr>
      </p:pic>
    </p:spTree>
    <p:extLst>
      <p:ext uri="{BB962C8B-B14F-4D97-AF65-F5344CB8AC3E}">
        <p14:creationId xmlns:p14="http://schemas.microsoft.com/office/powerpoint/2010/main" val="16854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Deliver Individual Template 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 Reps First Drafts and Coaching Feedback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214" y="3982057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Agenda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Passing </a:t>
            </a:r>
            <a:r>
              <a:rPr lang="en-US" sz="2400" dirty="0" smtClean="0"/>
              <a:t>the Baton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Business Development and Networking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Annual Sales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Best Practices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Plan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Questions and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696912"/>
            <a:ext cx="5354435" cy="56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Deliver Individual Template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Reps First Drafts and Coaching Feedback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41" y="3892551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Deliver Individual Template 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Sales Reps First Drafts and Coaching Feedback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328" y="4627229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Deliver Individual Template 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 Reps First Drafts and Coaching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Sales Reps Final Drafts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27" y="4618265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Deliver Individual Template 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 Drafts and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 Reps Final Drafts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Finish Team Plan and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499" y="5240492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9316"/>
          <a:stretch>
            <a:fillRect/>
          </a:stretch>
        </p:blipFill>
        <p:spPr>
          <a:xfrm>
            <a:off x="0" y="1798640"/>
            <a:ext cx="5080000" cy="53482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Now What?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80000" y="2093910"/>
            <a:ext cx="4063999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SWOT Analysis with sales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Deliver Individual Template to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Begin Team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Drafts and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Sales Reps Final Drafts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Finish Team Plan and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499" y="5313063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274" y="798285"/>
            <a:ext cx="7305703" cy="617132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4634" y="0"/>
            <a:ext cx="4529365" cy="185465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few more items…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4634" y="1854653"/>
            <a:ext cx="4529366" cy="500334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11:00’ers want to move to 9:00?  Let me know</a:t>
            </a:r>
            <a:endParaRPr lang="en-US" dirty="0" smtClean="0"/>
          </a:p>
          <a:p>
            <a:r>
              <a:rPr lang="en-US" dirty="0" smtClean="0"/>
              <a:t>Look for extra deliverables from me</a:t>
            </a:r>
          </a:p>
          <a:p>
            <a:r>
              <a:rPr lang="en-US" dirty="0" smtClean="0"/>
              <a:t>Encourage online forum</a:t>
            </a:r>
          </a:p>
          <a:p>
            <a:r>
              <a:rPr lang="en-US" dirty="0" smtClean="0"/>
              <a:t>Contact me …</a:t>
            </a:r>
          </a:p>
          <a:p>
            <a:pPr marL="457200" lvl="1" indent="0">
              <a:buNone/>
            </a:pPr>
            <a:r>
              <a:rPr lang="en-US" dirty="0" smtClean="0"/>
              <a:t>321-439-3025</a:t>
            </a:r>
          </a:p>
          <a:p>
            <a:pPr marL="457200" lvl="1" indent="0">
              <a:buNone/>
            </a:pPr>
            <a:r>
              <a:rPr lang="en-US" dirty="0" smtClean="0"/>
              <a:t>cpeterson@vectorfirm.com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3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Agenda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Poll #1 and #2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696912"/>
            <a:ext cx="5354435" cy="56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Passing the Baton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968" y="0"/>
            <a:ext cx="11001968" cy="7308309"/>
          </a:xfrm>
        </p:spPr>
      </p:pic>
    </p:spTree>
    <p:extLst>
      <p:ext uri="{BB962C8B-B14F-4D97-AF65-F5344CB8AC3E}">
        <p14:creationId xmlns:p14="http://schemas.microsoft.com/office/powerpoint/2010/main" val="3546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Business Development &amp; Networking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21" y="-405255"/>
            <a:ext cx="7738922" cy="7716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8" y="1186536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Action Items &amp; Exercises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2953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200" u="sng" dirty="0" smtClean="0">
                <a:solidFill>
                  <a:prstClr val="black"/>
                </a:solidFill>
              </a:rPr>
              <a:t>Action Items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Identify the following: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Top five A&amp;E firms / consultants per office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One unique association that you’ll join – and plan on attending the next meeting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Two people for your network group – and meet with them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Three Connectors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solidFill>
                  <a:prstClr val="black"/>
                </a:solidFill>
              </a:rPr>
              <a:t>Add one social media outlets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200" u="sng" dirty="0" smtClean="0">
                <a:solidFill>
                  <a:prstClr val="black"/>
                </a:solidFill>
              </a:rPr>
              <a:t>Forum Exercise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Tell </a:t>
            </a:r>
            <a:r>
              <a:rPr lang="en-US" sz="2200" dirty="0">
                <a:solidFill>
                  <a:prstClr val="black"/>
                </a:solidFill>
              </a:rPr>
              <a:t>us the outcome </a:t>
            </a:r>
            <a:r>
              <a:rPr lang="en-US" sz="2200" dirty="0" smtClean="0">
                <a:solidFill>
                  <a:prstClr val="black"/>
                </a:solidFill>
              </a:rPr>
              <a:t>of a networking action you took this month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– successes, challenges, questions, funny stories, etc.</a:t>
            </a:r>
            <a:endParaRPr lang="en-US" sz="18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0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21" y="-405255"/>
            <a:ext cx="7738922" cy="7716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8" y="1186536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Action Items &amp; Exercises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2953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Poll #3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1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901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4709" y="1143000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16114" y="0"/>
            <a:ext cx="9260114" cy="1690689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Identify </a:t>
            </a:r>
            <a:r>
              <a:rPr lang="en-US" sz="4400" b="1" dirty="0" smtClean="0">
                <a:solidFill>
                  <a:schemeClr val="bg1"/>
                </a:solidFill>
              </a:rPr>
              <a:t>and Multiply…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044123"/>
              </p:ext>
            </p:extLst>
          </p:nvPr>
        </p:nvGraphicFramePr>
        <p:xfrm>
          <a:off x="-2" y="1690691"/>
          <a:ext cx="9144003" cy="522049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519763"/>
                <a:gridCol w="1519763"/>
                <a:gridCol w="1519763"/>
                <a:gridCol w="1519763"/>
                <a:gridCol w="1519763"/>
                <a:gridCol w="1545188"/>
              </a:tblGrid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Sales Person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A&amp;E / Consultants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 Association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 Group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Connectors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Networks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Richard</a:t>
                      </a:r>
                      <a:r>
                        <a:rPr lang="en-US" baseline="0" dirty="0" smtClean="0"/>
                        <a:t> Lee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 Petrucelli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Fisher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Bill Romano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Gannon Switzer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9006</TotalTime>
  <Words>622</Words>
  <Application>Microsoft Office PowerPoint</Application>
  <PresentationFormat>On-screen Show (4:3)</PresentationFormat>
  <Paragraphs>210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Vegur</vt:lpstr>
      <vt:lpstr>Office Theme</vt:lpstr>
      <vt:lpstr>1_Office Theme</vt:lpstr>
      <vt:lpstr>Sales Leadership Specifically Tailored for:    Session #2: Annual Sales Plans</vt:lpstr>
      <vt:lpstr>Agenda</vt:lpstr>
      <vt:lpstr>Agenda</vt:lpstr>
      <vt:lpstr>Passing the Baton</vt:lpstr>
      <vt:lpstr>PowerPoint Presentation</vt:lpstr>
      <vt:lpstr>Business Development &amp; Networking</vt:lpstr>
      <vt:lpstr>PowerPoint Presentation</vt:lpstr>
      <vt:lpstr>PowerPoint Presentation</vt:lpstr>
      <vt:lpstr>Identify and Multiply…</vt:lpstr>
      <vt:lpstr>Identify and Multiply…</vt:lpstr>
      <vt:lpstr>PowerPoint Presentation</vt:lpstr>
      <vt:lpstr>PowerPoint Presentation</vt:lpstr>
      <vt:lpstr>Tell us the outcome of an action</vt:lpstr>
      <vt:lpstr>Tactical Goals for 2016</vt:lpstr>
      <vt:lpstr>2016 Sales Plans</vt:lpstr>
      <vt:lpstr>2016 Sales Plans</vt:lpstr>
      <vt:lpstr>Annual Sales Planning Best Practices</vt:lpstr>
      <vt:lpstr>Annual Sales Planning Best Practices</vt:lpstr>
      <vt:lpstr>Now What?</vt:lpstr>
      <vt:lpstr>Now What?</vt:lpstr>
      <vt:lpstr>Now What?</vt:lpstr>
      <vt:lpstr>Now What?</vt:lpstr>
      <vt:lpstr>Now What?</vt:lpstr>
      <vt:lpstr>Now What?</vt:lpstr>
      <vt:lpstr>A few more items…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233</cp:revision>
  <dcterms:created xsi:type="dcterms:W3CDTF">2015-05-01T22:42:50Z</dcterms:created>
  <dcterms:modified xsi:type="dcterms:W3CDTF">2015-12-01T18:02:36Z</dcterms:modified>
</cp:coreProperties>
</file>