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</p:sldMasterIdLst>
  <p:notesMasterIdLst>
    <p:notesMasterId r:id="rId29"/>
  </p:notesMasterIdLst>
  <p:sldIdLst>
    <p:sldId id="322" r:id="rId3"/>
    <p:sldId id="323" r:id="rId4"/>
    <p:sldId id="324" r:id="rId5"/>
    <p:sldId id="372" r:id="rId6"/>
    <p:sldId id="373" r:id="rId7"/>
    <p:sldId id="377" r:id="rId8"/>
    <p:sldId id="375" r:id="rId9"/>
    <p:sldId id="371" r:id="rId10"/>
    <p:sldId id="370" r:id="rId11"/>
    <p:sldId id="392" r:id="rId12"/>
    <p:sldId id="376" r:id="rId13"/>
    <p:sldId id="381" r:id="rId14"/>
    <p:sldId id="386" r:id="rId15"/>
    <p:sldId id="390" r:id="rId16"/>
    <p:sldId id="387" r:id="rId17"/>
    <p:sldId id="391" r:id="rId18"/>
    <p:sldId id="388" r:id="rId19"/>
    <p:sldId id="378" r:id="rId20"/>
    <p:sldId id="394" r:id="rId21"/>
    <p:sldId id="395" r:id="rId22"/>
    <p:sldId id="389" r:id="rId23"/>
    <p:sldId id="382" r:id="rId24"/>
    <p:sldId id="393" r:id="rId25"/>
    <p:sldId id="379" r:id="rId26"/>
    <p:sldId id="396" r:id="rId27"/>
    <p:sldId id="380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 Peterson" initials="CP" lastIdx="0" clrIdx="0">
    <p:extLst>
      <p:ext uri="{19B8F6BF-5375-455C-9EA6-DF929625EA0E}">
        <p15:presenceInfo xmlns:p15="http://schemas.microsoft.com/office/powerpoint/2012/main" userId="b0726c47513aee6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CEA3"/>
    <a:srgbClr val="070E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13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667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012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1818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931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B85DD-453C-437E-947D-C4ECD4841630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7009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A587EA-FE41-4403-ADB6-40C76EDF4440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4069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0BEFC8-FCD3-4750-B7FD-8B13FED167E2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9621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4603A-0AA1-47C3-BB4F-C4377FA5C33E}" type="datetime1">
              <a:rPr lang="en-US" smtClean="0"/>
              <a:t>2/14/2017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1137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EBDF02-C14B-4985-9C37-C8CA0C0EAB73}" type="datetime1">
              <a:rPr lang="en-US" smtClean="0"/>
              <a:t>2/14/2017</a:t>
            </a:fld>
            <a:endParaRPr lang="id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19887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20F1E-AF96-4693-A5E0-A9DA69058109}" type="datetime1">
              <a:rPr lang="en-US" smtClean="0"/>
              <a:t>2/14/2017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9311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BB71-D632-43FA-8226-69EBAA91D08F}" type="datetime1">
              <a:rPr lang="en-US" smtClean="0"/>
              <a:t>2/14/2017</a:t>
            </a:fld>
            <a:endParaRPr lang="id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53859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7969E-DB71-4362-8CD3-6F77B681FB70}" type="datetime1">
              <a:rPr lang="en-US" smtClean="0"/>
              <a:t>2/14/2017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559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DA37-F909-4092-9ADD-40BE38FBCBCB}" type="datetime1">
              <a:rPr lang="en-US" smtClean="0"/>
              <a:t>2/14/2017</a:t>
            </a:fld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50336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E045C-B519-4AAB-87BF-1D58A2130742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4330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8429E8-A3E3-4238-9AEA-30DE3158494C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63897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5D4DA-4428-4F0E-B3BB-4E6105EF805B}" type="datetime1">
              <a:rPr lang="en-US" smtClean="0"/>
              <a:t>2/14/2017</a:t>
            </a:fld>
            <a:endParaRPr lang="id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1473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F0B02-00F7-46EF-8D69-C233DAD6FB60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941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>
              <a:defRPr sz="200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884DA-7F3C-4BE9-9F10-8828C554F7A3}" type="datetime1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2/14/2017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11A9F-EF7A-4A26-B030-B3CE0DC20FA6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r">
              <a:defRPr sz="4400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" y="438152"/>
            <a:ext cx="3011424" cy="793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53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0249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76" r:id="rId9"/>
    <p:sldLayoutId id="2147483657" r:id="rId10"/>
    <p:sldLayoutId id="2147483677" r:id="rId11"/>
    <p:sldLayoutId id="2147483658" r:id="rId12"/>
    <p:sldLayoutId id="2147483659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8DD61D-4FFC-4AF9-B715-7018177C7586}" type="datetime1">
              <a:rPr lang="en-US" smtClean="0"/>
              <a:t>2/14/2017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79386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282" y="551689"/>
            <a:ext cx="5125433" cy="17997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8455" y="1728062"/>
            <a:ext cx="11313762" cy="5129938"/>
          </a:xfrm>
        </p:spPr>
        <p:txBody>
          <a:bodyPr anchor="ctr">
            <a:normAutofit/>
          </a:bodyPr>
          <a:lstStyle/>
          <a:p>
            <a:r>
              <a:rPr lang="en-US" sz="4400" b="1" dirty="0"/>
              <a:t>Winning New Business</a:t>
            </a:r>
            <a:br>
              <a:rPr lang="en-US" sz="4800" b="1" dirty="0"/>
            </a:br>
            <a:r>
              <a:rPr lang="en-US" sz="2000" i="1" dirty="0">
                <a:latin typeface="Baskerville Old Face" panose="02020602080505020303" pitchFamily="18" charset="0"/>
              </a:rPr>
              <a:t>Specifically Tailored for:</a:t>
            </a:r>
            <a:br>
              <a:rPr lang="en-US" sz="2400" i="1" dirty="0">
                <a:latin typeface="Baskerville Old Face" panose="02020602080505020303" pitchFamily="18" charset="0"/>
              </a:rPr>
            </a:br>
            <a:br>
              <a:rPr lang="en-US" sz="5400" dirty="0">
                <a:latin typeface="Baskerville Old Face" panose="02020602080505020303" pitchFamily="18" charset="0"/>
              </a:rPr>
            </a:br>
            <a:br>
              <a:rPr lang="en-US" sz="3600" dirty="0">
                <a:latin typeface="Baskerville Old Face" panose="02020602080505020303" pitchFamily="18" charset="0"/>
              </a:rPr>
            </a:br>
            <a:br>
              <a:rPr lang="en-US" sz="3600" dirty="0">
                <a:latin typeface="Baskerville Old Face" panose="02020602080505020303" pitchFamily="18" charset="0"/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Creating the Greatest Sales Training Program in the Industry</a:t>
            </a:r>
            <a:b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</a:br>
            <a:r>
              <a:rPr lang="en-US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2017 Plan</a:t>
            </a:r>
            <a:b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Baskerville Old Face" panose="02020602080505020303" pitchFamily="18" charset="0"/>
              </a:rPr>
            </a:b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February 14</a:t>
            </a:r>
            <a:r>
              <a:rPr lang="en-US" sz="1800" b="1" baseline="30000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th</a:t>
            </a:r>
            <a:r>
              <a:rPr lang="en-US" sz="1800" b="1" dirty="0">
                <a:solidFill>
                  <a:schemeClr val="accent4">
                    <a:lumMod val="75000"/>
                  </a:schemeClr>
                </a:solidFill>
                <a:latin typeface="+mn-lt"/>
              </a:rPr>
              <a:t>, 2017</a:t>
            </a:r>
            <a:endParaRPr lang="id-ID" sz="4800" dirty="0">
              <a:solidFill>
                <a:schemeClr val="accent4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407" y="3527833"/>
            <a:ext cx="1218014" cy="12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503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769441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So, what did we do?</a:t>
            </a:r>
          </a:p>
        </p:txBody>
      </p:sp>
    </p:spTree>
    <p:extLst>
      <p:ext uri="{BB962C8B-B14F-4D97-AF65-F5344CB8AC3E}">
        <p14:creationId xmlns:p14="http://schemas.microsoft.com/office/powerpoint/2010/main" val="7033434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1" r="16492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3540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Adjustments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We have all year.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Eliminated Professional Development (for 2017).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Made “Book Club” part of the program.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Pushed the Personal Initiative programming out to Q4 project, and work heavily at ASIS on this.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Provided a reasonable calendar for you.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12419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30942059"/>
              </p:ext>
            </p:extLst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Book Club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Personal Initiative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842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098934"/>
              </p:ext>
            </p:extLst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47150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/>
          <a:lstStyle/>
          <a:p>
            <a:r>
              <a:rPr lang="en-US"/>
              <a:t>2017 Sales Topics</a:t>
            </a:r>
            <a:endParaRPr lang="en-US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9" b="23689"/>
          <a:stretch>
            <a:fillRect/>
          </a:stretch>
        </p:blipFill>
        <p:spPr>
          <a:xfrm>
            <a:off x="349302" y="995363"/>
            <a:ext cx="6661098" cy="52596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4" y="2070652"/>
            <a:ext cx="3932237" cy="4184374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Selling HMS to IT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Developing Specifiers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Winning the DIY Guy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Overcoming Top 5 Objections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Getting in the Door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Dominating Vertically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Using Modern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Finding Problems Part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Selling HMS to Finance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92168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7984934"/>
              </p:ext>
            </p:extLst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Create </a:t>
                      </a:r>
                      <a:r>
                        <a:rPr lang="en-US" sz="1800" u="sng" dirty="0"/>
                        <a:t>Your</a:t>
                      </a:r>
                      <a:r>
                        <a:rPr lang="en-US" sz="1800" dirty="0"/>
                        <a:t> Curriculum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Topic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36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5184" y="339634"/>
            <a:ext cx="5566017" cy="1600200"/>
          </a:xfrm>
        </p:spPr>
        <p:txBody>
          <a:bodyPr/>
          <a:lstStyle/>
          <a:p>
            <a:r>
              <a:rPr lang="en-US" dirty="0"/>
              <a:t>2017 Technical Ideas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112" y="339634"/>
            <a:ext cx="4161183" cy="6239942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85184" y="2070651"/>
            <a:ext cx="5566018" cy="4508925"/>
          </a:xfrm>
        </p:spPr>
        <p:txBody>
          <a:bodyPr anchor="t"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IT Infrastructure 101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Life Safety Code 101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New Emerging Areas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New Emerging Technology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Subscription Services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Government Regulations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Cyber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Integration Training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0405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Book Club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41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Book Club Recommendations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0898196"/>
              </p:ext>
            </p:extLst>
          </p:nvPr>
        </p:nvGraphicFramePr>
        <p:xfrm>
          <a:off x="838200" y="1918390"/>
          <a:ext cx="10515600" cy="4628182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05200">
                  <a:extLst>
                    <a:ext uri="{9D8B030D-6E8A-4147-A177-3AD203B41FA5}">
                      <a16:colId xmlns:a16="http://schemas.microsoft.com/office/drawing/2014/main" val="1640729108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2758496416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129585727"/>
                    </a:ext>
                  </a:extLst>
                </a:gridCol>
              </a:tblGrid>
              <a:tr h="40754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Book Title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Author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86566144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SPIN Selling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Neil Rackham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Maybe the only sales book written before 2005 that is still valid.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9524264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Pitch Anything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Oren </a:t>
                      </a:r>
                      <a:r>
                        <a:rPr lang="en-US" dirty="0" err="1"/>
                        <a:t>Klaff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a sales book, but will shift your team to right attitude on sales calls.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7632000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Challenger Sale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Matthew Dixon, Brent Adamson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The research is fantastic, but beware the ideas are lofty for SMB.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0708920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Getting Naked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Patrick </a:t>
                      </a:r>
                      <a:r>
                        <a:rPr lang="en-US" dirty="0" err="1"/>
                        <a:t>Lencioni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Perfect book to follow Pitch and Challenger.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764767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Getting Things Done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David Allen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Not a sales book, but should be required. Find ideas and use.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8459375"/>
                  </a:ext>
                </a:extLst>
              </a:tr>
              <a:tr h="7034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 Sell is Human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Daniel Pink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Great layout on influencing people in ethical, modern ways.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6107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13740"/>
          <a:stretch/>
        </p:blipFill>
        <p:spPr>
          <a:xfrm>
            <a:off x="4639056" y="10"/>
            <a:ext cx="7552944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Ideas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Meet to discuss every couple of weeks.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Optional meetings to discuss.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Buy books and expect them to read by deadline.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Completely up to them – just recommend a book each quarter.</a:t>
            </a:r>
          </a:p>
        </p:txBody>
      </p:sp>
    </p:spTree>
    <p:extLst>
      <p:ext uri="{BB962C8B-B14F-4D97-AF65-F5344CB8AC3E}">
        <p14:creationId xmlns:p14="http://schemas.microsoft.com/office/powerpoint/2010/main" val="1544648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2123658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srgbClr val="070E2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one year, your companies will have the greatest sales training &amp; development programs in the industry.</a:t>
            </a:r>
          </a:p>
        </p:txBody>
      </p:sp>
    </p:spTree>
    <p:extLst>
      <p:ext uri="{BB962C8B-B14F-4D97-AF65-F5344CB8AC3E}">
        <p14:creationId xmlns:p14="http://schemas.microsoft.com/office/powerpoint/2010/main" val="2845751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057" y="590798"/>
            <a:ext cx="7075866" cy="563302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3651467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Ideas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8931" y="2438400"/>
            <a:ext cx="3651466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Meet to discuss every couple of weeks.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Optional meetings to discuss.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Buy books and expect them to read by deadline.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E3CEA3"/>
                </a:solidFill>
              </a:rPr>
              <a:t>Completely up to them – just recommend a book each quarter.</a:t>
            </a:r>
          </a:p>
        </p:txBody>
      </p:sp>
    </p:spTree>
    <p:extLst>
      <p:ext uri="{BB962C8B-B14F-4D97-AF65-F5344CB8AC3E}">
        <p14:creationId xmlns:p14="http://schemas.microsoft.com/office/powerpoint/2010/main" val="1866780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9155106"/>
              </p:ext>
            </p:extLst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Personal Initiative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Training &amp; Tools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Create 2018 Plan for Each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720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2017 Calendar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973395"/>
              </p:ext>
            </p:extLst>
          </p:nvPr>
        </p:nvGraphicFramePr>
        <p:xfrm>
          <a:off x="838200" y="1825625"/>
          <a:ext cx="10515603" cy="4028440"/>
        </p:xfrm>
        <a:graphic>
          <a:graphicData uri="http://schemas.openxmlformats.org/drawingml/2006/table">
            <a:tbl>
              <a:tblPr firstRow="1" bandRow="1">
                <a:effectLst>
                  <a:outerShdw blurRad="101600" dist="762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2170043">
                  <a:extLst>
                    <a:ext uri="{9D8B030D-6E8A-4147-A177-3AD203B41FA5}">
                      <a16:colId xmlns:a16="http://schemas.microsoft.com/office/drawing/2014/main" val="6135536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78291599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662684150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5421221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00155720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317784477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747618685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4199906714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14442826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1764536339"/>
                    </a:ext>
                  </a:extLst>
                </a:gridCol>
                <a:gridCol w="834556">
                  <a:extLst>
                    <a:ext uri="{9D8B030D-6E8A-4147-A177-3AD203B41FA5}">
                      <a16:colId xmlns:a16="http://schemas.microsoft.com/office/drawing/2014/main" val="28698093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Aug.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Sep.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Oct.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Nov.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Dec.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8541656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Sales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VF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9387452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Technical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Create </a:t>
                      </a:r>
                      <a:r>
                        <a:rPr lang="en-US" sz="1800" u="sng" dirty="0"/>
                        <a:t>Your</a:t>
                      </a:r>
                      <a:r>
                        <a:rPr lang="en-US" sz="1800" dirty="0"/>
                        <a:t> Curriculum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Topic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#4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8156700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Book Club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Book #3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rgbClr val="E3CEA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294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Personal Initiative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70E2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Training &amp; Tools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Create 2018 Plan for Each Person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770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5127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068" y="0"/>
            <a:ext cx="9293234" cy="6957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7377" y="1519987"/>
            <a:ext cx="6645733" cy="5444446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Introduce Book Club (in a cooler way) and 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 Book #1.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7376" y="0"/>
            <a:ext cx="6645734" cy="1551999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5147" y="418794"/>
            <a:ext cx="5968756" cy="859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Action Items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0821" y="1914980"/>
            <a:ext cx="3909017" cy="4300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25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725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9068" y="0"/>
            <a:ext cx="9293234" cy="695710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7377" y="1519987"/>
            <a:ext cx="6645733" cy="5444446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Introduce Book Club (in a cooler way) and 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elect Book #1.</a:t>
            </a: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Create your 2017 Technical Curriculum, with only four topics.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7376" y="0"/>
            <a:ext cx="6645734" cy="1551999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5147" y="418794"/>
            <a:ext cx="5968756" cy="859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Action Items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0821" y="1914980"/>
            <a:ext cx="3909017" cy="4300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25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8258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0869" y="0"/>
            <a:ext cx="10275035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87377" y="1519987"/>
            <a:ext cx="6645733" cy="5444446"/>
          </a:xfrm>
          <a:prstGeom prst="rect">
            <a:avLst/>
          </a:prstGeom>
          <a:solidFill>
            <a:srgbClr val="E3CE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Sales Net Blog Posting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</a:rPr>
              <a:t>Future sessions and tools on the details of coaching</a:t>
            </a:r>
          </a:p>
          <a:p>
            <a:pPr marL="342900" marR="0" lvl="0" indent="-34290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787376" y="0"/>
            <a:ext cx="6645734" cy="1551999"/>
          </a:xfrm>
          <a:prstGeom prst="rect">
            <a:avLst/>
          </a:prstGeom>
          <a:solidFill>
            <a:srgbClr val="070E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15147" y="418794"/>
            <a:ext cx="5968756" cy="85934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Accountability and Coaching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0821" y="1914980"/>
            <a:ext cx="3909017" cy="430081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825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2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6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6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&amp; Discussion</a:t>
            </a:r>
          </a:p>
        </p:txBody>
      </p:sp>
    </p:spTree>
    <p:extLst>
      <p:ext uri="{BB962C8B-B14F-4D97-AF65-F5344CB8AC3E}">
        <p14:creationId xmlns:p14="http://schemas.microsoft.com/office/powerpoint/2010/main" val="21346619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2123658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 one year, your companies will have the greatest sales training &amp; development programs in the industry.</a:t>
            </a:r>
          </a:p>
        </p:txBody>
      </p:sp>
    </p:spTree>
    <p:extLst>
      <p:ext uri="{BB962C8B-B14F-4D97-AF65-F5344CB8AC3E}">
        <p14:creationId xmlns:p14="http://schemas.microsoft.com/office/powerpoint/2010/main" val="103640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7130" r="1961" b="90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0" name="Rectangle 1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Feedback – Real Quotes</a:t>
            </a:r>
            <a:endParaRPr lang="en-US" sz="4000" dirty="0">
              <a:solidFill>
                <a:schemeClr val="tx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Great presentation!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This is awesome!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7929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3" r="1770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>
            <a:solidFill>
              <a:srgbClr val="624B6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Feedback – Real Quotes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Great presentation!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This is awesome!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I can’t get all this done – what should I pick?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This seems like a lot of meetings.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Who is going to teach all of this?  I feel like a meeting planner.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I don’t think we’ll be able to do all of this.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48333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769441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Poll</a:t>
            </a:r>
          </a:p>
        </p:txBody>
      </p:sp>
    </p:spTree>
    <p:extLst>
      <p:ext uri="{BB962C8B-B14F-4D97-AF65-F5344CB8AC3E}">
        <p14:creationId xmlns:p14="http://schemas.microsoft.com/office/powerpoint/2010/main" val="1480612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2123658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</a:t>
            </a: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In one year, your companies will have the greatest sales training &amp; development programs in the industry.</a:t>
            </a:r>
          </a:p>
        </p:txBody>
      </p:sp>
    </p:spTree>
    <p:extLst>
      <p:ext uri="{BB962C8B-B14F-4D97-AF65-F5344CB8AC3E}">
        <p14:creationId xmlns:p14="http://schemas.microsoft.com/office/powerpoint/2010/main" val="197247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634713"/>
            <a:ext cx="12192000" cy="769441"/>
          </a:xfrm>
          <a:prstGeom prst="rect">
            <a:avLst/>
          </a:prstGeom>
          <a:solidFill>
            <a:srgbClr val="070E2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…while not giving you a heart attack!</a:t>
            </a:r>
          </a:p>
        </p:txBody>
      </p:sp>
    </p:spTree>
    <p:extLst>
      <p:ext uri="{BB962C8B-B14F-4D97-AF65-F5344CB8AC3E}">
        <p14:creationId xmlns:p14="http://schemas.microsoft.com/office/powerpoint/2010/main" val="40745664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9" r="9091" b="17915"/>
          <a:stretch/>
        </p:blipFill>
        <p:spPr>
          <a:xfrm>
            <a:off x="-1167618" y="-697226"/>
            <a:ext cx="15369723" cy="8645471"/>
          </a:xfrm>
          <a:prstGeom prst="rect">
            <a:avLst/>
          </a:prstGeom>
        </p:spPr>
      </p:pic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6"/>
            <a:ext cx="4332307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805" y="640263"/>
            <a:ext cx="3759240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Why?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110" y="2121763"/>
            <a:ext cx="3764826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Better sales performance.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Higher commitment from sales people.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Lower turnover.</a:t>
            </a:r>
          </a:p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400" dirty="0"/>
              <a:t>Higher commitment from manufacturers.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Less clean-up by you.</a:t>
            </a:r>
          </a:p>
        </p:txBody>
      </p:sp>
    </p:spTree>
    <p:extLst>
      <p:ext uri="{BB962C8B-B14F-4D97-AF65-F5344CB8AC3E}">
        <p14:creationId xmlns:p14="http://schemas.microsoft.com/office/powerpoint/2010/main" val="1549332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606</TotalTime>
  <Words>736</Words>
  <Application>Microsoft Office PowerPoint</Application>
  <PresentationFormat>Widescreen</PresentationFormat>
  <Paragraphs>234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Baskerville Old Face</vt:lpstr>
      <vt:lpstr>Calibri</vt:lpstr>
      <vt:lpstr>Calibri Light</vt:lpstr>
      <vt:lpstr>Times New Roman</vt:lpstr>
      <vt:lpstr>Office Theme</vt:lpstr>
      <vt:lpstr>2_Office Theme</vt:lpstr>
      <vt:lpstr>Winning New Business Specifically Tailored for:    Creating the Greatest Sales Training Program in the Industry 2017 Plan February 14th, 2017</vt:lpstr>
      <vt:lpstr>PowerPoint Presentation</vt:lpstr>
      <vt:lpstr>PowerPoint Presentation</vt:lpstr>
      <vt:lpstr>Feedback – Real Quotes</vt:lpstr>
      <vt:lpstr>Feedback – Real Quotes</vt:lpstr>
      <vt:lpstr>PowerPoint Presentation</vt:lpstr>
      <vt:lpstr>PowerPoint Presentation</vt:lpstr>
      <vt:lpstr>PowerPoint Presentation</vt:lpstr>
      <vt:lpstr>Why?</vt:lpstr>
      <vt:lpstr>PowerPoint Presentation</vt:lpstr>
      <vt:lpstr>Adjustments</vt:lpstr>
      <vt:lpstr>2017 Calendar</vt:lpstr>
      <vt:lpstr>2017 Calendar</vt:lpstr>
      <vt:lpstr>2017 Sales Topics</vt:lpstr>
      <vt:lpstr>2017 Calendar</vt:lpstr>
      <vt:lpstr>2017 Technical Ideas</vt:lpstr>
      <vt:lpstr>2017 Calendar</vt:lpstr>
      <vt:lpstr>Book Club Recommendations</vt:lpstr>
      <vt:lpstr>Ideas</vt:lpstr>
      <vt:lpstr>Ideas</vt:lpstr>
      <vt:lpstr>2017 Calendar</vt:lpstr>
      <vt:lpstr>2017 Calendar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59</cp:revision>
  <dcterms:created xsi:type="dcterms:W3CDTF">2017-02-08T15:48:27Z</dcterms:created>
  <dcterms:modified xsi:type="dcterms:W3CDTF">2017-02-14T15:55:56Z</dcterms:modified>
</cp:coreProperties>
</file>