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</p:sldMasterIdLst>
  <p:notesMasterIdLst>
    <p:notesMasterId r:id="rId44"/>
  </p:notesMasterIdLst>
  <p:handoutMasterIdLst>
    <p:handoutMasterId r:id="rId45"/>
  </p:handoutMasterIdLst>
  <p:sldIdLst>
    <p:sldId id="1083" r:id="rId3"/>
    <p:sldId id="1312" r:id="rId4"/>
    <p:sldId id="1045" r:id="rId5"/>
    <p:sldId id="1281" r:id="rId6"/>
    <p:sldId id="1266" r:id="rId7"/>
    <p:sldId id="1267" r:id="rId8"/>
    <p:sldId id="1292" r:id="rId9"/>
    <p:sldId id="1272" r:id="rId10"/>
    <p:sldId id="1308" r:id="rId11"/>
    <p:sldId id="1309" r:id="rId12"/>
    <p:sldId id="1232" r:id="rId13"/>
    <p:sldId id="1282" r:id="rId14"/>
    <p:sldId id="1291" r:id="rId15"/>
    <p:sldId id="1233" r:id="rId16"/>
    <p:sldId id="1298" r:id="rId17"/>
    <p:sldId id="1286" r:id="rId18"/>
    <p:sldId id="1287" r:id="rId19"/>
    <p:sldId id="1301" r:id="rId20"/>
    <p:sldId id="1284" r:id="rId21"/>
    <p:sldId id="1294" r:id="rId22"/>
    <p:sldId id="633" r:id="rId23"/>
    <p:sldId id="636" r:id="rId24"/>
    <p:sldId id="1189" r:id="rId25"/>
    <p:sldId id="1280" r:id="rId26"/>
    <p:sldId id="1231" r:id="rId27"/>
    <p:sldId id="1271" r:id="rId28"/>
    <p:sldId id="1297" r:id="rId29"/>
    <p:sldId id="1290" r:id="rId30"/>
    <p:sldId id="1295" r:id="rId31"/>
    <p:sldId id="1283" r:id="rId32"/>
    <p:sldId id="1293" r:id="rId33"/>
    <p:sldId id="1305" r:id="rId34"/>
    <p:sldId id="1306" r:id="rId35"/>
    <p:sldId id="1307" r:id="rId36"/>
    <p:sldId id="1310" r:id="rId37"/>
    <p:sldId id="1304" r:id="rId38"/>
    <p:sldId id="1313" r:id="rId39"/>
    <p:sldId id="1311" r:id="rId40"/>
    <p:sldId id="1095" r:id="rId41"/>
    <p:sldId id="1063" r:id="rId42"/>
    <p:sldId id="466" r:id="rId4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E2B"/>
    <a:srgbClr val="E3C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5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6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ECF651C-FA55-47B8-9FE5-5CA1318929ED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D116F3E-52A7-4EA3-A9F3-FFB6DC1B6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6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87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1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9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2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2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9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2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0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11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26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7" r:id="rId6"/>
    <p:sldLayoutId id="2147483654" r:id="rId7"/>
    <p:sldLayoutId id="2147483655" r:id="rId8"/>
    <p:sldLayoutId id="2147483656" r:id="rId9"/>
    <p:sldLayoutId id="2147483679" r:id="rId10"/>
    <p:sldLayoutId id="2147483657" r:id="rId11"/>
    <p:sldLayoutId id="2147483678" r:id="rId12"/>
    <p:sldLayoutId id="2147483658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C23F-4A62-44DC-BBFD-4640623D0BFC}" type="datetimeFigureOut">
              <a:rPr lang="id-ID" smtClean="0"/>
              <a:t>18/09/2018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041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52887"/>
            <a:ext cx="5910470" cy="3007150"/>
          </a:xfrm>
          <a:solidFill>
            <a:srgbClr val="E3CEA3"/>
          </a:solidFill>
        </p:spPr>
        <p:txBody>
          <a:bodyPr>
            <a:normAutofit/>
          </a:bodyPr>
          <a:lstStyle/>
          <a:p>
            <a:r>
              <a:rPr lang="en-US" dirty="0"/>
              <a:t>Most Common Mistakes to Avoid when Selling Against Low-Cost</a:t>
            </a:r>
          </a:p>
          <a:p>
            <a:r>
              <a:rPr lang="en-US" sz="2400" dirty="0"/>
              <a:t>September 18</a:t>
            </a:r>
            <a:r>
              <a:rPr lang="en-US" sz="2400" baseline="30000" dirty="0"/>
              <a:t>th</a:t>
            </a:r>
            <a:r>
              <a:rPr lang="en-US" sz="2400" dirty="0"/>
              <a:t>, 2018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B219-9019-4D63-93DC-6700117D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29" y="3618998"/>
            <a:ext cx="3000671" cy="304103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C1A9D-C3BB-441A-985A-6DBF75A503E9}"/>
              </a:ext>
            </a:extLst>
          </p:cNvPr>
          <p:cNvSpPr txBox="1"/>
          <p:nvPr/>
        </p:nvSpPr>
        <p:spPr>
          <a:xfrm>
            <a:off x="1055016" y="915295"/>
            <a:ext cx="10081967" cy="769441"/>
          </a:xfrm>
          <a:prstGeom prst="rect">
            <a:avLst/>
          </a:prstGeom>
          <a:solidFill>
            <a:srgbClr val="92D050"/>
          </a:solidFill>
          <a:ln>
            <a:solidFill>
              <a:srgbClr val="070E2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starting shortly!</a:t>
            </a:r>
          </a:p>
        </p:txBody>
      </p:sp>
    </p:spTree>
    <p:extLst>
      <p:ext uri="{BB962C8B-B14F-4D97-AF65-F5344CB8AC3E}">
        <p14:creationId xmlns:p14="http://schemas.microsoft.com/office/powerpoint/2010/main" val="138159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tanding in front of a crowd&#10;&#10;Description generated with high confidence">
            <a:extLst>
              <a:ext uri="{FF2B5EF4-FFF2-40B4-BE49-F238E27FC236}">
                <a16:creationId xmlns:a16="http://schemas.microsoft.com/office/drawing/2014/main" id="{3C6AA045-5C6B-4715-98A1-9CC6E42C9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 r="1" b="963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0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59" y="0"/>
            <a:ext cx="13689607" cy="69969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272" y="459115"/>
            <a:ext cx="4271558" cy="1880522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1272" y="459115"/>
            <a:ext cx="4306364" cy="18288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prstClr val="white"/>
                </a:solidFill>
                <a:latin typeface="+mn-lt"/>
              </a:rPr>
              <a:t>Know your weapons … and theirs</a:t>
            </a:r>
            <a:endParaRPr lang="id-ID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20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Don’t jump into a TCO / ROI debate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560397D4-CF2C-430F-949C-1A49D5C4F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 r="1" b="693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2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9898" y="4640489"/>
            <a:ext cx="8352201" cy="1480155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66487" y="4466165"/>
            <a:ext cx="8774225" cy="18288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prstClr val="white"/>
                </a:solidFill>
                <a:latin typeface="+mn-lt"/>
              </a:rPr>
              <a:t>Don’t jump into a TCO / ROI debate</a:t>
            </a:r>
            <a:endParaRPr lang="id-ID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5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erson sitting in front of a computer&#10;&#10;Description generated with very high confidence">
            <a:extLst>
              <a:ext uri="{FF2B5EF4-FFF2-40B4-BE49-F238E27FC236}">
                <a16:creationId xmlns:a16="http://schemas.microsoft.com/office/drawing/2014/main" id="{7E723FF1-5EB8-47A0-B210-2C305BD9C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43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9B85A-4B93-451A-B916-7421F898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17" y="1630506"/>
            <a:ext cx="3343187" cy="3498375"/>
          </a:xfrm>
          <a:solidFill>
            <a:srgbClr val="070E2B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Best Practices to Providing Logical Justification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BCE3E-F63A-46C1-A959-1E5F78DE2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4676" y="1630507"/>
            <a:ext cx="5744685" cy="3498375"/>
          </a:xfrm>
          <a:solidFill>
            <a:srgbClr val="E3CEA3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Wait until they want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 general numbers as a teaser.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Don’t stretch the logic, but let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Include the subjective</a:t>
            </a:r>
            <a:r>
              <a:rPr lang="en-US" sz="2400">
                <a:solidFill>
                  <a:schemeClr val="bg1"/>
                </a:solidFill>
              </a:rPr>
              <a:t>, intangible </a:t>
            </a:r>
            <a:r>
              <a:rPr lang="en-US" sz="2400" dirty="0">
                <a:solidFill>
                  <a:schemeClr val="bg1"/>
                </a:solidFill>
              </a:rPr>
              <a:t>benefits as bonus.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Let customer drive calculations.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 graphical image.</a:t>
            </a:r>
          </a:p>
        </p:txBody>
      </p:sp>
    </p:spTree>
    <p:extLst>
      <p:ext uri="{BB962C8B-B14F-4D97-AF65-F5344CB8AC3E}">
        <p14:creationId xmlns:p14="http://schemas.microsoft.com/office/powerpoint/2010/main" val="279572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Don’t act cheap (desperate)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09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BD232E7-204F-4352-8552-D90798A01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9"/>
            <a:ext cx="5292262" cy="782951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051BF-0A6E-4690-92C4-F24D64EE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726325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Don’t act cheap (desperate)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C90AB-138D-4047-8155-AB7EC1087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0" y="2935126"/>
            <a:ext cx="6586489" cy="3368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“I won’t mention any names, but 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“I don’t talk badly about my competition, so I’ll keep quiet.”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“You get what you pay for.”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Taking up more time than allotted during demo or presentation phase.</a:t>
            </a:r>
          </a:p>
        </p:txBody>
      </p:sp>
    </p:spTree>
    <p:extLst>
      <p:ext uri="{BB962C8B-B14F-4D97-AF65-F5344CB8AC3E}">
        <p14:creationId xmlns:p14="http://schemas.microsoft.com/office/powerpoint/2010/main" val="20218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A27523-B3CF-4F38-BE61-0BA956D2C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59" y="-1077"/>
            <a:ext cx="14697235" cy="70546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3146" y="1594294"/>
            <a:ext cx="3153807" cy="4173067"/>
          </a:xfrm>
          <a:prstGeom prst="rect">
            <a:avLst/>
          </a:prstGeom>
          <a:solidFill>
            <a:srgbClr val="E3CEA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exactly how you work with your clients.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use adjectives describing you – tell them what you do.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personal references from clients.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personal questions that matter to them – not the organization.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63147" y="425090"/>
            <a:ext cx="3153807" cy="962697"/>
          </a:xfrm>
          <a:prstGeom prst="rect">
            <a:avLst/>
          </a:prstGeom>
          <a:solidFill>
            <a:srgbClr val="070E2B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Sell Yourself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85314" y="3882258"/>
            <a:ext cx="3794078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14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When you’ve got them on the ropes, don’t let up.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3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52887"/>
            <a:ext cx="5910470" cy="3007150"/>
          </a:xfrm>
          <a:solidFill>
            <a:srgbClr val="E3CEA3"/>
          </a:solidFill>
        </p:spPr>
        <p:txBody>
          <a:bodyPr>
            <a:normAutofit/>
          </a:bodyPr>
          <a:lstStyle/>
          <a:p>
            <a:r>
              <a:rPr lang="en-US" dirty="0"/>
              <a:t>Most Common Mistakes to Avoid when Selling Against Low-Cost</a:t>
            </a:r>
          </a:p>
          <a:p>
            <a:r>
              <a:rPr lang="en-US" sz="2400" dirty="0"/>
              <a:t>September 18</a:t>
            </a:r>
            <a:r>
              <a:rPr lang="en-US" sz="2400" baseline="30000" dirty="0"/>
              <a:t>th</a:t>
            </a:r>
            <a:r>
              <a:rPr lang="en-US" sz="2400" dirty="0"/>
              <a:t>, 2018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B219-9019-4D63-93DC-6700117D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29" y="3618998"/>
            <a:ext cx="3000671" cy="304103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138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8A5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sport, outdoor, ball&#10;&#10;Description generated with very high confidence">
            <a:extLst>
              <a:ext uri="{FF2B5EF4-FFF2-40B4-BE49-F238E27FC236}">
                <a16:creationId xmlns:a16="http://schemas.microsoft.com/office/drawing/2014/main" id="{CFF71C6A-BD30-4892-93FA-650A8508B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72" y="718200"/>
            <a:ext cx="5299612" cy="54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0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31" r="18331"/>
          <a:stretch>
            <a:fillRect/>
          </a:stretch>
        </p:blipFill>
        <p:spPr>
          <a:xfrm>
            <a:off x="0" y="0"/>
            <a:ext cx="12192000" cy="12835884"/>
          </a:xfrm>
        </p:spPr>
      </p:pic>
    </p:spTree>
    <p:extLst>
      <p:ext uri="{BB962C8B-B14F-4D97-AF65-F5344CB8AC3E}">
        <p14:creationId xmlns:p14="http://schemas.microsoft.com/office/powerpoint/2010/main" val="347594105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870" b="11870"/>
          <a:stretch>
            <a:fillRect/>
          </a:stretch>
        </p:blipFill>
        <p:spPr>
          <a:xfrm>
            <a:off x="-24146" y="-80831"/>
            <a:ext cx="12216146" cy="12861305"/>
          </a:xfrm>
        </p:spPr>
      </p:pic>
    </p:spTree>
    <p:extLst>
      <p:ext uri="{BB962C8B-B14F-4D97-AF65-F5344CB8AC3E}">
        <p14:creationId xmlns:p14="http://schemas.microsoft.com/office/powerpoint/2010/main" val="157909094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33B1-6B19-4941-BE31-D9065F6C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Make sure they </a:t>
            </a:r>
            <a:r>
              <a:rPr lang="en-US" sz="4400" u="sng" dirty="0">
                <a:solidFill>
                  <a:schemeClr val="tx1"/>
                </a:solidFill>
              </a:rPr>
              <a:t>feel</a:t>
            </a:r>
            <a:r>
              <a:rPr lang="en-US" sz="4400" dirty="0">
                <a:solidFill>
                  <a:schemeClr val="tx1"/>
                </a:solidFill>
              </a:rPr>
              <a:t>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6B153-E610-4142-884E-F1D3A4F7A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070E2B"/>
                </a:solidFill>
              </a:rPr>
              <a:t>Q: I thought you mentioned coaching your daughter’s basketball team.  How do you manage that while working most Saturdays on your network?</a:t>
            </a:r>
          </a:p>
          <a:p>
            <a:endParaRPr lang="en-US" sz="2400" dirty="0">
              <a:solidFill>
                <a:srgbClr val="070E2B"/>
              </a:solidFill>
            </a:endParaRPr>
          </a:p>
          <a:p>
            <a:r>
              <a:rPr lang="en-US" sz="2400" dirty="0">
                <a:solidFill>
                  <a:srgbClr val="070E2B"/>
                </a:solidFill>
              </a:rPr>
              <a:t>A:  Sometimes I have to miss games, and it’s terrible.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erson sitting on a table&#10;&#10;Description generated with high confidence">
            <a:extLst>
              <a:ext uri="{FF2B5EF4-FFF2-40B4-BE49-F238E27FC236}">
                <a16:creationId xmlns:a16="http://schemas.microsoft.com/office/drawing/2014/main" id="{0BB8EF7B-0B12-4910-8352-47C2A730EA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21377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4056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Don’t Wait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4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3" y="643467"/>
            <a:ext cx="6963834" cy="55710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51048" y="2"/>
            <a:ext cx="2889907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gur" panose="000005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56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covered in snow&#10;&#10;Description generated with high confidence">
            <a:extLst>
              <a:ext uri="{FF2B5EF4-FFF2-40B4-BE49-F238E27FC236}">
                <a16:creationId xmlns:a16="http://schemas.microsoft.com/office/drawing/2014/main" id="{09E0AB6D-A0CD-44F6-9920-4694F08B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 b="1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D42E-E70B-419F-949B-716E0ED3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61" y="694612"/>
            <a:ext cx="3314314" cy="5348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Let ‘</a:t>
            </a:r>
            <a:r>
              <a:rPr lang="en-US" sz="3700" dirty="0" err="1"/>
              <a:t>em</a:t>
            </a:r>
            <a:r>
              <a:rPr lang="en-US" sz="3700" dirty="0"/>
              <a:t> know that you’ll be more expensive … early</a:t>
            </a:r>
            <a:r>
              <a:rPr lang="en-US" sz="37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998EE7FB-9955-4C47-9F76-D78397583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199"/>
          <a:stretch/>
        </p:blipFill>
        <p:spPr>
          <a:xfrm>
            <a:off x="3856827" y="-710245"/>
            <a:ext cx="8335173" cy="75682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4083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Don’t get into a price battle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7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te of food&#10;&#10;Description generated with very high confidence">
            <a:extLst>
              <a:ext uri="{FF2B5EF4-FFF2-40B4-BE49-F238E27FC236}">
                <a16:creationId xmlns:a16="http://schemas.microsoft.com/office/drawing/2014/main" id="{9B6E33FC-1565-4EC3-B045-4E7C6AF9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r="1" b="83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44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2"/>
            <a:ext cx="4154361" cy="43168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7515" y="2022601"/>
            <a:ext cx="7161017" cy="4316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dirty="0"/>
              <a:t>Don’t …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Underestimate their performance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Jump into a TCO / ROI debate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Act cheap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Let up when you have them against the ropes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Wait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Get into a price battle</a:t>
            </a:r>
            <a:endParaRPr lang="en-US" sz="2000" dirty="0">
              <a:highlight>
                <a:srgbClr val="FFFF00"/>
              </a:highlight>
            </a:endParaRPr>
          </a:p>
          <a:p>
            <a:pPr marL="1143000" lvl="1" indent="-457200">
              <a:buFont typeface="+mj-lt"/>
              <a:buAutoNum type="arabicPeriod"/>
            </a:pPr>
            <a:r>
              <a:rPr lang="en-US" sz="2000" dirty="0"/>
              <a:t>Bash the competition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dirty="0"/>
              <a:t>Action Items</a:t>
            </a:r>
          </a:p>
        </p:txBody>
      </p:sp>
    </p:spTree>
    <p:extLst>
      <p:ext uri="{BB962C8B-B14F-4D97-AF65-F5344CB8AC3E}">
        <p14:creationId xmlns:p14="http://schemas.microsoft.com/office/powerpoint/2010/main" val="14096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Don’t bash the competition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1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D50BB-6B98-428B-A7EF-7A81D83B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Back in the 1980’s…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00AC3E-408C-4557-9347-D2E398AED9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9" y="307731"/>
            <a:ext cx="4124258" cy="3997637"/>
          </a:xfrm>
          <a:prstGeom prst="rect">
            <a:avLst/>
          </a:prstGeom>
        </p:spPr>
      </p:pic>
      <p:pic>
        <p:nvPicPr>
          <p:cNvPr id="8" name="Content Placeholder 7" descr="A car parked in front of a building&#10;&#10;Description generated with very high confidence">
            <a:extLst>
              <a:ext uri="{FF2B5EF4-FFF2-40B4-BE49-F238E27FC236}">
                <a16:creationId xmlns:a16="http://schemas.microsoft.com/office/drawing/2014/main" id="{7268CB39-6F5E-4618-A69F-7CF7900AE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62" y="307731"/>
            <a:ext cx="4981479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42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2313095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If you can’t bash the competition, who can?</a:t>
            </a:r>
          </a:p>
        </p:txBody>
      </p:sp>
    </p:spTree>
    <p:extLst>
      <p:ext uri="{BB962C8B-B14F-4D97-AF65-F5344CB8AC3E}">
        <p14:creationId xmlns:p14="http://schemas.microsoft.com/office/powerpoint/2010/main" val="525275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17" y="1259091"/>
            <a:ext cx="10515600" cy="5259201"/>
          </a:xfrm>
        </p:spPr>
        <p:txBody>
          <a:bodyPr anchor="t">
            <a:normAutofit/>
          </a:bodyPr>
          <a:lstStyle/>
          <a:p>
            <a:r>
              <a:rPr lang="en-US" dirty="0"/>
              <a:t>If you can’t bash the competition, who can?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Your boss.</a:t>
            </a:r>
            <a:br>
              <a:rPr lang="en-US" dirty="0"/>
            </a:br>
            <a:r>
              <a:rPr lang="en-US" dirty="0"/>
              <a:t>- If you’re careful about it, you can.</a:t>
            </a:r>
            <a:br>
              <a:rPr lang="en-US" dirty="0"/>
            </a:br>
            <a:r>
              <a:rPr lang="en-US" dirty="0"/>
              <a:t>- Your internal champion / coach.</a:t>
            </a:r>
            <a:br>
              <a:rPr lang="en-US" dirty="0"/>
            </a:br>
            <a:r>
              <a:rPr lang="en-US" dirty="0"/>
              <a:t>- Your sales engineer.</a:t>
            </a:r>
          </a:p>
        </p:txBody>
      </p:sp>
    </p:spTree>
    <p:extLst>
      <p:ext uri="{BB962C8B-B14F-4D97-AF65-F5344CB8AC3E}">
        <p14:creationId xmlns:p14="http://schemas.microsoft.com/office/powerpoint/2010/main" val="96484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17" y="1259091"/>
            <a:ext cx="10515600" cy="5259201"/>
          </a:xfrm>
        </p:spPr>
        <p:txBody>
          <a:bodyPr anchor="t">
            <a:normAutofit/>
          </a:bodyPr>
          <a:lstStyle/>
          <a:p>
            <a:r>
              <a:rPr lang="en-US" dirty="0"/>
              <a:t>If you can’t bash the competition, who can?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70E2B"/>
                </a:solidFill>
              </a:rPr>
              <a:t>- Your boss.</a:t>
            </a:r>
            <a:br>
              <a:rPr lang="en-US" dirty="0">
                <a:solidFill>
                  <a:srgbClr val="070E2B"/>
                </a:solidFill>
              </a:rPr>
            </a:br>
            <a:r>
              <a:rPr lang="en-US" dirty="0">
                <a:solidFill>
                  <a:srgbClr val="070E2B"/>
                </a:solidFill>
              </a:rPr>
              <a:t>- If you’re careful about it, you can.</a:t>
            </a:r>
            <a:br>
              <a:rPr lang="en-US" dirty="0"/>
            </a:br>
            <a:r>
              <a:rPr lang="en-US" dirty="0"/>
              <a:t>- Your internal champion.</a:t>
            </a:r>
            <a:br>
              <a:rPr lang="en-US" dirty="0"/>
            </a:br>
            <a:r>
              <a:rPr lang="en-US" dirty="0">
                <a:solidFill>
                  <a:srgbClr val="070E2B"/>
                </a:solidFill>
              </a:rPr>
              <a:t>- You sales engineer.</a:t>
            </a:r>
          </a:p>
        </p:txBody>
      </p:sp>
    </p:spTree>
    <p:extLst>
      <p:ext uri="{BB962C8B-B14F-4D97-AF65-F5344CB8AC3E}">
        <p14:creationId xmlns:p14="http://schemas.microsoft.com/office/powerpoint/2010/main" val="4277960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man, person, outdoor&#10;&#10;Description generated with very high confidence">
            <a:extLst>
              <a:ext uri="{FF2B5EF4-FFF2-40B4-BE49-F238E27FC236}">
                <a16:creationId xmlns:a16="http://schemas.microsoft.com/office/drawing/2014/main" id="{AE598E5E-9DE8-47BA-A384-295F7B3D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-79780" y="-643492"/>
            <a:ext cx="12124493" cy="75014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366B6-476D-4539-A75F-9D9E5F81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“Why are they looking at these cheap bozos?”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676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4C706CF5-F350-4B58-B2C2-E044051FF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87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074F64A-DBC7-4039-B5C7-5775CA60446C}"/>
              </a:ext>
            </a:extLst>
          </p:cNvPr>
          <p:cNvSpPr/>
          <p:nvPr/>
        </p:nvSpPr>
        <p:spPr>
          <a:xfrm>
            <a:off x="5544000" y="50403"/>
            <a:ext cx="3994448" cy="3212750"/>
          </a:xfrm>
          <a:prstGeom prst="wedgeEllipseCallout">
            <a:avLst>
              <a:gd name="adj1" fmla="val -54862"/>
              <a:gd name="adj2" fmla="val 22565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Why are we even talking to these people?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This is our security system and we’re counting pennies?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203" y="4937125"/>
            <a:ext cx="272682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4039" y="260527"/>
            <a:ext cx="7164493" cy="60789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/>
              <a:t>Don’t …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Underestimate their performance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Jump into a TCO / ROI debate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Act cheap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Let up when you have them against the ropes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Wait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Get into a price battle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sz="2800" dirty="0"/>
              <a:t>Bash the competition</a:t>
            </a:r>
          </a:p>
        </p:txBody>
      </p:sp>
    </p:spTree>
    <p:extLst>
      <p:ext uri="{BB962C8B-B14F-4D97-AF65-F5344CB8AC3E}">
        <p14:creationId xmlns:p14="http://schemas.microsoft.com/office/powerpoint/2010/main" val="26888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38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Don’t underestimate their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0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952743"/>
            <a:ext cx="4651838" cy="2959916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070E2B"/>
                </a:solidFill>
              </a:rPr>
              <a:t>       </a:t>
            </a:r>
            <a:r>
              <a:rPr lang="en-US" sz="4400" b="1" u="sng" dirty="0">
                <a:solidFill>
                  <a:srgbClr val="070E2B"/>
                </a:solidFill>
              </a:rPr>
              <a:t>Action Item</a:t>
            </a:r>
            <a:br>
              <a:rPr lang="en-US" sz="4400" b="1" u="sng" dirty="0">
                <a:solidFill>
                  <a:srgbClr val="070E2B"/>
                </a:solidFill>
              </a:rPr>
            </a:br>
            <a:br>
              <a:rPr lang="en-US" sz="4400" b="1" u="sng" dirty="0">
                <a:solidFill>
                  <a:srgbClr val="070E2B"/>
                </a:solidFill>
              </a:rPr>
            </a:br>
            <a:r>
              <a:rPr lang="en-US" sz="2400" dirty="0">
                <a:solidFill>
                  <a:srgbClr val="070E2B"/>
                </a:solidFill>
              </a:rPr>
              <a:t>List the top three reasons your customers should pay an extra 20% for you vs. the competition.  </a:t>
            </a:r>
            <a:br>
              <a:rPr lang="en-US" sz="4400" b="1" u="sng" dirty="0">
                <a:solidFill>
                  <a:srgbClr val="070E2B"/>
                </a:solidFill>
              </a:rPr>
            </a:br>
            <a:endParaRPr lang="en-US" sz="4400" b="1" u="sng" dirty="0">
              <a:solidFill>
                <a:srgbClr val="070E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  <a:p>
            <a:r>
              <a:rPr lang="en-US" sz="2400" dirty="0"/>
              <a:t>Chris Peterson</a:t>
            </a:r>
          </a:p>
          <a:p>
            <a:r>
              <a:rPr lang="en-US" sz="2400" dirty="0"/>
              <a:t>cpeterson@vectorfirm.com</a:t>
            </a:r>
          </a:p>
        </p:txBody>
      </p:sp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2183390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Who is this team?</a:t>
            </a:r>
          </a:p>
        </p:txBody>
      </p:sp>
    </p:spTree>
    <p:extLst>
      <p:ext uri="{BB962C8B-B14F-4D97-AF65-F5344CB8AC3E}">
        <p14:creationId xmlns:p14="http://schemas.microsoft.com/office/powerpoint/2010/main" val="162775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crowd&#10;&#10;Description generated with high confidence">
            <a:extLst>
              <a:ext uri="{FF2B5EF4-FFF2-40B4-BE49-F238E27FC236}">
                <a16:creationId xmlns:a16="http://schemas.microsoft.com/office/drawing/2014/main" id="{3C6AA045-5C6B-4715-98A1-9CC6E42C9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 r="1" b="963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0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17" y="1259091"/>
            <a:ext cx="10515600" cy="5259201"/>
          </a:xfrm>
        </p:spPr>
        <p:txBody>
          <a:bodyPr anchor="t">
            <a:normAutofit/>
          </a:bodyPr>
          <a:lstStyle/>
          <a:p>
            <a:r>
              <a:rPr lang="en-US" dirty="0"/>
              <a:t>Who is this team?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- 1994 New York Rangers</a:t>
            </a:r>
            <a:br>
              <a:rPr lang="en-US" dirty="0"/>
            </a:br>
            <a:r>
              <a:rPr lang="en-US" dirty="0"/>
              <a:t>- 1980 USA Olympic Hockey Team</a:t>
            </a:r>
            <a:br>
              <a:rPr lang="en-US" dirty="0"/>
            </a:br>
            <a:r>
              <a:rPr lang="en-US" dirty="0"/>
              <a:t>- 2017 San Jose Sharks</a:t>
            </a:r>
            <a:br>
              <a:rPr lang="en-US" dirty="0"/>
            </a:br>
            <a:r>
              <a:rPr lang="en-US" dirty="0"/>
              <a:t>- 2002 USA Olympic Hockey Team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2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17" y="1259091"/>
            <a:ext cx="10515600" cy="5259201"/>
          </a:xfrm>
        </p:spPr>
        <p:txBody>
          <a:bodyPr anchor="t">
            <a:normAutofit/>
          </a:bodyPr>
          <a:lstStyle/>
          <a:p>
            <a:r>
              <a:rPr lang="en-US" dirty="0"/>
              <a:t>Who is this team?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70E2B"/>
                </a:solidFill>
              </a:rPr>
              <a:t>- 1994 New York Rangers</a:t>
            </a:r>
            <a:br>
              <a:rPr lang="en-US" dirty="0"/>
            </a:br>
            <a:r>
              <a:rPr lang="en-US" dirty="0"/>
              <a:t>- 1980 USA Olympic Hockey Team</a:t>
            </a:r>
            <a:br>
              <a:rPr lang="en-US" dirty="0"/>
            </a:br>
            <a:r>
              <a:rPr lang="en-US" dirty="0">
                <a:solidFill>
                  <a:srgbClr val="070E2B"/>
                </a:solidFill>
              </a:rPr>
              <a:t>- 2017 San Jose Sharks</a:t>
            </a:r>
            <a:br>
              <a:rPr lang="en-US" dirty="0">
                <a:solidFill>
                  <a:srgbClr val="070E2B"/>
                </a:solidFill>
              </a:rPr>
            </a:br>
            <a:r>
              <a:rPr lang="en-US" dirty="0">
                <a:solidFill>
                  <a:srgbClr val="070E2B"/>
                </a:solidFill>
              </a:rPr>
              <a:t>- 2014 USA Olympic Team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37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458</Words>
  <Application>Microsoft Office PowerPoint</Application>
  <PresentationFormat>Widescreen</PresentationFormat>
  <Paragraphs>71</Paragraphs>
  <Slides>41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Impact</vt:lpstr>
      <vt:lpstr>Vegur</vt:lpstr>
      <vt:lpstr>Verdana</vt:lpstr>
      <vt:lpstr>Office Theme</vt:lpstr>
      <vt:lpstr>2_Office Theme</vt:lpstr>
      <vt:lpstr>PowerPoint Presentation</vt:lpstr>
      <vt:lpstr>PowerPoint Presentation</vt:lpstr>
      <vt:lpstr>Agenda</vt:lpstr>
      <vt:lpstr>1. Don’t underestimate their performance</vt:lpstr>
      <vt:lpstr>Poll Question</vt:lpstr>
      <vt:lpstr>Who is this team?</vt:lpstr>
      <vt:lpstr>PowerPoint Presentation</vt:lpstr>
      <vt:lpstr>Who is this team?  - 1994 New York Rangers - 1980 USA Olympic Hockey Team - 2017 San Jose Sharks - 2002 USA Olympic Hockey Team </vt:lpstr>
      <vt:lpstr>Who is this team?  - 1994 New York Rangers - 1980 USA Olympic Hockey Team - 2017 San Jose Sharks - 2014 USA Olympic Team </vt:lpstr>
      <vt:lpstr>PowerPoint Presentation</vt:lpstr>
      <vt:lpstr>PowerPoint Presentation</vt:lpstr>
      <vt:lpstr>2. Don’t jump into a TCO / ROI debate</vt:lpstr>
      <vt:lpstr>PowerPoint Presentation</vt:lpstr>
      <vt:lpstr>PowerPoint Presentation</vt:lpstr>
      <vt:lpstr>Best Practices to Providing Logical Justification</vt:lpstr>
      <vt:lpstr>3. Don’t act cheap (desperate) </vt:lpstr>
      <vt:lpstr>Don’t act cheap (desperate)</vt:lpstr>
      <vt:lpstr>PowerPoint Presentation</vt:lpstr>
      <vt:lpstr>4. When you’ve got them on the ropes, don’t let up.</vt:lpstr>
      <vt:lpstr>PowerPoint Presentation</vt:lpstr>
      <vt:lpstr>PowerPoint Presentation</vt:lpstr>
      <vt:lpstr>PowerPoint Presentation</vt:lpstr>
      <vt:lpstr>Make sure they feel it</vt:lpstr>
      <vt:lpstr>5. Don’t Wait</vt:lpstr>
      <vt:lpstr>PowerPoint Presentation</vt:lpstr>
      <vt:lpstr>PowerPoint Presentation</vt:lpstr>
      <vt:lpstr>Let ‘em know that you’ll be more expensive … early.</vt:lpstr>
      <vt:lpstr>6. Don’t get into a price battle</vt:lpstr>
      <vt:lpstr>PowerPoint Presentation</vt:lpstr>
      <vt:lpstr>7. Don’t bash the competition</vt:lpstr>
      <vt:lpstr>Back in the 1980’s…</vt:lpstr>
      <vt:lpstr>Poll Question</vt:lpstr>
      <vt:lpstr>If you can’t bash the competition, who can?</vt:lpstr>
      <vt:lpstr>If you can’t bash the competition, who can?  - Your boss. - If you’re careful about it, you can. - Your internal champion / coach. - Your sales engineer.</vt:lpstr>
      <vt:lpstr>If you can’t bash the competition, who can?  - Your boss. - If you’re careful about it, you can. - Your internal champion. - You sales engineer.</vt:lpstr>
      <vt:lpstr>“Why are they looking at these cheap bozos?”</vt:lpstr>
      <vt:lpstr>PowerPoint Presentation</vt:lpstr>
      <vt:lpstr>Summary</vt:lpstr>
      <vt:lpstr>Action</vt:lpstr>
      <vt:lpstr>       Action Item  List the top three reasons your customers should pay an extra 20% for you vs. the competition.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21</cp:revision>
  <cp:lastPrinted>2018-08-13T23:11:46Z</cp:lastPrinted>
  <dcterms:created xsi:type="dcterms:W3CDTF">2018-08-13T23:05:36Z</dcterms:created>
  <dcterms:modified xsi:type="dcterms:W3CDTF">2018-09-18T14:13:17Z</dcterms:modified>
</cp:coreProperties>
</file>