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</p:sldMasterIdLst>
  <p:notesMasterIdLst>
    <p:notesMasterId r:id="rId37"/>
  </p:notesMasterIdLst>
  <p:sldIdLst>
    <p:sldId id="1022" r:id="rId3"/>
    <p:sldId id="3150" r:id="rId4"/>
    <p:sldId id="3151" r:id="rId5"/>
    <p:sldId id="3167" r:id="rId6"/>
    <p:sldId id="3152" r:id="rId7"/>
    <p:sldId id="3166" r:id="rId8"/>
    <p:sldId id="3153" r:id="rId9"/>
    <p:sldId id="3023" r:id="rId10"/>
    <p:sldId id="2411" r:id="rId11"/>
    <p:sldId id="3154" r:id="rId12"/>
    <p:sldId id="3164" r:id="rId13"/>
    <p:sldId id="1247" r:id="rId14"/>
    <p:sldId id="1590" r:id="rId15"/>
    <p:sldId id="3156" r:id="rId16"/>
    <p:sldId id="3165" r:id="rId17"/>
    <p:sldId id="3168" r:id="rId18"/>
    <p:sldId id="3025" r:id="rId19"/>
    <p:sldId id="3155" r:id="rId20"/>
    <p:sldId id="3157" r:id="rId21"/>
    <p:sldId id="2084" r:id="rId22"/>
    <p:sldId id="2085" r:id="rId23"/>
    <p:sldId id="2086" r:id="rId24"/>
    <p:sldId id="3161" r:id="rId25"/>
    <p:sldId id="3162" r:id="rId26"/>
    <p:sldId id="3163" r:id="rId27"/>
    <p:sldId id="3158" r:id="rId28"/>
    <p:sldId id="1294" r:id="rId29"/>
    <p:sldId id="3159" r:id="rId30"/>
    <p:sldId id="3160" r:id="rId31"/>
    <p:sldId id="3140" r:id="rId32"/>
    <p:sldId id="818" r:id="rId33"/>
    <p:sldId id="3143" r:id="rId34"/>
    <p:sldId id="2566" r:id="rId35"/>
    <p:sldId id="333" r:id="rId36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E2B"/>
    <a:srgbClr val="175980"/>
    <a:srgbClr val="E3CEA3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5" autoAdjust="0"/>
    <p:restoredTop sz="94651" autoAdjust="0"/>
  </p:normalViewPr>
  <p:slideViewPr>
    <p:cSldViewPr snapToGrid="0">
      <p:cViewPr varScale="1">
        <p:scale>
          <a:sx n="105" d="100"/>
          <a:sy n="105" d="100"/>
        </p:scale>
        <p:origin x="57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8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the story of Grant taking us to Morton’s.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6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8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7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50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224598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251969F-444B-40FF-9F65-4C6957682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21" y="1471135"/>
            <a:ext cx="5270957" cy="1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2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3B84D-C096-4A95-B61A-9B142F67574D}"/>
              </a:ext>
            </a:extLst>
          </p:cNvPr>
          <p:cNvSpPr/>
          <p:nvPr userDrawn="1"/>
        </p:nvSpPr>
        <p:spPr>
          <a:xfrm>
            <a:off x="0" y="0"/>
            <a:ext cx="12192000" cy="3915052"/>
          </a:xfrm>
          <a:prstGeom prst="rect">
            <a:avLst/>
          </a:prstGeom>
          <a:solidFill>
            <a:srgbClr val="070E2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663" y="4348116"/>
            <a:ext cx="9144000" cy="1655762"/>
          </a:xfrm>
          <a:solidFill>
            <a:srgbClr val="17598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0E15C12-5C3C-4991-8FA3-2D69A8A23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8" y="594855"/>
            <a:ext cx="8228223" cy="29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5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47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6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6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4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7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50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50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62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77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0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9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1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1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orfirmacademy.com/lessons/action-item-for-october-2023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0"/>
            <a:ext cx="9849136" cy="2218444"/>
          </a:xfrm>
        </p:spPr>
        <p:txBody>
          <a:bodyPr>
            <a:normAutofit/>
          </a:bodyPr>
          <a:lstStyle/>
          <a:p>
            <a:pPr lvl="0"/>
            <a:r>
              <a:rPr lang="en-US" sz="4000" dirty="0"/>
              <a:t>How to End Sales Calls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075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October 13,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2EF3E-EC90-DEDF-2D43-9D5B35C0D95C}"/>
              </a:ext>
            </a:extLst>
          </p:cNvPr>
          <p:cNvSpPr txBox="1"/>
          <p:nvPr/>
        </p:nvSpPr>
        <p:spPr>
          <a:xfrm>
            <a:off x="2584488" y="5967486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1D0CC39F-833D-4E84-E0BC-15BA167527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r="5106" b="-1"/>
          <a:stretch/>
        </p:blipFill>
        <p:spPr>
          <a:xfrm>
            <a:off x="-2094788" y="-2183045"/>
            <a:ext cx="14369916" cy="11347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52A80-24AE-10E8-D9C6-16CADFF5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284950" cy="16554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Early in the sales call…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45DDF-B308-F0EA-FB05-0FF7DB1BF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7"/>
            <a:ext cx="3284950" cy="383226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 an alarm for 10 minutes before the end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“As we’re talking, please think about two things: concerns you have and the best next steps.”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Proactively bring up assumed objections (and price) early.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1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in a chair with a computer&#10;&#10;Description automatically generated">
            <a:extLst>
              <a:ext uri="{FF2B5EF4-FFF2-40B4-BE49-F238E27FC236}">
                <a16:creationId xmlns:a16="http://schemas.microsoft.com/office/drawing/2014/main" id="{397368F6-0E6F-CAE9-E8A6-D299EC4C3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8" r="1" b="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2387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6774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Ask for the order.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/>
              <a:t>Show up on time.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List action items and get them done.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/>
              <a:t>Depart with confidence.</a:t>
            </a:r>
            <a:endParaRPr kumimoji="0" lang="en-US" sz="2000" b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91427" y="1377029"/>
            <a:ext cx="3654961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one thing must you do to effectively end a sales call? If you don’t do this, everything else is meaningless.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Ask for the order.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Show up on time.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List action items and get them done.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Depart with confidence.</a:t>
            </a:r>
            <a:endParaRPr kumimoji="0" lang="en-US" sz="2000" b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91427" y="1377029"/>
            <a:ext cx="3654961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one thing must you do to effectively end a sales call? If you don’t do this, everything else is meaningless.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Ask for the order.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/>
              <a:t>Show up on time.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List action items and get them done.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/>
              <a:t>Depart with confidence.</a:t>
            </a:r>
            <a:endParaRPr kumimoji="0" lang="en-US" sz="2000" b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91427" y="1377029"/>
            <a:ext cx="3654961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one thing must you do to effectively end a sales call? If you don’t do this, everything else is meaningless.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30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Ask for the order.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Show up on time.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List action items and get them done.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Depart with confidence.</a:t>
            </a:r>
            <a:endParaRPr kumimoji="0" lang="en-US" sz="2000" b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91427" y="1377029"/>
            <a:ext cx="3654961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one thing must you do to effectively end a sales call? If you don’t do this, everything else is meaningless.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72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93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hand holding a megaphone&#10;&#10;Description automatically generated">
            <a:extLst>
              <a:ext uri="{FF2B5EF4-FFF2-40B4-BE49-F238E27FC236}">
                <a16:creationId xmlns:a16="http://schemas.microsoft.com/office/drawing/2014/main" id="{6E05F156-740B-29E8-FECB-9C98B738C6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C5744-29CB-8E3A-2761-7FE497B1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628982"/>
            <a:ext cx="4169071" cy="13880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Action Items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C179A-E417-7F3D-845D-DDC1150B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219924"/>
            <a:ext cx="4169071" cy="41713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Write / type in a specific section of note pad.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Confirm that you’ve captured all action items.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Ask for the best time to follow-up on action items and give them plenty of space – do not rush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Ask for the best method of contacting each person.</a:t>
            </a:r>
          </a:p>
        </p:txBody>
      </p:sp>
    </p:spTree>
    <p:extLst>
      <p:ext uri="{BB962C8B-B14F-4D97-AF65-F5344CB8AC3E}">
        <p14:creationId xmlns:p14="http://schemas.microsoft.com/office/powerpoint/2010/main" val="30474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30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0"/>
            <a:ext cx="9849136" cy="2218444"/>
          </a:xfrm>
        </p:spPr>
        <p:txBody>
          <a:bodyPr>
            <a:normAutofit/>
          </a:bodyPr>
          <a:lstStyle/>
          <a:p>
            <a:pPr lvl="0"/>
            <a:r>
              <a:rPr lang="en-US" sz="4000" dirty="0"/>
              <a:t>How to End Sales Calls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075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October 13, 2023</a:t>
            </a:r>
          </a:p>
        </p:txBody>
      </p:sp>
    </p:spTree>
    <p:extLst>
      <p:ext uri="{BB962C8B-B14F-4D97-AF65-F5344CB8AC3E}">
        <p14:creationId xmlns:p14="http://schemas.microsoft.com/office/powerpoint/2010/main" val="795891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1D10BF-A7CF-402D-A66E-DF52A26BA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5" b="23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F8B52-B9B0-423B-AE51-28AEF0BC4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Not Like This!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ular Callout 4">
            <a:extLst>
              <a:ext uri="{FF2B5EF4-FFF2-40B4-BE49-F238E27FC236}">
                <a16:creationId xmlns:a16="http://schemas.microsoft.com/office/drawing/2014/main" id="{4C1D0711-DA51-44D5-8849-66E839524F2E}"/>
              </a:ext>
            </a:extLst>
          </p:cNvPr>
          <p:cNvSpPr/>
          <p:nvPr/>
        </p:nvSpPr>
        <p:spPr>
          <a:xfrm>
            <a:off x="3368986" y="869576"/>
            <a:ext cx="2986990" cy="2835872"/>
          </a:xfrm>
          <a:prstGeom prst="wedgeRoundRectCallout">
            <a:avLst>
              <a:gd name="adj1" fmla="val -70078"/>
              <a:gd name="adj2" fmla="val -16476"/>
              <a:gd name="adj3" fmla="val 16667"/>
            </a:avLst>
          </a:prstGeom>
          <a:solidFill>
            <a:srgbClr val="E3CEA3"/>
          </a:solidFill>
          <a:ln>
            <a:solidFill>
              <a:srgbClr val="070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E00576-F7DE-4041-BE19-BBF91D8F7C15}"/>
              </a:ext>
            </a:extLst>
          </p:cNvPr>
          <p:cNvSpPr txBox="1">
            <a:spLocks/>
          </p:cNvSpPr>
          <p:nvPr/>
        </p:nvSpPr>
        <p:spPr>
          <a:xfrm>
            <a:off x="3610519" y="795924"/>
            <a:ext cx="2745457" cy="327400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gur" panose="00000500000000000000" pitchFamily="50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gur" panose="00000500000000000000" pitchFamily="50" charset="0"/>
                <a:ea typeface="+mj-ea"/>
                <a:cs typeface="+mj-cs"/>
              </a:rPr>
              <a:t>“Have you seen our competition?”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gur" panose="00000500000000000000" pitchFamily="50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gur" panose="00000500000000000000" pitchFamily="50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gur" panose="00000500000000000000" pitchFamily="50" charset="0"/>
                <a:ea typeface="+mj-ea"/>
                <a:cs typeface="+mj-cs"/>
              </a:rPr>
              <a:t>“What do we need to do to get you in this beauty today?”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gur" panose="000005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28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79D7BD-03B7-4F6A-8AF5-6DF1136F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This method used to work…</a:t>
            </a:r>
          </a:p>
        </p:txBody>
      </p:sp>
      <p:pic>
        <p:nvPicPr>
          <p:cNvPr id="13" name="Content Placeholder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E6A44AD-455A-4B44-BA37-50FB46ED7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>
          <a:xfrm>
            <a:off x="6096026" y="0"/>
            <a:ext cx="6095974" cy="4252522"/>
          </a:xfrm>
          <a:prstGeom prst="rect">
            <a:avLst/>
          </a:prstGeom>
        </p:spPr>
      </p:pic>
      <p:pic>
        <p:nvPicPr>
          <p:cNvPr id="11" name="Content Placeholder 10" descr="A person sitting at a table with a cup of coffee&#10;&#10;Description automatically generated">
            <a:extLst>
              <a:ext uri="{FF2B5EF4-FFF2-40B4-BE49-F238E27FC236}">
                <a16:creationId xmlns:a16="http://schemas.microsoft.com/office/drawing/2014/main" id="{3B11D9EA-D711-4866-8C5F-BD3F5958E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2" b="2"/>
          <a:stretch/>
        </p:blipFill>
        <p:spPr>
          <a:xfrm>
            <a:off x="-24581" y="2157"/>
            <a:ext cx="6096001" cy="425321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67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5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BAE0A-E08D-4BA5-958D-4BF9BCFB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094" y="618681"/>
            <a:ext cx="3101788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       </a:t>
            </a:r>
            <a:r>
              <a:rPr lang="en-US" sz="3600" u="sng" dirty="0">
                <a:solidFill>
                  <a:srgbClr val="FFFFFF"/>
                </a:solidFill>
              </a:rPr>
              <a:t>Goal</a:t>
            </a:r>
            <a:br>
              <a:rPr lang="en-US" sz="3600" u="sng" dirty="0">
                <a:solidFill>
                  <a:srgbClr val="FFFFFF"/>
                </a:solidFill>
              </a:rPr>
            </a:br>
            <a:br>
              <a:rPr lang="en-US" sz="3600" u="sng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Six weeks later when they’re making decision…</a:t>
            </a:r>
            <a:endParaRPr lang="en-US" sz="3600" u="sng" dirty="0">
              <a:solidFill>
                <a:srgbClr val="FFFFFF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853D77B-25FF-4E2F-9D2D-8BD14E9A2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4D9048C-0B49-4CDE-8F84-D0C82C6BD12F}"/>
              </a:ext>
            </a:extLst>
          </p:cNvPr>
          <p:cNvSpPr/>
          <p:nvPr/>
        </p:nvSpPr>
        <p:spPr>
          <a:xfrm>
            <a:off x="4289946" y="690168"/>
            <a:ext cx="4277156" cy="1896752"/>
          </a:xfrm>
          <a:prstGeom prst="wedgeEllipseCallout">
            <a:avLst>
              <a:gd name="adj1" fmla="val -51981"/>
              <a:gd name="adj2" fmla="val 5238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one was nearly as competent or confident as Robin from XYZ Integration.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C2E749-869E-429C-96F0-AF604770DCAD}"/>
              </a:ext>
            </a:extLst>
          </p:cNvPr>
          <p:cNvSpPr/>
          <p:nvPr/>
        </p:nvSpPr>
        <p:spPr>
          <a:xfrm>
            <a:off x="3163573" y="1254889"/>
            <a:ext cx="3137647" cy="2012643"/>
          </a:xfrm>
          <a:prstGeom prst="wedgeRoundRectCallout">
            <a:avLst>
              <a:gd name="adj1" fmla="val 61524"/>
              <a:gd name="adj2" fmla="val 211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not even close.  And she didn’t use any of those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cheezy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closing techniques.</a:t>
            </a:r>
          </a:p>
        </p:txBody>
      </p:sp>
    </p:spTree>
    <p:extLst>
      <p:ext uri="{BB962C8B-B14F-4D97-AF65-F5344CB8AC3E}">
        <p14:creationId xmlns:p14="http://schemas.microsoft.com/office/powerpoint/2010/main" val="27860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hand writing on a blackboard&#10;&#10;Description automatically generated">
            <a:extLst>
              <a:ext uri="{FF2B5EF4-FFF2-40B4-BE49-F238E27FC236}">
                <a16:creationId xmlns:a16="http://schemas.microsoft.com/office/drawing/2014/main" id="{49A80ACC-DE63-A9CF-8490-61FAAB9511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r="4705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89D0C-F400-1B93-E73E-3DED65D8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2" y="1725353"/>
            <a:ext cx="3921456" cy="1354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Closing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F0722-1CD9-FEF8-F200-A433DB3F9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1" y="3307657"/>
            <a:ext cx="3921455" cy="24880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Close for the next step in the process.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Your tone must be conversational.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Closing questions should be conversation starters.</a:t>
            </a:r>
          </a:p>
        </p:txBody>
      </p:sp>
    </p:spTree>
    <p:extLst>
      <p:ext uri="{BB962C8B-B14F-4D97-AF65-F5344CB8AC3E}">
        <p14:creationId xmlns:p14="http://schemas.microsoft.com/office/powerpoint/2010/main" val="4841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wearing headphones and looking at a computer&#10;&#10;Description automatically generated">
            <a:extLst>
              <a:ext uri="{FF2B5EF4-FFF2-40B4-BE49-F238E27FC236}">
                <a16:creationId xmlns:a16="http://schemas.microsoft.com/office/drawing/2014/main" id="{2761522F-E8F3-BDCF-71F6-E43B9BC34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" b="128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2777E-8A5E-29CD-A462-8ED8D96F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“When will you be releasing the order?”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A190B3-0241-F11C-3352-604B940B7B6D}"/>
              </a:ext>
            </a:extLst>
          </p:cNvPr>
          <p:cNvSpPr txBox="1"/>
          <p:nvPr/>
        </p:nvSpPr>
        <p:spPr>
          <a:xfrm>
            <a:off x="932597" y="327546"/>
            <a:ext cx="3712191" cy="1446550"/>
          </a:xfrm>
          <a:prstGeom prst="rect">
            <a:avLst/>
          </a:prstGeom>
          <a:solidFill>
            <a:srgbClr val="17598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When asking for the order…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91BF1-112C-4517-4C64-B011C734C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99" y="1890949"/>
            <a:ext cx="1579001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5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grey dress with her arms crossed&#10;&#10;Description automatically generated">
            <a:extLst>
              <a:ext uri="{FF2B5EF4-FFF2-40B4-BE49-F238E27FC236}">
                <a16:creationId xmlns:a16="http://schemas.microsoft.com/office/drawing/2014/main" id="{7573D855-10DB-DEFC-6213-BCFB2C81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5" y="643467"/>
            <a:ext cx="387189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E4008-0B12-1A99-2BE2-15A8BE11650A}"/>
              </a:ext>
            </a:extLst>
          </p:cNvPr>
          <p:cNvSpPr txBox="1"/>
          <p:nvPr/>
        </p:nvSpPr>
        <p:spPr>
          <a:xfrm>
            <a:off x="4765548" y="643467"/>
            <a:ext cx="6664657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rgbClr val="070E2B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4400" dirty="0"/>
              <a:t>“Did you hear anything today that might concern you or that I can clarify?”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9C49D-0273-2A27-FD4D-0C09086B0C1F}"/>
              </a:ext>
            </a:extLst>
          </p:cNvPr>
          <p:cNvSpPr txBox="1"/>
          <p:nvPr/>
        </p:nvSpPr>
        <p:spPr>
          <a:xfrm>
            <a:off x="4765548" y="3197013"/>
            <a:ext cx="6664657" cy="30175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rgbClr val="070E2B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“Don’t worry about hurting my feelings. I’d much rather hear about it now than have it come up after I leave.”</a:t>
            </a:r>
          </a:p>
        </p:txBody>
      </p:sp>
    </p:spTree>
    <p:extLst>
      <p:ext uri="{BB962C8B-B14F-4D97-AF65-F5344CB8AC3E}">
        <p14:creationId xmlns:p14="http://schemas.microsoft.com/office/powerpoint/2010/main" val="28290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End a Sales Call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2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10" y="453642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Last Impression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110" y="1969827"/>
            <a:ext cx="3764826" cy="409432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control it … “We’re at that time.”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Confirm action items.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Commit to emailing summary in the morning.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Mention that you need to schedule more time on the next visit.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Say good-bye and get </a:t>
            </a:r>
            <a:r>
              <a:rPr lang="en-US" sz="2400" dirty="0" err="1"/>
              <a:t>outta</a:t>
            </a:r>
            <a:r>
              <a:rPr lang="en-US" sz="2400" dirty="0"/>
              <a:t> there like Fonzie leaving Arnold’s.</a:t>
            </a:r>
          </a:p>
        </p:txBody>
      </p:sp>
    </p:spTree>
    <p:extLst>
      <p:ext uri="{BB962C8B-B14F-4D97-AF65-F5344CB8AC3E}">
        <p14:creationId xmlns:p14="http://schemas.microsoft.com/office/powerpoint/2010/main" val="3157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19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notepad with writing on it and a cup of coffee&#10;&#10;Description automatically generated">
            <a:extLst>
              <a:ext uri="{FF2B5EF4-FFF2-40B4-BE49-F238E27FC236}">
                <a16:creationId xmlns:a16="http://schemas.microsoft.com/office/drawing/2014/main" id="{C987AEA3-70F8-6106-C59F-226736D29E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r="611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BD52F-6B72-F886-792D-4C32C0EB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200"/>
              <a:t>The Debrief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8AB75-649E-FB8C-FD1D-6B7BC6A9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32613" y="1420860"/>
            <a:ext cx="3932237" cy="4816167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Write it as soon as you can but send the next morning.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List the action items in bullet points and separated by person responsible.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Email (or text or call) individuals thanking them for specific contributions.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Include everyone, even if that means forwarding to keep someone in the loop. Ask permission or be completely transparent.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E8F60-8DFC-B176-1110-3C8F5FC3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388" y="1008394"/>
            <a:ext cx="1585097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7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sitting at a table writing&#10;&#10;Description automatically generated">
            <a:extLst>
              <a:ext uri="{FF2B5EF4-FFF2-40B4-BE49-F238E27FC236}">
                <a16:creationId xmlns:a16="http://schemas.microsoft.com/office/drawing/2014/main" id="{A43BA9FC-8EA1-95F5-E5F9-B6C4E1F5B7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r="6028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B3CD2-1894-D0E9-DE91-EFF5F5FB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263856"/>
            <a:ext cx="4360139" cy="1778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Before every sales call, remember…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0EE5E-E022-D74F-EE95-4EBA98C19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201840"/>
            <a:ext cx="4360139" cy="3825921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customer will forget about you before you leave their property.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They will not do what they implied they will 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Multiple people will be part of making the decision.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 general, people are kind and avoid conflict. </a:t>
            </a:r>
          </a:p>
        </p:txBody>
      </p:sp>
    </p:spTree>
    <p:extLst>
      <p:ext uri="{BB962C8B-B14F-4D97-AF65-F5344CB8AC3E}">
        <p14:creationId xmlns:p14="http://schemas.microsoft.com/office/powerpoint/2010/main" val="3628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writing on a chalkboard&#10;&#10;Description automatically generated">
            <a:extLst>
              <a:ext uri="{FF2B5EF4-FFF2-40B4-BE49-F238E27FC236}">
                <a16:creationId xmlns:a16="http://schemas.microsoft.com/office/drawing/2014/main" id="{BAD7153B-C8D0-EF72-CC7D-FB1A1E0F2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30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18F7B-D64F-CD71-C8A1-28257046AE6A}"/>
              </a:ext>
            </a:extLst>
          </p:cNvPr>
          <p:cNvSpPr txBox="1"/>
          <p:nvPr/>
        </p:nvSpPr>
        <p:spPr>
          <a:xfrm>
            <a:off x="1050879" y="1992400"/>
            <a:ext cx="5195246" cy="40318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</a:rPr>
              <a:t>Understand what happens after you leave.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</a:rPr>
              <a:t>Follow this plan: start early, control action items, ask the right closing questions, leave like Fonzie, and debrief.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</a:rPr>
              <a:t>Leave with momentum!</a:t>
            </a:r>
          </a:p>
        </p:txBody>
      </p:sp>
    </p:spTree>
    <p:extLst>
      <p:ext uri="{BB962C8B-B14F-4D97-AF65-F5344CB8AC3E}">
        <p14:creationId xmlns:p14="http://schemas.microsoft.com/office/powerpoint/2010/main" val="1109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12" y="5690399"/>
            <a:ext cx="10981208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Action Plan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3" name="Content Placeholder 5" descr="Teacher helping student with model wind turbin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53" b="25842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166556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C03E87-8188-6B76-7F20-704A607007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6E06-C0B1-4C23-B66A-01ACF60C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137" y="2839752"/>
            <a:ext cx="4469769" cy="22262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Finding Value that You Can Sell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E2E2E-F6BE-4EEC-A06E-AE476572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8601" y="5249806"/>
            <a:ext cx="4703379" cy="68328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dirty="0"/>
              <a:t>November’s Topic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8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71239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his hand to his head&#10;&#10;Description automatically generated">
            <a:extLst>
              <a:ext uri="{FF2B5EF4-FFF2-40B4-BE49-F238E27FC236}">
                <a16:creationId xmlns:a16="http://schemas.microsoft.com/office/drawing/2014/main" id="{304EB638-B5E6-1B3A-D802-6FAC5C4BB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30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5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681CC-48B6-3A8B-D230-D0207E66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End our sales calls with </a:t>
            </a:r>
            <a:r>
              <a:rPr lang="en-US" dirty="0">
                <a:solidFill>
                  <a:srgbClr val="070E2B"/>
                </a:solidFill>
              </a:rPr>
              <a:t>momentum!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83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in a chair with a computer&#10;&#10;Description automatically generated">
            <a:extLst>
              <a:ext uri="{FF2B5EF4-FFF2-40B4-BE49-F238E27FC236}">
                <a16:creationId xmlns:a16="http://schemas.microsoft.com/office/drawing/2014/main" id="{76079467-CFFC-6DBB-A280-C2EEEC8AC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681CC-48B6-3A8B-D230-D0207E66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End our sales calls with momentum!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E875EB0-A261-07A6-4251-2C6846487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458" y="322179"/>
            <a:ext cx="157290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2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D0434-FA65-E261-0EF5-ABE8A6989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24358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If we end sales calls with momentum…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FDC98-F975-9D50-DDE2-901123872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775045"/>
            <a:ext cx="4243589" cy="3939654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They’ll remember more about us than our competition.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They’ll commit to the action items and a timeline. (Not a slam dunk, but drastically improves chances.)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They’ll let you know how you can win the business.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They’ll take your calls.</a:t>
            </a:r>
          </a:p>
        </p:txBody>
      </p:sp>
      <p:pic>
        <p:nvPicPr>
          <p:cNvPr id="6" name="Picture Placeholder 5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AF084F1B-DEF9-4B71-67EF-B72774D6B0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6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3E482328-9B2E-3D5A-A277-FE4AF91DBA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7"/>
          <a:stretch/>
        </p:blipFill>
        <p:spPr>
          <a:xfrm>
            <a:off x="5182104" y="85735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CD225-C6DB-08BA-A51E-4249D387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57" y="204716"/>
            <a:ext cx="5062608" cy="18029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400" dirty="0">
                <a:solidFill>
                  <a:prstClr val="white"/>
                </a:solidFill>
              </a:rPr>
              <a:t>How to End Sales Calls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51498-0B7C-7593-1F6D-2DB0CC6AD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657" y="2396963"/>
            <a:ext cx="4782458" cy="3642549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Set-Up Early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Action Items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Closing Questions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How?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264195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Early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47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793</Words>
  <Application>Microsoft Office PowerPoint</Application>
  <PresentationFormat>Widescreen</PresentationFormat>
  <Paragraphs>108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Vegur</vt:lpstr>
      <vt:lpstr>Office Theme</vt:lpstr>
      <vt:lpstr>2_Office Theme</vt:lpstr>
      <vt:lpstr>PowerPoint Presentation</vt:lpstr>
      <vt:lpstr>PowerPoint Presentation</vt:lpstr>
      <vt:lpstr>Before every sales call, remember…</vt:lpstr>
      <vt:lpstr>PowerPoint Presentation</vt:lpstr>
      <vt:lpstr>End our sales calls with momentum!</vt:lpstr>
      <vt:lpstr>End our sales calls with momentum!</vt:lpstr>
      <vt:lpstr>If we end sales calls with momentum…</vt:lpstr>
      <vt:lpstr>How to End Sales Calls</vt:lpstr>
      <vt:lpstr>Set Up Early</vt:lpstr>
      <vt:lpstr>Early in the sales call…</vt:lpstr>
      <vt:lpstr>PowerPoint Presentation</vt:lpstr>
      <vt:lpstr>Poll Question</vt:lpstr>
      <vt:lpstr>PowerPoint Presentation</vt:lpstr>
      <vt:lpstr>PowerPoint Presentation</vt:lpstr>
      <vt:lpstr>PowerPoint Presentation</vt:lpstr>
      <vt:lpstr>PowerPoint Presentation</vt:lpstr>
      <vt:lpstr>Action Items</vt:lpstr>
      <vt:lpstr>Action Items</vt:lpstr>
      <vt:lpstr>Closing Questions</vt:lpstr>
      <vt:lpstr>Not Like This!</vt:lpstr>
      <vt:lpstr>This method used to work…</vt:lpstr>
      <vt:lpstr>       Goal  Six weeks later when they’re making decision…</vt:lpstr>
      <vt:lpstr>Closing Questions</vt:lpstr>
      <vt:lpstr>“When will you be releasing the order?”</vt:lpstr>
      <vt:lpstr>PowerPoint Presentation</vt:lpstr>
      <vt:lpstr>How to End a Sales Call</vt:lpstr>
      <vt:lpstr>Last Impression</vt:lpstr>
      <vt:lpstr>Debrief</vt:lpstr>
      <vt:lpstr>The Debrief</vt:lpstr>
      <vt:lpstr>PowerPoint Presentation</vt:lpstr>
      <vt:lpstr>Action Plan</vt:lpstr>
      <vt:lpstr>Action Plan</vt:lpstr>
      <vt:lpstr>Finding Value that You Can Sell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25</cp:revision>
  <dcterms:created xsi:type="dcterms:W3CDTF">2021-01-25T17:12:18Z</dcterms:created>
  <dcterms:modified xsi:type="dcterms:W3CDTF">2023-10-13T19:27:14Z</dcterms:modified>
</cp:coreProperties>
</file>