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Lst>
  <p:notesMasterIdLst>
    <p:notesMasterId r:id="rId35"/>
  </p:notesMasterIdLst>
  <p:sldIdLst>
    <p:sldId id="1022" r:id="rId3"/>
    <p:sldId id="3141" r:id="rId4"/>
    <p:sldId id="3142" r:id="rId5"/>
    <p:sldId id="3143" r:id="rId6"/>
    <p:sldId id="2983" r:id="rId7"/>
    <p:sldId id="2984" r:id="rId8"/>
    <p:sldId id="2985" r:id="rId9"/>
    <p:sldId id="3023" r:id="rId10"/>
    <p:sldId id="3120" r:id="rId11"/>
    <p:sldId id="3144" r:id="rId12"/>
    <p:sldId id="3145" r:id="rId13"/>
    <p:sldId id="3121" r:id="rId14"/>
    <p:sldId id="3146" r:id="rId15"/>
    <p:sldId id="3147" r:id="rId16"/>
    <p:sldId id="3122" r:id="rId17"/>
    <p:sldId id="3148" r:id="rId18"/>
    <p:sldId id="3123" r:id="rId19"/>
    <p:sldId id="3149" r:id="rId20"/>
    <p:sldId id="3153" r:id="rId21"/>
    <p:sldId id="3154" r:id="rId22"/>
    <p:sldId id="3155" r:id="rId23"/>
    <p:sldId id="3150" r:id="rId24"/>
    <p:sldId id="3156" r:id="rId25"/>
    <p:sldId id="3157" r:id="rId26"/>
    <p:sldId id="3158" r:id="rId27"/>
    <p:sldId id="3151" r:id="rId28"/>
    <p:sldId id="3152" r:id="rId29"/>
    <p:sldId id="3140" r:id="rId30"/>
    <p:sldId id="1063" r:id="rId31"/>
    <p:sldId id="3126" r:id="rId32"/>
    <p:sldId id="3159" r:id="rId33"/>
    <p:sldId id="3054" r:id="rId34"/>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DA1"/>
    <a:srgbClr val="0D0D0D"/>
    <a:srgbClr val="175980"/>
    <a:srgbClr val="00B0F0"/>
    <a:srgbClr val="DADBDF"/>
    <a:srgbClr val="ED7D31"/>
    <a:srgbClr val="000000"/>
    <a:srgbClr val="E3CEA3"/>
    <a:srgbClr val="165880"/>
    <a:srgbClr val="070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2" autoAdjust="0"/>
    <p:restoredTop sz="78227" autoAdjust="0"/>
  </p:normalViewPr>
  <p:slideViewPr>
    <p:cSldViewPr snapToGrid="0">
      <p:cViewPr varScale="1">
        <p:scale>
          <a:sx n="82" d="100"/>
          <a:sy n="82" d="100"/>
        </p:scale>
        <p:origin x="72" y="291"/>
      </p:cViewPr>
      <p:guideLst/>
    </p:cSldViewPr>
  </p:slideViewPr>
  <p:notesTextViewPr>
    <p:cViewPr>
      <p:scale>
        <a:sx n="1" d="1"/>
        <a:sy n="1" d="1"/>
      </p:scale>
      <p:origin x="0" y="0"/>
    </p:cViewPr>
  </p:notesTextViewPr>
  <p:sorterViewPr>
    <p:cViewPr>
      <p:scale>
        <a:sx n="140" d="100"/>
        <a:sy n="14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25AE10AD-B133-4122-B55A-FCFB2FBB69A6}" type="datetimeFigureOut">
              <a:rPr lang="en-US" smtClean="0"/>
              <a:t>8/11/2023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419EE88-4241-4FB4-A55D-C7A211FFE47F}" type="slidenum">
              <a:rPr lang="en-US" smtClean="0"/>
              <a:t>‹#›</a:t>
            </a:fld>
            <a:endParaRPr lang="en-US"/>
          </a:p>
        </p:txBody>
      </p:sp>
    </p:spTree>
    <p:extLst>
      <p:ext uri="{BB962C8B-B14F-4D97-AF65-F5344CB8AC3E}">
        <p14:creationId xmlns:p14="http://schemas.microsoft.com/office/powerpoint/2010/main" val="169641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1</a:t>
            </a:fld>
            <a:endParaRPr lang="en-US"/>
          </a:p>
        </p:txBody>
      </p:sp>
    </p:spTree>
    <p:extLst>
      <p:ext uri="{BB962C8B-B14F-4D97-AF65-F5344CB8AC3E}">
        <p14:creationId xmlns:p14="http://schemas.microsoft.com/office/powerpoint/2010/main" val="2251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2</a:t>
            </a:fld>
            <a:endParaRPr lang="en-US"/>
          </a:p>
        </p:txBody>
      </p:sp>
    </p:spTree>
    <p:extLst>
      <p:ext uri="{BB962C8B-B14F-4D97-AF65-F5344CB8AC3E}">
        <p14:creationId xmlns:p14="http://schemas.microsoft.com/office/powerpoint/2010/main" val="3876632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3</a:t>
            </a:fld>
            <a:endParaRPr lang="en-US"/>
          </a:p>
        </p:txBody>
      </p:sp>
    </p:spTree>
    <p:extLst>
      <p:ext uri="{BB962C8B-B14F-4D97-AF65-F5344CB8AC3E}">
        <p14:creationId xmlns:p14="http://schemas.microsoft.com/office/powerpoint/2010/main" val="44393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8</a:t>
            </a:fld>
            <a:endParaRPr lang="en-US"/>
          </a:p>
        </p:txBody>
      </p:sp>
    </p:spTree>
    <p:extLst>
      <p:ext uri="{BB962C8B-B14F-4D97-AF65-F5344CB8AC3E}">
        <p14:creationId xmlns:p14="http://schemas.microsoft.com/office/powerpoint/2010/main" val="120078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29</a:t>
            </a:fld>
            <a:endParaRPr lang="en-US"/>
          </a:p>
        </p:txBody>
      </p:sp>
    </p:spTree>
    <p:extLst>
      <p:ext uri="{BB962C8B-B14F-4D97-AF65-F5344CB8AC3E}">
        <p14:creationId xmlns:p14="http://schemas.microsoft.com/office/powerpoint/2010/main" val="277450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9EE88-4241-4FB4-A55D-C7A211FFE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344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224598"/>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E251969F-444B-40FF-9F65-4C6957682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0521" y="1471135"/>
            <a:ext cx="5270957" cy="1884366"/>
          </a:xfrm>
          <a:prstGeom prst="rect">
            <a:avLst/>
          </a:prstGeom>
        </p:spPr>
      </p:pic>
    </p:spTree>
    <p:extLst>
      <p:ext uri="{BB962C8B-B14F-4D97-AF65-F5344CB8AC3E}">
        <p14:creationId xmlns:p14="http://schemas.microsoft.com/office/powerpoint/2010/main" val="47429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3465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426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0484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8846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1060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037672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224598"/>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E251969F-444B-40FF-9F65-4C6957682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0521" y="1471135"/>
            <a:ext cx="5270957" cy="1884366"/>
          </a:xfrm>
          <a:prstGeom prst="rect">
            <a:avLst/>
          </a:prstGeom>
        </p:spPr>
      </p:pic>
    </p:spTree>
    <p:extLst>
      <p:ext uri="{BB962C8B-B14F-4D97-AF65-F5344CB8AC3E}">
        <p14:creationId xmlns:p14="http://schemas.microsoft.com/office/powerpoint/2010/main" val="325445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A3B84D-C096-4A95-B61A-9B142F67574D}"/>
              </a:ext>
            </a:extLst>
          </p:cNvPr>
          <p:cNvSpPr/>
          <p:nvPr userDrawn="1"/>
        </p:nvSpPr>
        <p:spPr>
          <a:xfrm>
            <a:off x="0" y="0"/>
            <a:ext cx="12192000" cy="3915052"/>
          </a:xfrm>
          <a:prstGeom prst="rect">
            <a:avLst/>
          </a:prstGeom>
          <a:solidFill>
            <a:srgbClr val="070E2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46663" y="4348116"/>
            <a:ext cx="9144000" cy="1655762"/>
          </a:xfrm>
          <a:solidFill>
            <a:srgbClr val="175980"/>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9" name="Picture 8" descr="Text&#10;&#10;Description automatically generated with low confidence">
            <a:extLst>
              <a:ext uri="{FF2B5EF4-FFF2-40B4-BE49-F238E27FC236}">
                <a16:creationId xmlns:a16="http://schemas.microsoft.com/office/drawing/2014/main" id="{00E15C12-5C3C-4991-8FA3-2D69A8A23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88" y="594855"/>
            <a:ext cx="8228223" cy="2941589"/>
          </a:xfrm>
          <a:prstGeom prst="rect">
            <a:avLst/>
          </a:prstGeom>
        </p:spPr>
      </p:pic>
    </p:spTree>
    <p:extLst>
      <p:ext uri="{BB962C8B-B14F-4D97-AF65-F5344CB8AC3E}">
        <p14:creationId xmlns:p14="http://schemas.microsoft.com/office/powerpoint/2010/main" val="154407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183397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77965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A3B84D-C096-4A95-B61A-9B142F67574D}"/>
              </a:ext>
            </a:extLst>
          </p:cNvPr>
          <p:cNvSpPr/>
          <p:nvPr userDrawn="1"/>
        </p:nvSpPr>
        <p:spPr>
          <a:xfrm>
            <a:off x="0" y="0"/>
            <a:ext cx="12192000" cy="3915052"/>
          </a:xfrm>
          <a:prstGeom prst="rect">
            <a:avLst/>
          </a:prstGeom>
          <a:solidFill>
            <a:srgbClr val="070E2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46663" y="4348116"/>
            <a:ext cx="9144000" cy="1655762"/>
          </a:xfrm>
          <a:solidFill>
            <a:srgbClr val="175980"/>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9" name="Picture 8" descr="Text&#10;&#10;Description automatically generated with low confidence">
            <a:extLst>
              <a:ext uri="{FF2B5EF4-FFF2-40B4-BE49-F238E27FC236}">
                <a16:creationId xmlns:a16="http://schemas.microsoft.com/office/drawing/2014/main" id="{00E15C12-5C3C-4991-8FA3-2D69A8A23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88" y="594855"/>
            <a:ext cx="8228223" cy="2941589"/>
          </a:xfrm>
          <a:prstGeom prst="rect">
            <a:avLst/>
          </a:prstGeom>
        </p:spPr>
      </p:pic>
    </p:spTree>
    <p:extLst>
      <p:ext uri="{BB962C8B-B14F-4D97-AF65-F5344CB8AC3E}">
        <p14:creationId xmlns:p14="http://schemas.microsoft.com/office/powerpoint/2010/main" val="170158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61588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530040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202900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259987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13524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084069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50223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27194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19205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07887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01447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9134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478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25049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55849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512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23871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7545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329693101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50" r:id="rId3"/>
    <p:sldLayoutId id="2147483651" r:id="rId4"/>
    <p:sldLayoutId id="2147483652" r:id="rId5"/>
    <p:sldLayoutId id="2147483653" r:id="rId6"/>
    <p:sldLayoutId id="2147483709" r:id="rId7"/>
    <p:sldLayoutId id="2147483654" r:id="rId8"/>
    <p:sldLayoutId id="2147483655" r:id="rId9"/>
    <p:sldLayoutId id="2147483656" r:id="rId10"/>
    <p:sldLayoutId id="2147483679" r:id="rId11"/>
    <p:sldLayoutId id="2147483657" r:id="rId12"/>
    <p:sldLayoutId id="2147483678" r:id="rId13"/>
    <p:sldLayoutId id="2147483658" r:id="rId14"/>
    <p:sldLayoutId id="2147483659"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121666964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www.vectorfirmacademy.com/lessons/action-item-for-august-2023/"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171431" y="3583840"/>
            <a:ext cx="9849136" cy="1916847"/>
          </a:xfrm>
        </p:spPr>
        <p:txBody>
          <a:bodyPr>
            <a:normAutofit lnSpcReduction="10000"/>
          </a:bodyPr>
          <a:lstStyle/>
          <a:p>
            <a:pPr lvl="0"/>
            <a:r>
              <a:rPr lang="en-US" sz="4300" dirty="0"/>
              <a:t>In-Person Cold Calling in a Modern Environment</a:t>
            </a:r>
          </a:p>
          <a:p>
            <a:pPr lvl="0"/>
            <a:r>
              <a:rPr lang="en-US" sz="2000" dirty="0">
                <a:solidFill>
                  <a:prstClr val="white"/>
                </a:solidFill>
              </a:rPr>
              <a:t>Session 073</a:t>
            </a:r>
          </a:p>
          <a:p>
            <a:pPr lvl="0"/>
            <a:r>
              <a:rPr lang="en-US" sz="2000" dirty="0">
                <a:solidFill>
                  <a:prstClr val="white"/>
                </a:solidFill>
              </a:rPr>
              <a:t>August 11, 2023</a:t>
            </a:r>
          </a:p>
        </p:txBody>
      </p:sp>
      <p:sp>
        <p:nvSpPr>
          <p:cNvPr id="3" name="TextBox 2">
            <a:extLst>
              <a:ext uri="{FF2B5EF4-FFF2-40B4-BE49-F238E27FC236}">
                <a16:creationId xmlns:a16="http://schemas.microsoft.com/office/drawing/2014/main" id="{00D2EF3E-EC90-DEDF-2D43-9D5B35C0D95C}"/>
              </a:ext>
            </a:extLst>
          </p:cNvPr>
          <p:cNvSpPr txBox="1"/>
          <p:nvPr/>
        </p:nvSpPr>
        <p:spPr>
          <a:xfrm>
            <a:off x="2584488" y="5967486"/>
            <a:ext cx="7023023" cy="584775"/>
          </a:xfrm>
          <a:prstGeom prst="rect">
            <a:avLst/>
          </a:prstGeom>
          <a:solidFill>
            <a:srgbClr val="92D05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Welcome – </a:t>
            </a:r>
            <a:r>
              <a:rPr kumimoji="0" lang="en-US" sz="3200" b="1" i="0" u="none" strike="noStrike" kern="1200" cap="none" spc="0" normalizeH="0" baseline="0" noProof="0">
                <a:ln>
                  <a:noFill/>
                </a:ln>
                <a:solidFill>
                  <a:sysClr val="windowText" lastClr="000000"/>
                </a:solidFill>
                <a:effectLst/>
                <a:uLnTx/>
                <a:uFillTx/>
                <a:latin typeface="Calibri Light" panose="020F0302020204030204"/>
                <a:ea typeface="+mn-ea"/>
                <a:cs typeface="+mn-cs"/>
              </a:rPr>
              <a:t>we’ll be starting </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soon.   </a:t>
            </a:r>
          </a:p>
        </p:txBody>
      </p:sp>
    </p:spTree>
    <p:extLst>
      <p:ext uri="{BB962C8B-B14F-4D97-AF65-F5344CB8AC3E}">
        <p14:creationId xmlns:p14="http://schemas.microsoft.com/office/powerpoint/2010/main" val="9623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897185-B5F0-2A07-0D97-49DD7099836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400" dirty="0"/>
              <a:t>Why No One Cold Calls in Person Anymore</a:t>
            </a:r>
          </a:p>
        </p:txBody>
      </p:sp>
      <p:sp>
        <p:nvSpPr>
          <p:cNvPr id="17" name="Rectangle 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Red stamp with text on it&#10;&#10;Description automatically generated">
            <a:extLst>
              <a:ext uri="{FF2B5EF4-FFF2-40B4-BE49-F238E27FC236}">
                <a16:creationId xmlns:a16="http://schemas.microsoft.com/office/drawing/2014/main" id="{CF8EB830-C03C-77BD-E1D4-F8441EF9FA9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28" r="2" b="230"/>
          <a:stretch/>
        </p:blipFill>
        <p:spPr>
          <a:xfrm>
            <a:off x="748645" y="2478025"/>
            <a:ext cx="6405820" cy="3937570"/>
          </a:xfrm>
          <a:prstGeom prst="rect">
            <a:avLst/>
          </a:prstGeom>
        </p:spPr>
      </p:pic>
      <p:sp>
        <p:nvSpPr>
          <p:cNvPr id="4" name="Text Placeholder 3">
            <a:extLst>
              <a:ext uri="{FF2B5EF4-FFF2-40B4-BE49-F238E27FC236}">
                <a16:creationId xmlns:a16="http://schemas.microsoft.com/office/drawing/2014/main" id="{56D50AB6-FF4B-01E2-D002-8847B524389D}"/>
              </a:ext>
            </a:extLst>
          </p:cNvPr>
          <p:cNvSpPr>
            <a:spLocks noGrp="1"/>
          </p:cNvSpPr>
          <p:nvPr>
            <p:ph type="body" sz="half" idx="2"/>
          </p:nvPr>
        </p:nvSpPr>
        <p:spPr>
          <a:xfrm>
            <a:off x="7411453" y="2478024"/>
            <a:ext cx="4311155" cy="3937571"/>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Old methods don’t work.</a:t>
            </a:r>
          </a:p>
          <a:p>
            <a:pPr marL="342900" indent="-342900">
              <a:buFont typeface="Arial" panose="020B0604020202020204" pitchFamily="34" charset="0"/>
              <a:buChar char="•"/>
            </a:pPr>
            <a:r>
              <a:rPr lang="en-US" sz="2400" dirty="0"/>
              <a:t>Success rate of seeing a contact is virtually zero.*</a:t>
            </a:r>
          </a:p>
          <a:p>
            <a:pPr marL="342900" indent="-342900">
              <a:buFont typeface="Arial" panose="020B0604020202020204" pitchFamily="34" charset="0"/>
              <a:buChar char="•"/>
            </a:pPr>
            <a:r>
              <a:rPr lang="en-US" sz="2400" dirty="0"/>
              <a:t>Technology has convinced us that there are better methods.</a:t>
            </a:r>
          </a:p>
          <a:p>
            <a:pPr marL="342900" indent="-342900">
              <a:buFont typeface="Arial" panose="020B0604020202020204" pitchFamily="34" charset="0"/>
              <a:buChar char="•"/>
            </a:pPr>
            <a:r>
              <a:rPr lang="en-US" sz="2400" dirty="0"/>
              <a:t>Managers don’t expect it.</a:t>
            </a:r>
          </a:p>
          <a:p>
            <a:pPr marL="342900" indent="-342900">
              <a:buFont typeface="Arial" panose="020B0604020202020204" pitchFamily="34" charset="0"/>
              <a:buChar char="•"/>
            </a:pPr>
            <a:r>
              <a:rPr lang="en-US" sz="2400" dirty="0"/>
              <a:t>Salespeople are less willing to put themselves out there.</a:t>
            </a:r>
          </a:p>
        </p:txBody>
      </p:sp>
    </p:spTree>
    <p:extLst>
      <p:ext uri="{BB962C8B-B14F-4D97-AF65-F5344CB8AC3E}">
        <p14:creationId xmlns:p14="http://schemas.microsoft.com/office/powerpoint/2010/main" val="41767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pointing at the camera&#10;&#10;Description automatically generated">
            <a:extLst>
              <a:ext uri="{FF2B5EF4-FFF2-40B4-BE49-F238E27FC236}">
                <a16:creationId xmlns:a16="http://schemas.microsoft.com/office/drawing/2014/main" id="{52B53786-6AC4-8A34-1FDA-A5316727884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672" t="892" r="28197" b="-1"/>
          <a:stretch/>
        </p:blipFill>
        <p:spPr>
          <a:xfrm>
            <a:off x="20" y="10"/>
            <a:ext cx="8668492" cy="6857990"/>
          </a:xfrm>
          <a:prstGeom prst="rect">
            <a:avLst/>
          </a:prstGeom>
        </p:spPr>
      </p:pic>
      <p:sp>
        <p:nvSpPr>
          <p:cNvPr id="13" name="Rectangle 1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77AE28-2E18-6E6E-7B42-614E56064068}"/>
              </a:ext>
            </a:extLst>
          </p:cNvPr>
          <p:cNvSpPr>
            <a:spLocks noGrp="1"/>
          </p:cNvSpPr>
          <p:nvPr>
            <p:ph type="title"/>
          </p:nvPr>
        </p:nvSpPr>
        <p:spPr>
          <a:xfrm>
            <a:off x="8370470" y="1028212"/>
            <a:ext cx="3438144" cy="1335024"/>
          </a:xfrm>
        </p:spPr>
        <p:txBody>
          <a:bodyPr vert="horz" lIns="91440" tIns="45720" rIns="91440" bIns="45720" rtlCol="0" anchor="ctr">
            <a:normAutofit/>
          </a:bodyPr>
          <a:lstStyle/>
          <a:p>
            <a:r>
              <a:rPr lang="en-US" sz="4400" dirty="0"/>
              <a:t>The Result?</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E546028-C0AA-C570-E3BA-3362CF4D8EFA}"/>
              </a:ext>
            </a:extLst>
          </p:cNvPr>
          <p:cNvSpPr>
            <a:spLocks noGrp="1"/>
          </p:cNvSpPr>
          <p:nvPr>
            <p:ph type="body" sz="half" idx="2"/>
          </p:nvPr>
        </p:nvSpPr>
        <p:spPr>
          <a:xfrm>
            <a:off x="8370470" y="2718054"/>
            <a:ext cx="3438906" cy="2302002"/>
          </a:xfrm>
        </p:spPr>
        <p:txBody>
          <a:bodyPr vert="horz" lIns="91440" tIns="45720" rIns="91440" bIns="45720" rtlCol="0" anchor="ctr">
            <a:normAutofit/>
          </a:bodyPr>
          <a:lstStyle/>
          <a:p>
            <a:pPr algn="ctr"/>
            <a:r>
              <a:rPr lang="en-US" sz="4400" dirty="0"/>
              <a:t>No one cold calls in person anymore.</a:t>
            </a:r>
          </a:p>
        </p:txBody>
      </p:sp>
      <p:sp>
        <p:nvSpPr>
          <p:cNvPr id="7" name="TextBox 6">
            <a:extLst>
              <a:ext uri="{FF2B5EF4-FFF2-40B4-BE49-F238E27FC236}">
                <a16:creationId xmlns:a16="http://schemas.microsoft.com/office/drawing/2014/main" id="{B4854589-9521-8BCD-B9B8-BB4E16780D93}"/>
              </a:ext>
            </a:extLst>
          </p:cNvPr>
          <p:cNvSpPr txBox="1"/>
          <p:nvPr/>
        </p:nvSpPr>
        <p:spPr>
          <a:xfrm>
            <a:off x="6538421" y="1006074"/>
            <a:ext cx="5506745" cy="1446550"/>
          </a:xfrm>
          <a:prstGeom prst="rect">
            <a:avLst/>
          </a:prstGeom>
          <a:solidFill>
            <a:srgbClr val="175980"/>
          </a:solidFill>
        </p:spPr>
        <p:txBody>
          <a:bodyPr wrap="square" rtlCol="0" anchor="ctr">
            <a:spAutoFit/>
          </a:bodyPr>
          <a:lstStyle/>
          <a:p>
            <a:pPr algn="ctr"/>
            <a:r>
              <a:rPr lang="en-US" sz="4400" dirty="0">
                <a:solidFill>
                  <a:schemeClr val="bg1"/>
                </a:solidFill>
              </a:rPr>
              <a:t>Which is exactly why </a:t>
            </a:r>
            <a:r>
              <a:rPr lang="en-US" sz="4400" u="sng" dirty="0">
                <a:solidFill>
                  <a:schemeClr val="bg1"/>
                </a:solidFill>
              </a:rPr>
              <a:t>you</a:t>
            </a:r>
            <a:r>
              <a:rPr lang="en-US" sz="4400" dirty="0">
                <a:solidFill>
                  <a:schemeClr val="bg1"/>
                </a:solidFill>
              </a:rPr>
              <a:t> should!</a:t>
            </a:r>
          </a:p>
        </p:txBody>
      </p:sp>
    </p:spTree>
    <p:extLst>
      <p:ext uri="{BB962C8B-B14F-4D97-AF65-F5344CB8AC3E}">
        <p14:creationId xmlns:p14="http://schemas.microsoft.com/office/powerpoint/2010/main" val="151559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500"/>
                                        <p:tgtEl>
                                          <p:spTgt spid="4">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xEl>
                                              <p:pRg st="0" end="0"/>
                                            </p:txEl>
                                          </p:spTgt>
                                        </p:tgtEl>
                                      </p:cBhvr>
                                    </p:animEffect>
                                    <p:set>
                                      <p:cBhvr>
                                        <p:cTn id="18" dur="1" fill="hold">
                                          <p:stCondLst>
                                            <p:cond delay="499"/>
                                          </p:stCondLst>
                                        </p:cTn>
                                        <p:tgtEl>
                                          <p:spTgt spid="4">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4">
                                            <p:bg/>
                                          </p:spTgt>
                                        </p:tgtEl>
                                      </p:cBhvr>
                                    </p:animEffect>
                                    <p:set>
                                      <p:cBhvr>
                                        <p:cTn id="21" dur="1" fill="hold">
                                          <p:stCondLst>
                                            <p:cond delay="499"/>
                                          </p:stCondLst>
                                        </p:cTn>
                                        <p:tgtEl>
                                          <p:spTgt spid="4">
                                            <p:bg/>
                                          </p:spTgt>
                                        </p:tgtEl>
                                        <p:attrNameLst>
                                          <p:attrName>style.visibility</p:attrName>
                                        </p:attrNameLst>
                                      </p:cBhvr>
                                      <p:to>
                                        <p:strVal val="hidden"/>
                                      </p:to>
                                    </p:set>
                                  </p:childTnLst>
                                </p:cTn>
                              </p:par>
                              <p:par>
                                <p:cTn id="22" presetID="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P spid="4" grpId="1"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F85A-16FD-7361-B1C9-48AA1F7DAB0E}"/>
              </a:ext>
            </a:extLst>
          </p:cNvPr>
          <p:cNvSpPr>
            <a:spLocks noGrp="1"/>
          </p:cNvSpPr>
          <p:nvPr>
            <p:ph type="title"/>
          </p:nvPr>
        </p:nvSpPr>
        <p:spPr/>
        <p:txBody>
          <a:bodyPr/>
          <a:lstStyle/>
          <a:p>
            <a:r>
              <a:rPr lang="en-US" dirty="0"/>
              <a:t>Objectives</a:t>
            </a:r>
          </a:p>
        </p:txBody>
      </p:sp>
      <p:sp>
        <p:nvSpPr>
          <p:cNvPr id="3" name="Text Placeholder 2">
            <a:extLst>
              <a:ext uri="{FF2B5EF4-FFF2-40B4-BE49-F238E27FC236}">
                <a16:creationId xmlns:a16="http://schemas.microsoft.com/office/drawing/2014/main" id="{5FFD3BF5-918E-3BBC-8FEE-7CA6BE5576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7240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D6B70-70ED-2AC8-9333-D4AC31903BAB}"/>
              </a:ext>
            </a:extLst>
          </p:cNvPr>
          <p:cNvSpPr>
            <a:spLocks noGrp="1"/>
          </p:cNvSpPr>
          <p:nvPr>
            <p:ph type="title"/>
          </p:nvPr>
        </p:nvSpPr>
        <p:spPr>
          <a:xfrm>
            <a:off x="589558" y="5505709"/>
            <a:ext cx="7015500" cy="1019449"/>
          </a:xfrm>
        </p:spPr>
        <p:txBody>
          <a:bodyPr vert="horz" lIns="91440" tIns="45720" rIns="91440" bIns="45720" rtlCol="0" anchor="ctr">
            <a:normAutofit/>
          </a:bodyPr>
          <a:lstStyle/>
          <a:p>
            <a:pPr algn="l"/>
            <a:endParaRPr lang="en-US" sz="4400">
              <a:solidFill>
                <a:schemeClr val="tx1"/>
              </a:solidFill>
            </a:endParaRPr>
          </a:p>
        </p:txBody>
      </p:sp>
      <p:pic>
        <p:nvPicPr>
          <p:cNvPr id="6" name="Picture Placeholder 5" descr="A magnifying glass with words on it&#10;&#10;Description automatically generated">
            <a:extLst>
              <a:ext uri="{FF2B5EF4-FFF2-40B4-BE49-F238E27FC236}">
                <a16:creationId xmlns:a16="http://schemas.microsoft.com/office/drawing/2014/main" id="{B7FF85D2-0CD6-2B74-D857-DBD0236F236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389" b="17281"/>
          <a:stretch/>
        </p:blipFill>
        <p:spPr>
          <a:xfrm>
            <a:off x="-2809434" y="12"/>
            <a:ext cx="16275287" cy="6857988"/>
          </a:xfrm>
          <a:prstGeom prst="rect">
            <a:avLst/>
          </a:prstGeom>
          <a:effectLst>
            <a:outerShdw blurRad="190500" dist="63500" dir="5400000" sx="98000" sy="98000" algn="t" rotWithShape="0">
              <a:prstClr val="black">
                <a:alpha val="40000"/>
              </a:prstClr>
            </a:outerShdw>
          </a:effectLst>
        </p:spPr>
      </p:pic>
      <p:sp>
        <p:nvSpPr>
          <p:cNvPr id="4" name="Text Placeholder 3">
            <a:extLst>
              <a:ext uri="{FF2B5EF4-FFF2-40B4-BE49-F238E27FC236}">
                <a16:creationId xmlns:a16="http://schemas.microsoft.com/office/drawing/2014/main" id="{AB9CCDE0-C2D6-5004-9CFC-760A9C449573}"/>
              </a:ext>
            </a:extLst>
          </p:cNvPr>
          <p:cNvSpPr>
            <a:spLocks noGrp="1"/>
          </p:cNvSpPr>
          <p:nvPr>
            <p:ph type="body" sz="half" idx="2"/>
          </p:nvPr>
        </p:nvSpPr>
        <p:spPr>
          <a:xfrm>
            <a:off x="7861299" y="630621"/>
            <a:ext cx="3932237" cy="2798379"/>
          </a:xfrm>
        </p:spPr>
        <p:txBody>
          <a:bodyPr anchor="ctr">
            <a:normAutofit/>
          </a:bodyPr>
          <a:lstStyle/>
          <a:p>
            <a:pPr marL="342900" indent="-342900">
              <a:buFont typeface="Arial" panose="020B0604020202020204" pitchFamily="34" charset="0"/>
              <a:buChar char="•"/>
            </a:pPr>
            <a:r>
              <a:rPr lang="en-US" sz="2400" dirty="0"/>
              <a:t>See someone that influences decisions (contact).</a:t>
            </a:r>
          </a:p>
          <a:p>
            <a:pPr marL="342900" indent="-342900">
              <a:buFont typeface="Arial" panose="020B0604020202020204" pitchFamily="34" charset="0"/>
              <a:buChar char="•"/>
            </a:pPr>
            <a:r>
              <a:rPr lang="en-US" sz="2400" dirty="0"/>
              <a:t>Gain Subject Matter Expert status.</a:t>
            </a:r>
          </a:p>
          <a:p>
            <a:pPr marL="342900" indent="-342900">
              <a:buFont typeface="Arial" panose="020B0604020202020204" pitchFamily="34" charset="0"/>
              <a:buChar char="•"/>
            </a:pPr>
            <a:r>
              <a:rPr lang="en-US" sz="2400" dirty="0"/>
              <a:t>Gather information.</a:t>
            </a:r>
          </a:p>
        </p:txBody>
      </p:sp>
    </p:spTree>
    <p:extLst>
      <p:ext uri="{BB962C8B-B14F-4D97-AF65-F5344CB8AC3E}">
        <p14:creationId xmlns:p14="http://schemas.microsoft.com/office/powerpoint/2010/main" val="24223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D6B70-70ED-2AC8-9333-D4AC31903BAB}"/>
              </a:ext>
            </a:extLst>
          </p:cNvPr>
          <p:cNvSpPr>
            <a:spLocks noGrp="1"/>
          </p:cNvSpPr>
          <p:nvPr>
            <p:ph type="title"/>
          </p:nvPr>
        </p:nvSpPr>
        <p:spPr>
          <a:xfrm>
            <a:off x="589558" y="5505709"/>
            <a:ext cx="7015500" cy="1019449"/>
          </a:xfrm>
        </p:spPr>
        <p:txBody>
          <a:bodyPr vert="horz" lIns="91440" tIns="45720" rIns="91440" bIns="45720" rtlCol="0" anchor="ctr">
            <a:normAutofit/>
          </a:bodyPr>
          <a:lstStyle/>
          <a:p>
            <a:pPr algn="l"/>
            <a:endParaRPr lang="en-US" sz="4400">
              <a:solidFill>
                <a:schemeClr val="tx1"/>
              </a:solidFill>
            </a:endParaRPr>
          </a:p>
        </p:txBody>
      </p:sp>
      <p:pic>
        <p:nvPicPr>
          <p:cNvPr id="6" name="Picture Placeholder 5" descr="A magnifying glass with words on it&#10;&#10;Description automatically generated">
            <a:extLst>
              <a:ext uri="{FF2B5EF4-FFF2-40B4-BE49-F238E27FC236}">
                <a16:creationId xmlns:a16="http://schemas.microsoft.com/office/drawing/2014/main" id="{B7FF85D2-0CD6-2B74-D857-DBD0236F236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389" b="17281"/>
          <a:stretch/>
        </p:blipFill>
        <p:spPr>
          <a:xfrm>
            <a:off x="-2809434" y="12"/>
            <a:ext cx="16275287" cy="6857988"/>
          </a:xfrm>
          <a:prstGeom prst="rect">
            <a:avLst/>
          </a:prstGeom>
          <a:effectLst>
            <a:outerShdw blurRad="190500" dist="63500" dir="5400000" sx="98000" sy="98000" algn="t" rotWithShape="0">
              <a:prstClr val="black">
                <a:alpha val="40000"/>
              </a:prstClr>
            </a:outerShdw>
          </a:effectLst>
        </p:spPr>
      </p:pic>
      <p:sp>
        <p:nvSpPr>
          <p:cNvPr id="4" name="Text Placeholder 3">
            <a:extLst>
              <a:ext uri="{FF2B5EF4-FFF2-40B4-BE49-F238E27FC236}">
                <a16:creationId xmlns:a16="http://schemas.microsoft.com/office/drawing/2014/main" id="{AB9CCDE0-C2D6-5004-9CFC-760A9C449573}"/>
              </a:ext>
            </a:extLst>
          </p:cNvPr>
          <p:cNvSpPr>
            <a:spLocks noGrp="1"/>
          </p:cNvSpPr>
          <p:nvPr>
            <p:ph type="body" sz="half" idx="2"/>
          </p:nvPr>
        </p:nvSpPr>
        <p:spPr>
          <a:xfrm>
            <a:off x="7878772" y="904358"/>
            <a:ext cx="3932237" cy="1897083"/>
          </a:xfrm>
        </p:spPr>
        <p:txBody>
          <a:bodyPr anchor="ctr">
            <a:normAutofit/>
          </a:bodyPr>
          <a:lstStyle/>
          <a:p>
            <a:r>
              <a:rPr lang="en-US" sz="4400" dirty="0"/>
              <a:t>Gather information.</a:t>
            </a:r>
          </a:p>
        </p:txBody>
      </p:sp>
      <p:pic>
        <p:nvPicPr>
          <p:cNvPr id="3" name="Picture 2">
            <a:extLst>
              <a:ext uri="{FF2B5EF4-FFF2-40B4-BE49-F238E27FC236}">
                <a16:creationId xmlns:a16="http://schemas.microsoft.com/office/drawing/2014/main" id="{57E86754-9EBE-B687-B005-829B2E9F4295}"/>
              </a:ext>
            </a:extLst>
          </p:cNvPr>
          <p:cNvPicPr>
            <a:picLocks noChangeAspect="1"/>
          </p:cNvPicPr>
          <p:nvPr/>
        </p:nvPicPr>
        <p:blipFill>
          <a:blip r:embed="rId3"/>
          <a:stretch>
            <a:fillRect/>
          </a:stretch>
        </p:blipFill>
        <p:spPr>
          <a:xfrm>
            <a:off x="6398674" y="1072947"/>
            <a:ext cx="1572904" cy="1963082"/>
          </a:xfrm>
          <a:prstGeom prst="rect">
            <a:avLst/>
          </a:prstGeom>
        </p:spPr>
      </p:pic>
    </p:spTree>
    <p:extLst>
      <p:ext uri="{BB962C8B-B14F-4D97-AF65-F5344CB8AC3E}">
        <p14:creationId xmlns:p14="http://schemas.microsoft.com/office/powerpoint/2010/main" val="3651871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F85A-16FD-7361-B1C9-48AA1F7DAB0E}"/>
              </a:ext>
            </a:extLst>
          </p:cNvPr>
          <p:cNvSpPr>
            <a:spLocks noGrp="1"/>
          </p:cNvSpPr>
          <p:nvPr>
            <p:ph type="title"/>
          </p:nvPr>
        </p:nvSpPr>
        <p:spPr/>
        <p:txBody>
          <a:bodyPr/>
          <a:lstStyle/>
          <a:p>
            <a:r>
              <a:rPr lang="en-US" dirty="0"/>
              <a:t>Execution</a:t>
            </a:r>
          </a:p>
        </p:txBody>
      </p:sp>
      <p:sp>
        <p:nvSpPr>
          <p:cNvPr id="3" name="Text Placeholder 2">
            <a:extLst>
              <a:ext uri="{FF2B5EF4-FFF2-40B4-BE49-F238E27FC236}">
                <a16:creationId xmlns:a16="http://schemas.microsoft.com/office/drawing/2014/main" id="{5FFD3BF5-918E-3BBC-8FEE-7CA6BE5576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40424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5FA012-40D2-3463-C0F4-49CC09A9491C}"/>
              </a:ext>
            </a:extLst>
          </p:cNvPr>
          <p:cNvSpPr>
            <a:spLocks noGrp="1"/>
          </p:cNvSpPr>
          <p:nvPr>
            <p:ph type="title"/>
          </p:nvPr>
        </p:nvSpPr>
        <p:spPr>
          <a:xfrm>
            <a:off x="232967" y="639520"/>
            <a:ext cx="4071119" cy="1719072"/>
          </a:xfrm>
        </p:spPr>
        <p:txBody>
          <a:bodyPr vert="horz" lIns="91440" tIns="45720" rIns="91440" bIns="45720" rtlCol="0" anchor="ctr">
            <a:normAutofit/>
          </a:bodyPr>
          <a:lstStyle/>
          <a:p>
            <a:pPr algn="ctr"/>
            <a:r>
              <a:rPr lang="en-US" sz="4400" kern="1200" dirty="0">
                <a:latin typeface="+mj-lt"/>
                <a:ea typeface="+mj-ea"/>
                <a:cs typeface="+mj-cs"/>
              </a:rPr>
              <a:t>Execution</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5D429FB-87DA-D0BE-7E72-FBEABE43EEF4}"/>
              </a:ext>
            </a:extLst>
          </p:cNvPr>
          <p:cNvSpPr>
            <a:spLocks noGrp="1"/>
          </p:cNvSpPr>
          <p:nvPr>
            <p:ph type="body" sz="half" idx="2"/>
          </p:nvPr>
        </p:nvSpPr>
        <p:spPr>
          <a:xfrm>
            <a:off x="232967" y="2807208"/>
            <a:ext cx="4071119" cy="3820736"/>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Prepare professional leave-behinds.</a:t>
            </a:r>
          </a:p>
          <a:p>
            <a:pPr marL="342900" indent="-342900">
              <a:buFont typeface="Arial" panose="020B0604020202020204" pitchFamily="34" charset="0"/>
              <a:buChar char="•"/>
            </a:pPr>
            <a:r>
              <a:rPr lang="en-US" sz="2400" dirty="0"/>
              <a:t>Walk around as much as you can to gather intel.</a:t>
            </a:r>
          </a:p>
          <a:p>
            <a:pPr marL="342900" indent="-342900">
              <a:buFont typeface="Arial" panose="020B0604020202020204" pitchFamily="34" charset="0"/>
              <a:buChar char="•"/>
            </a:pPr>
            <a:r>
              <a:rPr lang="en-US" sz="2400" dirty="0"/>
              <a:t>Act like you belong there.</a:t>
            </a:r>
          </a:p>
          <a:p>
            <a:pPr marL="342900" indent="-342900">
              <a:buFont typeface="Arial" panose="020B0604020202020204" pitchFamily="34" charset="0"/>
              <a:buChar char="•"/>
            </a:pPr>
            <a:r>
              <a:rPr lang="en-US" sz="2400" dirty="0"/>
              <a:t>Talk to random people and ask them for help.</a:t>
            </a:r>
          </a:p>
          <a:p>
            <a:pPr marL="342900" indent="-342900">
              <a:buFont typeface="Arial" panose="020B0604020202020204" pitchFamily="34" charset="0"/>
              <a:buChar char="•"/>
            </a:pPr>
            <a:r>
              <a:rPr lang="en-US" sz="2400" dirty="0"/>
              <a:t>Enhance with a second touch.</a:t>
            </a:r>
          </a:p>
        </p:txBody>
      </p:sp>
      <p:pic>
        <p:nvPicPr>
          <p:cNvPr id="6" name="Picture Placeholder 5" descr="Ants crossing a branch&#10;&#10;Description automatically generated">
            <a:extLst>
              <a:ext uri="{FF2B5EF4-FFF2-40B4-BE49-F238E27FC236}">
                <a16:creationId xmlns:a16="http://schemas.microsoft.com/office/drawing/2014/main" id="{99EB102B-85CA-53C0-E52E-9C04CE33DA8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95" r="1495"/>
          <a:stretch>
            <a:fillRect/>
          </a:stretch>
        </p:blipFill>
        <p:spPr>
          <a:xfrm>
            <a:off x="4498292" y="639520"/>
            <a:ext cx="7590674" cy="5985847"/>
          </a:xfrm>
          <a:prstGeom prst="rect">
            <a:avLst/>
          </a:prstGeom>
        </p:spPr>
      </p:pic>
    </p:spTree>
    <p:extLst>
      <p:ext uri="{BB962C8B-B14F-4D97-AF65-F5344CB8AC3E}">
        <p14:creationId xmlns:p14="http://schemas.microsoft.com/office/powerpoint/2010/main" val="313681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F85A-16FD-7361-B1C9-48AA1F7DAB0E}"/>
              </a:ext>
            </a:extLst>
          </p:cNvPr>
          <p:cNvSpPr>
            <a:spLocks noGrp="1"/>
          </p:cNvSpPr>
          <p:nvPr>
            <p:ph type="title"/>
          </p:nvPr>
        </p:nvSpPr>
        <p:spPr/>
        <p:txBody>
          <a:bodyPr/>
          <a:lstStyle/>
          <a:p>
            <a:r>
              <a:rPr lang="en-US" dirty="0"/>
              <a:t>Gate Keepers and Contacts</a:t>
            </a:r>
          </a:p>
        </p:txBody>
      </p:sp>
      <p:sp>
        <p:nvSpPr>
          <p:cNvPr id="3" name="Text Placeholder 2">
            <a:extLst>
              <a:ext uri="{FF2B5EF4-FFF2-40B4-BE49-F238E27FC236}">
                <a16:creationId xmlns:a16="http://schemas.microsoft.com/office/drawing/2014/main" id="{5FFD3BF5-918E-3BBC-8FEE-7CA6BE5576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778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making a stop gesture&#10;&#10;Description automatically generated">
            <a:extLst>
              <a:ext uri="{FF2B5EF4-FFF2-40B4-BE49-F238E27FC236}">
                <a16:creationId xmlns:a16="http://schemas.microsoft.com/office/drawing/2014/main" id="{200EF220-5253-28C1-22A7-6135EC4C3DE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2D4121-0616-334E-CBE9-BA448F3B8B1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400" dirty="0"/>
              <a:t>Passive Empathy</a:t>
            </a:r>
          </a:p>
        </p:txBody>
      </p:sp>
      <p:sp>
        <p:nvSpPr>
          <p:cNvPr id="4" name="Text Placeholder 3">
            <a:extLst>
              <a:ext uri="{FF2B5EF4-FFF2-40B4-BE49-F238E27FC236}">
                <a16:creationId xmlns:a16="http://schemas.microsoft.com/office/drawing/2014/main" id="{3CE2DEE2-EF90-AA6D-DEDE-501E5BC39623}"/>
              </a:ext>
            </a:extLst>
          </p:cNvPr>
          <p:cNvSpPr>
            <a:spLocks noGrp="1"/>
          </p:cNvSpPr>
          <p:nvPr>
            <p:ph type="body" sz="half" idx="2"/>
          </p:nvPr>
        </p:nvSpPr>
        <p:spPr>
          <a:xfrm>
            <a:off x="7531610" y="2434201"/>
            <a:ext cx="3822189" cy="3742762"/>
          </a:xfrm>
        </p:spPr>
        <p:txBody>
          <a:bodyPr vert="horz" lIns="91440" tIns="45720" rIns="91440" bIns="45720" rtlCol="0" anchor="ctr">
            <a:normAutofit/>
          </a:bodyPr>
          <a:lstStyle/>
          <a:p>
            <a:pPr algn="ctr"/>
            <a:r>
              <a:rPr lang="en-US" sz="2400" dirty="0"/>
              <a:t>“I’m sorry – I need some help. I don’t have an appointment and I don’t expect to see anyone, </a:t>
            </a:r>
            <a:r>
              <a:rPr lang="en-US" sz="2400" dirty="0">
                <a:solidFill>
                  <a:srgbClr val="E1CDA1"/>
                </a:solidFill>
              </a:rPr>
              <a:t>but I’d like to find out how to schedule an appointment with the person that manages the security technology. Who is that, by the way?”</a:t>
            </a:r>
          </a:p>
        </p:txBody>
      </p:sp>
      <p:pic>
        <p:nvPicPr>
          <p:cNvPr id="7" name="Picture 6">
            <a:extLst>
              <a:ext uri="{FF2B5EF4-FFF2-40B4-BE49-F238E27FC236}">
                <a16:creationId xmlns:a16="http://schemas.microsoft.com/office/drawing/2014/main" id="{7E58553F-EB1A-D1DA-F832-B873A2355EA3}"/>
              </a:ext>
            </a:extLst>
          </p:cNvPr>
          <p:cNvPicPr>
            <a:picLocks noChangeAspect="1"/>
          </p:cNvPicPr>
          <p:nvPr/>
        </p:nvPicPr>
        <p:blipFill>
          <a:blip r:embed="rId3"/>
          <a:stretch>
            <a:fillRect/>
          </a:stretch>
        </p:blipFill>
        <p:spPr>
          <a:xfrm>
            <a:off x="10984923" y="386537"/>
            <a:ext cx="1572904" cy="1963082"/>
          </a:xfrm>
          <a:prstGeom prst="rect">
            <a:avLst/>
          </a:prstGeom>
        </p:spPr>
      </p:pic>
    </p:spTree>
    <p:extLst>
      <p:ext uri="{BB962C8B-B14F-4D97-AF65-F5344CB8AC3E}">
        <p14:creationId xmlns:p14="http://schemas.microsoft.com/office/powerpoint/2010/main" val="39937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making a stop gesture&#10;&#10;Description automatically generated">
            <a:extLst>
              <a:ext uri="{FF2B5EF4-FFF2-40B4-BE49-F238E27FC236}">
                <a16:creationId xmlns:a16="http://schemas.microsoft.com/office/drawing/2014/main" id="{200EF220-5253-28C1-22A7-6135EC4C3DE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2D4121-0616-334E-CBE9-BA448F3B8B1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400" dirty="0"/>
              <a:t>Passive Empathy</a:t>
            </a:r>
          </a:p>
        </p:txBody>
      </p:sp>
      <p:sp>
        <p:nvSpPr>
          <p:cNvPr id="4" name="Text Placeholder 3">
            <a:extLst>
              <a:ext uri="{FF2B5EF4-FFF2-40B4-BE49-F238E27FC236}">
                <a16:creationId xmlns:a16="http://schemas.microsoft.com/office/drawing/2014/main" id="{3CE2DEE2-EF90-AA6D-DEDE-501E5BC39623}"/>
              </a:ext>
            </a:extLst>
          </p:cNvPr>
          <p:cNvSpPr>
            <a:spLocks noGrp="1"/>
          </p:cNvSpPr>
          <p:nvPr>
            <p:ph type="body" sz="half" idx="2"/>
          </p:nvPr>
        </p:nvSpPr>
        <p:spPr>
          <a:xfrm>
            <a:off x="7531610" y="2434201"/>
            <a:ext cx="3822189" cy="3742762"/>
          </a:xfrm>
        </p:spPr>
        <p:txBody>
          <a:bodyPr vert="horz" lIns="91440" tIns="45720" rIns="91440" bIns="45720" rtlCol="0" anchor="ctr">
            <a:normAutofit/>
          </a:bodyPr>
          <a:lstStyle/>
          <a:p>
            <a:pPr algn="ctr"/>
            <a:r>
              <a:rPr lang="en-US" sz="2400" dirty="0">
                <a:solidFill>
                  <a:srgbClr val="E1CDA1"/>
                </a:solidFill>
              </a:rPr>
              <a:t>“I’m sorry – I need some help. I don’t have an appointment and I don’t expect to see anyone, </a:t>
            </a:r>
            <a:r>
              <a:rPr lang="en-US" sz="2400" dirty="0"/>
              <a:t>but I’d like to find out how to schedule an appointment with the person that manages the IT department. </a:t>
            </a:r>
            <a:r>
              <a:rPr lang="en-US" sz="2400" dirty="0">
                <a:solidFill>
                  <a:srgbClr val="E1CDA1"/>
                </a:solidFill>
              </a:rPr>
              <a:t>Who is that, by the way?”</a:t>
            </a:r>
          </a:p>
        </p:txBody>
      </p:sp>
    </p:spTree>
    <p:extLst>
      <p:ext uri="{BB962C8B-B14F-4D97-AF65-F5344CB8AC3E}">
        <p14:creationId xmlns:p14="http://schemas.microsoft.com/office/powerpoint/2010/main" val="113169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171431" y="3583840"/>
            <a:ext cx="9849136" cy="1916847"/>
          </a:xfrm>
        </p:spPr>
        <p:txBody>
          <a:bodyPr>
            <a:normAutofit lnSpcReduction="10000"/>
          </a:bodyPr>
          <a:lstStyle/>
          <a:p>
            <a:pPr lvl="0"/>
            <a:r>
              <a:rPr lang="en-US" sz="4300" dirty="0"/>
              <a:t>In-Person Cold Calling in a Modern Environment</a:t>
            </a:r>
          </a:p>
          <a:p>
            <a:pPr lvl="0"/>
            <a:r>
              <a:rPr lang="en-US" sz="2000" dirty="0">
                <a:solidFill>
                  <a:prstClr val="white"/>
                </a:solidFill>
              </a:rPr>
              <a:t>Session 073</a:t>
            </a:r>
          </a:p>
          <a:p>
            <a:pPr lvl="0"/>
            <a:r>
              <a:rPr lang="en-US" sz="2000" dirty="0">
                <a:solidFill>
                  <a:prstClr val="white"/>
                </a:solidFill>
              </a:rPr>
              <a:t>August 11, 2023</a:t>
            </a:r>
          </a:p>
        </p:txBody>
      </p:sp>
    </p:spTree>
    <p:extLst>
      <p:ext uri="{BB962C8B-B14F-4D97-AF65-F5344CB8AC3E}">
        <p14:creationId xmlns:p14="http://schemas.microsoft.com/office/powerpoint/2010/main" val="409860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making a stop gesture&#10;&#10;Description automatically generated">
            <a:extLst>
              <a:ext uri="{FF2B5EF4-FFF2-40B4-BE49-F238E27FC236}">
                <a16:creationId xmlns:a16="http://schemas.microsoft.com/office/drawing/2014/main" id="{200EF220-5253-28C1-22A7-6135EC4C3DE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2D4121-0616-334E-CBE9-BA448F3B8B1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400" dirty="0"/>
              <a:t>Passive Empathy</a:t>
            </a:r>
          </a:p>
        </p:txBody>
      </p:sp>
      <p:sp>
        <p:nvSpPr>
          <p:cNvPr id="4" name="Text Placeholder 3">
            <a:extLst>
              <a:ext uri="{FF2B5EF4-FFF2-40B4-BE49-F238E27FC236}">
                <a16:creationId xmlns:a16="http://schemas.microsoft.com/office/drawing/2014/main" id="{3CE2DEE2-EF90-AA6D-DEDE-501E5BC39623}"/>
              </a:ext>
            </a:extLst>
          </p:cNvPr>
          <p:cNvSpPr>
            <a:spLocks noGrp="1"/>
          </p:cNvSpPr>
          <p:nvPr>
            <p:ph type="body" sz="half" idx="2"/>
          </p:nvPr>
        </p:nvSpPr>
        <p:spPr>
          <a:xfrm>
            <a:off x="7531610" y="2434201"/>
            <a:ext cx="3822189" cy="3742762"/>
          </a:xfrm>
        </p:spPr>
        <p:txBody>
          <a:bodyPr vert="horz" lIns="91440" tIns="45720" rIns="91440" bIns="45720" rtlCol="0" anchor="ctr">
            <a:normAutofit/>
          </a:bodyPr>
          <a:lstStyle/>
          <a:p>
            <a:pPr algn="ctr"/>
            <a:r>
              <a:rPr lang="en-US" sz="2400" dirty="0">
                <a:solidFill>
                  <a:srgbClr val="E1CDA1"/>
                </a:solidFill>
              </a:rPr>
              <a:t>“I’m sorry – I need some help. I don’t have an appointment and I don’t expect to see anyone, but I’d like to find out how to schedule an appointment with the person that manages</a:t>
            </a:r>
            <a:r>
              <a:rPr lang="en-US" sz="2400" dirty="0">
                <a:solidFill>
                  <a:srgbClr val="0D0D0D"/>
                </a:solidFill>
              </a:rPr>
              <a:t> </a:t>
            </a:r>
            <a:r>
              <a:rPr lang="en-US" sz="2400" dirty="0">
                <a:solidFill>
                  <a:srgbClr val="E1CDA1"/>
                </a:solidFill>
              </a:rPr>
              <a:t>the IT department. </a:t>
            </a:r>
            <a:r>
              <a:rPr lang="en-US" sz="2400" dirty="0"/>
              <a:t>Who is that, by the way?”</a:t>
            </a:r>
          </a:p>
        </p:txBody>
      </p:sp>
    </p:spTree>
    <p:extLst>
      <p:ext uri="{BB962C8B-B14F-4D97-AF65-F5344CB8AC3E}">
        <p14:creationId xmlns:p14="http://schemas.microsoft.com/office/powerpoint/2010/main" val="2522950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making a stop gesture&#10;&#10;Description automatically generated">
            <a:extLst>
              <a:ext uri="{FF2B5EF4-FFF2-40B4-BE49-F238E27FC236}">
                <a16:creationId xmlns:a16="http://schemas.microsoft.com/office/drawing/2014/main" id="{200EF220-5253-28C1-22A7-6135EC4C3DE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2D4121-0616-334E-CBE9-BA448F3B8B1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400" dirty="0"/>
              <a:t>Passive Empathy</a:t>
            </a:r>
          </a:p>
        </p:txBody>
      </p:sp>
      <p:sp>
        <p:nvSpPr>
          <p:cNvPr id="4" name="Text Placeholder 3">
            <a:extLst>
              <a:ext uri="{FF2B5EF4-FFF2-40B4-BE49-F238E27FC236}">
                <a16:creationId xmlns:a16="http://schemas.microsoft.com/office/drawing/2014/main" id="{3CE2DEE2-EF90-AA6D-DEDE-501E5BC39623}"/>
              </a:ext>
            </a:extLst>
          </p:cNvPr>
          <p:cNvSpPr>
            <a:spLocks noGrp="1"/>
          </p:cNvSpPr>
          <p:nvPr>
            <p:ph type="body" sz="half" idx="2"/>
          </p:nvPr>
        </p:nvSpPr>
        <p:spPr>
          <a:xfrm>
            <a:off x="7531610" y="2434201"/>
            <a:ext cx="3822189" cy="3742762"/>
          </a:xfrm>
        </p:spPr>
        <p:txBody>
          <a:bodyPr vert="horz" lIns="91440" tIns="45720" rIns="91440" bIns="45720" rtlCol="0" anchor="ctr">
            <a:normAutofit/>
          </a:bodyPr>
          <a:lstStyle/>
          <a:p>
            <a:pPr algn="ctr"/>
            <a:r>
              <a:rPr lang="en-US" sz="2400" dirty="0"/>
              <a:t>“I’m sorry – I need some help. I don’t have an appointment and I don’t expect to see anyone, but I’d like to find out how to schedule an appointment with the person that manages the IT department. Who is that, by the way?”</a:t>
            </a:r>
          </a:p>
        </p:txBody>
      </p:sp>
    </p:spTree>
    <p:extLst>
      <p:ext uri="{BB962C8B-B14F-4D97-AF65-F5344CB8AC3E}">
        <p14:creationId xmlns:p14="http://schemas.microsoft.com/office/powerpoint/2010/main" val="2057964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haking hands with another person&#10;&#10;Description automatically generated">
            <a:extLst>
              <a:ext uri="{FF2B5EF4-FFF2-40B4-BE49-F238E27FC236}">
                <a16:creationId xmlns:a16="http://schemas.microsoft.com/office/drawing/2014/main" id="{857B8192-4554-A0C2-5CC3-F189D8B62AE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378B3E-5471-B88A-67B9-AFED3D017D9D}"/>
              </a:ext>
            </a:extLst>
          </p:cNvPr>
          <p:cNvSpPr>
            <a:spLocks noGrp="1"/>
          </p:cNvSpPr>
          <p:nvPr>
            <p:ph type="title"/>
          </p:nvPr>
        </p:nvSpPr>
        <p:spPr>
          <a:xfrm>
            <a:off x="7531610" y="341828"/>
            <a:ext cx="4530316" cy="1899912"/>
          </a:xfrm>
        </p:spPr>
        <p:txBody>
          <a:bodyPr vert="horz" lIns="91440" tIns="45720" rIns="91440" bIns="45720" rtlCol="0" anchor="ctr">
            <a:normAutofit/>
          </a:bodyPr>
          <a:lstStyle/>
          <a:p>
            <a:pPr algn="ctr"/>
            <a:r>
              <a:rPr lang="en-US" sz="4400" dirty="0"/>
              <a:t>Confident Empathy</a:t>
            </a:r>
          </a:p>
        </p:txBody>
      </p:sp>
      <p:sp>
        <p:nvSpPr>
          <p:cNvPr id="4" name="Text Placeholder 3">
            <a:extLst>
              <a:ext uri="{FF2B5EF4-FFF2-40B4-BE49-F238E27FC236}">
                <a16:creationId xmlns:a16="http://schemas.microsoft.com/office/drawing/2014/main" id="{29AEE416-B3B3-5D12-63D9-17E43E0CE77B}"/>
              </a:ext>
            </a:extLst>
          </p:cNvPr>
          <p:cNvSpPr>
            <a:spLocks noGrp="1"/>
          </p:cNvSpPr>
          <p:nvPr>
            <p:ph type="body" sz="half" idx="2"/>
          </p:nvPr>
        </p:nvSpPr>
        <p:spPr>
          <a:xfrm>
            <a:off x="7531610" y="2434200"/>
            <a:ext cx="4530316" cy="4129677"/>
          </a:xfrm>
        </p:spPr>
        <p:txBody>
          <a:bodyPr vert="horz" lIns="91440" tIns="45720" rIns="91440" bIns="45720" rtlCol="0" anchor="ctr">
            <a:normAutofit/>
          </a:bodyPr>
          <a:lstStyle/>
          <a:p>
            <a:r>
              <a:rPr lang="en-US" sz="2400" dirty="0"/>
              <a:t>“Hi Mike. My name is Chris Peterson with Vector Firm. We’re a video surveillance company. I’d like to get on your calendar </a:t>
            </a:r>
            <a:r>
              <a:rPr lang="en-US" sz="2400" dirty="0">
                <a:solidFill>
                  <a:srgbClr val="E1CDA1"/>
                </a:solidFill>
              </a:rPr>
              <a:t>to show you how our AI features have helped other hospitals manage their video with less resources and see if we might be able to help your facility, too. What’s the easiest way to schedule an appointment with you?”  </a:t>
            </a:r>
          </a:p>
        </p:txBody>
      </p:sp>
    </p:spTree>
    <p:extLst>
      <p:ext uri="{BB962C8B-B14F-4D97-AF65-F5344CB8AC3E}">
        <p14:creationId xmlns:p14="http://schemas.microsoft.com/office/powerpoint/2010/main" val="319971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haking hands with another person&#10;&#10;Description automatically generated">
            <a:extLst>
              <a:ext uri="{FF2B5EF4-FFF2-40B4-BE49-F238E27FC236}">
                <a16:creationId xmlns:a16="http://schemas.microsoft.com/office/drawing/2014/main" id="{857B8192-4554-A0C2-5CC3-F189D8B62AE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378B3E-5471-B88A-67B9-AFED3D017D9D}"/>
              </a:ext>
            </a:extLst>
          </p:cNvPr>
          <p:cNvSpPr>
            <a:spLocks noGrp="1"/>
          </p:cNvSpPr>
          <p:nvPr>
            <p:ph type="title"/>
          </p:nvPr>
        </p:nvSpPr>
        <p:spPr>
          <a:xfrm>
            <a:off x="7531610" y="341828"/>
            <a:ext cx="4530316" cy="1899912"/>
          </a:xfrm>
        </p:spPr>
        <p:txBody>
          <a:bodyPr vert="horz" lIns="91440" tIns="45720" rIns="91440" bIns="45720" rtlCol="0" anchor="ctr">
            <a:normAutofit/>
          </a:bodyPr>
          <a:lstStyle/>
          <a:p>
            <a:pPr algn="ctr"/>
            <a:r>
              <a:rPr lang="en-US" sz="4400" dirty="0"/>
              <a:t>Confident Empathy</a:t>
            </a:r>
          </a:p>
        </p:txBody>
      </p:sp>
      <p:sp>
        <p:nvSpPr>
          <p:cNvPr id="4" name="Text Placeholder 3">
            <a:extLst>
              <a:ext uri="{FF2B5EF4-FFF2-40B4-BE49-F238E27FC236}">
                <a16:creationId xmlns:a16="http://schemas.microsoft.com/office/drawing/2014/main" id="{29AEE416-B3B3-5D12-63D9-17E43E0CE77B}"/>
              </a:ext>
            </a:extLst>
          </p:cNvPr>
          <p:cNvSpPr>
            <a:spLocks noGrp="1"/>
          </p:cNvSpPr>
          <p:nvPr>
            <p:ph type="body" sz="half" idx="2"/>
          </p:nvPr>
        </p:nvSpPr>
        <p:spPr>
          <a:xfrm>
            <a:off x="7531610" y="2434200"/>
            <a:ext cx="4530316" cy="4129677"/>
          </a:xfrm>
        </p:spPr>
        <p:txBody>
          <a:bodyPr vert="horz" lIns="91440" tIns="45720" rIns="91440" bIns="45720" rtlCol="0" anchor="ctr">
            <a:normAutofit/>
          </a:bodyPr>
          <a:lstStyle/>
          <a:p>
            <a:r>
              <a:rPr lang="en-US" sz="2400" dirty="0">
                <a:solidFill>
                  <a:srgbClr val="E1CDA1"/>
                </a:solidFill>
              </a:rPr>
              <a:t>“Hi Mike. My name is Chris Peterson with Vector Firm. We’re a video surveillance company. I’d like to get on your calendar </a:t>
            </a:r>
            <a:r>
              <a:rPr lang="en-US" sz="2400" dirty="0"/>
              <a:t>to show you how our AI features have helped other hospitals manage their video with less resources and see if we might be able to help your facility, too. </a:t>
            </a:r>
            <a:r>
              <a:rPr lang="en-US" sz="2400" dirty="0">
                <a:solidFill>
                  <a:srgbClr val="E1CDA1"/>
                </a:solidFill>
              </a:rPr>
              <a:t>What’s the easiest way to schedule an appointment with you?”  </a:t>
            </a:r>
          </a:p>
        </p:txBody>
      </p:sp>
    </p:spTree>
    <p:extLst>
      <p:ext uri="{BB962C8B-B14F-4D97-AF65-F5344CB8AC3E}">
        <p14:creationId xmlns:p14="http://schemas.microsoft.com/office/powerpoint/2010/main" val="281756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haking hands with another person&#10;&#10;Description automatically generated">
            <a:extLst>
              <a:ext uri="{FF2B5EF4-FFF2-40B4-BE49-F238E27FC236}">
                <a16:creationId xmlns:a16="http://schemas.microsoft.com/office/drawing/2014/main" id="{857B8192-4554-A0C2-5CC3-F189D8B62AE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378B3E-5471-B88A-67B9-AFED3D017D9D}"/>
              </a:ext>
            </a:extLst>
          </p:cNvPr>
          <p:cNvSpPr>
            <a:spLocks noGrp="1"/>
          </p:cNvSpPr>
          <p:nvPr>
            <p:ph type="title"/>
          </p:nvPr>
        </p:nvSpPr>
        <p:spPr>
          <a:xfrm>
            <a:off x="7531610" y="341828"/>
            <a:ext cx="4530316" cy="1899912"/>
          </a:xfrm>
        </p:spPr>
        <p:txBody>
          <a:bodyPr vert="horz" lIns="91440" tIns="45720" rIns="91440" bIns="45720" rtlCol="0" anchor="ctr">
            <a:normAutofit/>
          </a:bodyPr>
          <a:lstStyle/>
          <a:p>
            <a:pPr algn="ctr"/>
            <a:r>
              <a:rPr lang="en-US" sz="4400" dirty="0"/>
              <a:t>Confident Empathy</a:t>
            </a:r>
          </a:p>
        </p:txBody>
      </p:sp>
      <p:sp>
        <p:nvSpPr>
          <p:cNvPr id="4" name="Text Placeholder 3">
            <a:extLst>
              <a:ext uri="{FF2B5EF4-FFF2-40B4-BE49-F238E27FC236}">
                <a16:creationId xmlns:a16="http://schemas.microsoft.com/office/drawing/2014/main" id="{29AEE416-B3B3-5D12-63D9-17E43E0CE77B}"/>
              </a:ext>
            </a:extLst>
          </p:cNvPr>
          <p:cNvSpPr>
            <a:spLocks noGrp="1"/>
          </p:cNvSpPr>
          <p:nvPr>
            <p:ph type="body" sz="half" idx="2"/>
          </p:nvPr>
        </p:nvSpPr>
        <p:spPr>
          <a:xfrm>
            <a:off x="7531610" y="2434200"/>
            <a:ext cx="4530316" cy="4129677"/>
          </a:xfrm>
        </p:spPr>
        <p:txBody>
          <a:bodyPr vert="horz" lIns="91440" tIns="45720" rIns="91440" bIns="45720" rtlCol="0" anchor="ctr">
            <a:normAutofit/>
          </a:bodyPr>
          <a:lstStyle/>
          <a:p>
            <a:r>
              <a:rPr lang="en-US" sz="2400" dirty="0">
                <a:solidFill>
                  <a:srgbClr val="E1CDA1"/>
                </a:solidFill>
              </a:rPr>
              <a:t>“Hi Mike. My name is Chris Peterson with Vector Firm. We’re a video surveillance company. I’d like to get on your calendar to show you how our AI features have helped other hospitals manage their video with less resources and see if we might be able to help your facility, too. </a:t>
            </a:r>
            <a:r>
              <a:rPr lang="en-US" sz="2400" dirty="0"/>
              <a:t>What’s the easiest way to schedule an appointment with you?”  </a:t>
            </a:r>
          </a:p>
        </p:txBody>
      </p:sp>
    </p:spTree>
    <p:extLst>
      <p:ext uri="{BB962C8B-B14F-4D97-AF65-F5344CB8AC3E}">
        <p14:creationId xmlns:p14="http://schemas.microsoft.com/office/powerpoint/2010/main" val="258863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haking hands with another person&#10;&#10;Description automatically generated">
            <a:extLst>
              <a:ext uri="{FF2B5EF4-FFF2-40B4-BE49-F238E27FC236}">
                <a16:creationId xmlns:a16="http://schemas.microsoft.com/office/drawing/2014/main" id="{857B8192-4554-A0C2-5CC3-F189D8B62AE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378B3E-5471-B88A-67B9-AFED3D017D9D}"/>
              </a:ext>
            </a:extLst>
          </p:cNvPr>
          <p:cNvSpPr>
            <a:spLocks noGrp="1"/>
          </p:cNvSpPr>
          <p:nvPr>
            <p:ph type="title"/>
          </p:nvPr>
        </p:nvSpPr>
        <p:spPr>
          <a:xfrm>
            <a:off x="7531610" y="341828"/>
            <a:ext cx="4530316" cy="1899912"/>
          </a:xfrm>
        </p:spPr>
        <p:txBody>
          <a:bodyPr vert="horz" lIns="91440" tIns="45720" rIns="91440" bIns="45720" rtlCol="0" anchor="ctr">
            <a:normAutofit/>
          </a:bodyPr>
          <a:lstStyle/>
          <a:p>
            <a:pPr algn="ctr"/>
            <a:r>
              <a:rPr lang="en-US" sz="4400" dirty="0"/>
              <a:t>Confident Empathy</a:t>
            </a:r>
          </a:p>
        </p:txBody>
      </p:sp>
      <p:sp>
        <p:nvSpPr>
          <p:cNvPr id="4" name="Text Placeholder 3">
            <a:extLst>
              <a:ext uri="{FF2B5EF4-FFF2-40B4-BE49-F238E27FC236}">
                <a16:creationId xmlns:a16="http://schemas.microsoft.com/office/drawing/2014/main" id="{29AEE416-B3B3-5D12-63D9-17E43E0CE77B}"/>
              </a:ext>
            </a:extLst>
          </p:cNvPr>
          <p:cNvSpPr>
            <a:spLocks noGrp="1"/>
          </p:cNvSpPr>
          <p:nvPr>
            <p:ph type="body" sz="half" idx="2"/>
          </p:nvPr>
        </p:nvSpPr>
        <p:spPr>
          <a:xfrm>
            <a:off x="7531610" y="2434200"/>
            <a:ext cx="4530316" cy="4129677"/>
          </a:xfrm>
        </p:spPr>
        <p:txBody>
          <a:bodyPr vert="horz" lIns="91440" tIns="45720" rIns="91440" bIns="45720" rtlCol="0" anchor="ctr">
            <a:normAutofit/>
          </a:bodyPr>
          <a:lstStyle/>
          <a:p>
            <a:r>
              <a:rPr lang="en-US" sz="2400" dirty="0"/>
              <a:t>“Hi Mike. My name is Chris Peterson with Vector Firm. We’re a video surveillance company. I’d like to get on your calendar to show you how our AI features have helped other hospitals manage their video with less resources and see if we might be able to help your facility, too. What’s the easiest way to schedule an appointment with you?”  </a:t>
            </a:r>
          </a:p>
        </p:txBody>
      </p:sp>
    </p:spTree>
    <p:extLst>
      <p:ext uri="{BB962C8B-B14F-4D97-AF65-F5344CB8AC3E}">
        <p14:creationId xmlns:p14="http://schemas.microsoft.com/office/powerpoint/2010/main" val="3704771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F85A-16FD-7361-B1C9-48AA1F7DAB0E}"/>
              </a:ext>
            </a:extLst>
          </p:cNvPr>
          <p:cNvSpPr>
            <a:spLocks noGrp="1"/>
          </p:cNvSpPr>
          <p:nvPr>
            <p:ph type="title"/>
          </p:nvPr>
        </p:nvSpPr>
        <p:spPr/>
        <p:txBody>
          <a:bodyPr/>
          <a:lstStyle/>
          <a:p>
            <a:r>
              <a:rPr lang="en-US" dirty="0"/>
              <a:t>Convenient Targets</a:t>
            </a:r>
          </a:p>
        </p:txBody>
      </p:sp>
      <p:sp>
        <p:nvSpPr>
          <p:cNvPr id="3" name="Text Placeholder 2">
            <a:extLst>
              <a:ext uri="{FF2B5EF4-FFF2-40B4-BE49-F238E27FC236}">
                <a16:creationId xmlns:a16="http://schemas.microsoft.com/office/drawing/2014/main" id="{5FFD3BF5-918E-3BBC-8FEE-7CA6BE5576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5910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BDA14-74D1-FC32-7730-F749F79C0F6F}"/>
              </a:ext>
            </a:extLst>
          </p:cNvPr>
          <p:cNvSpPr>
            <a:spLocks noGrp="1"/>
          </p:cNvSpPr>
          <p:nvPr>
            <p:ph type="title"/>
          </p:nvPr>
        </p:nvSpPr>
        <p:spPr>
          <a:xfrm>
            <a:off x="640080" y="325369"/>
            <a:ext cx="4368602" cy="1956841"/>
          </a:xfrm>
        </p:spPr>
        <p:txBody>
          <a:bodyPr vert="horz" lIns="91440" tIns="45720" rIns="91440" bIns="45720" rtlCol="0" anchor="ctr">
            <a:normAutofit/>
          </a:bodyPr>
          <a:lstStyle/>
          <a:p>
            <a:pPr algn="ctr"/>
            <a:r>
              <a:rPr lang="en-US" sz="4400" dirty="0"/>
              <a:t>Convenient Targets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308540E-BBA9-14AE-BC2D-2562D4420597}"/>
              </a:ext>
            </a:extLst>
          </p:cNvPr>
          <p:cNvSpPr>
            <a:spLocks noGrp="1"/>
          </p:cNvSpPr>
          <p:nvPr>
            <p:ph type="body" sz="half" idx="2"/>
          </p:nvPr>
        </p:nvSpPr>
        <p:spPr>
          <a:xfrm>
            <a:off x="640080" y="2891187"/>
            <a:ext cx="4368602" cy="3737572"/>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90</a:t>
            </a:r>
            <a:r>
              <a:rPr lang="en-US" sz="2400" baseline="30000" dirty="0"/>
              <a:t>0</a:t>
            </a:r>
            <a:r>
              <a:rPr lang="en-US" sz="2400" dirty="0"/>
              <a:t> Rule.</a:t>
            </a:r>
          </a:p>
          <a:p>
            <a:pPr marL="342900" indent="-342900">
              <a:buFont typeface="Arial" panose="020B0604020202020204" pitchFamily="34" charset="0"/>
              <a:buChar char="•"/>
            </a:pPr>
            <a:r>
              <a:rPr lang="en-US" sz="2400" dirty="0"/>
              <a:t>Loosely fits your profile – not a total mismatch.</a:t>
            </a:r>
          </a:p>
          <a:p>
            <a:pPr marL="342900" indent="-342900">
              <a:buFont typeface="Arial" panose="020B0604020202020204" pitchFamily="34" charset="0"/>
              <a:buChar char="•"/>
            </a:pPr>
            <a:r>
              <a:rPr lang="en-US" sz="2400" dirty="0"/>
              <a:t>Intel is for qualifying more than it’s for next visit.</a:t>
            </a:r>
          </a:p>
          <a:p>
            <a:pPr marL="342900" indent="-342900">
              <a:buFont typeface="Arial" panose="020B0604020202020204" pitchFamily="34" charset="0"/>
              <a:buChar char="•"/>
            </a:pPr>
            <a:r>
              <a:rPr lang="en-US" sz="2400" dirty="0"/>
              <a:t>More aggressive on learning how to schedule an appointment – this may be your only visit there.</a:t>
            </a:r>
          </a:p>
        </p:txBody>
      </p:sp>
      <p:pic>
        <p:nvPicPr>
          <p:cNvPr id="6" name="Picture Placeholder 5" descr="A person looking at her watch&#10;&#10;Description automatically generated">
            <a:extLst>
              <a:ext uri="{FF2B5EF4-FFF2-40B4-BE49-F238E27FC236}">
                <a16:creationId xmlns:a16="http://schemas.microsoft.com/office/drawing/2014/main" id="{F44B282F-A66E-4EB1-FB6C-C1207CF923F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899" r="231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a:extLst>
              <a:ext uri="{FF2B5EF4-FFF2-40B4-BE49-F238E27FC236}">
                <a16:creationId xmlns:a16="http://schemas.microsoft.com/office/drawing/2014/main" id="{D9F42D26-5039-E82D-DF8A-5ECD30AFE79A}"/>
              </a:ext>
            </a:extLst>
          </p:cNvPr>
          <p:cNvPicPr>
            <a:picLocks noChangeAspect="1"/>
          </p:cNvPicPr>
          <p:nvPr/>
        </p:nvPicPr>
        <p:blipFill>
          <a:blip r:embed="rId3"/>
          <a:stretch>
            <a:fillRect/>
          </a:stretch>
        </p:blipFill>
        <p:spPr>
          <a:xfrm>
            <a:off x="2125417" y="2086717"/>
            <a:ext cx="1572904" cy="1963082"/>
          </a:xfrm>
          <a:prstGeom prst="rect">
            <a:avLst/>
          </a:prstGeom>
        </p:spPr>
      </p:pic>
    </p:spTree>
    <p:extLst>
      <p:ext uri="{BB962C8B-B14F-4D97-AF65-F5344CB8AC3E}">
        <p14:creationId xmlns:p14="http://schemas.microsoft.com/office/powerpoint/2010/main" val="173392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riting on a chalkboard&#10;&#10;Description automatically generated">
            <a:extLst>
              <a:ext uri="{FF2B5EF4-FFF2-40B4-BE49-F238E27FC236}">
                <a16:creationId xmlns:a16="http://schemas.microsoft.com/office/drawing/2014/main" id="{BAD7153B-C8D0-EF72-CC7D-FB1A1E0F27E9}"/>
              </a:ext>
            </a:extLst>
          </p:cNvPr>
          <p:cNvPicPr>
            <a:picLocks noChangeAspect="1"/>
          </p:cNvPicPr>
          <p:nvPr/>
        </p:nvPicPr>
        <p:blipFill rotWithShape="1">
          <a:blip r:embed="rId2">
            <a:extLst>
              <a:ext uri="{28A0092B-C50C-407E-A947-70E740481C1C}">
                <a14:useLocalDpi xmlns:a14="http://schemas.microsoft.com/office/drawing/2010/main" val="0"/>
              </a:ext>
            </a:extLst>
          </a:blip>
          <a:srcRect r="-1" b="15730"/>
          <a:stretch/>
        </p:blipFill>
        <p:spPr>
          <a:xfrm>
            <a:off x="838200" y="233807"/>
            <a:ext cx="10468866" cy="5888737"/>
          </a:xfrm>
          <a:prstGeom prst="rect">
            <a:avLst/>
          </a:prstGeom>
          <a:ln w="28575">
            <a:solidFill>
              <a:schemeClr val="bg1"/>
            </a:solidFill>
          </a:ln>
        </p:spPr>
      </p:pic>
      <p:sp>
        <p:nvSpPr>
          <p:cNvPr id="5" name="TextBox 4">
            <a:extLst>
              <a:ext uri="{FF2B5EF4-FFF2-40B4-BE49-F238E27FC236}">
                <a16:creationId xmlns:a16="http://schemas.microsoft.com/office/drawing/2014/main" id="{C6E18F7B-D64F-CD71-C8A1-28257046AE6A}"/>
              </a:ext>
            </a:extLst>
          </p:cNvPr>
          <p:cNvSpPr txBox="1"/>
          <p:nvPr/>
        </p:nvSpPr>
        <p:spPr>
          <a:xfrm>
            <a:off x="1152014" y="2006047"/>
            <a:ext cx="4659330" cy="3970318"/>
          </a:xfrm>
          <a:prstGeom prst="rect">
            <a:avLst/>
          </a:prstGeom>
          <a:noFill/>
          <a:ln>
            <a:solidFill>
              <a:schemeClr val="bg1"/>
            </a:solidFill>
          </a:ln>
        </p:spPr>
        <p:txBody>
          <a:bodyPr wrap="square" rtlCol="0">
            <a:spAutoFit/>
          </a:bodyPr>
          <a:lstStyle/>
          <a:p>
            <a:pPr>
              <a:lnSpc>
                <a:spcPct val="100000"/>
              </a:lnSpc>
            </a:pPr>
            <a:r>
              <a:rPr lang="en-US" sz="2800" dirty="0">
                <a:solidFill>
                  <a:schemeClr val="bg1"/>
                </a:solidFill>
              </a:rPr>
              <a:t>No one does it anymore … which is why you should!</a:t>
            </a:r>
          </a:p>
          <a:p>
            <a:pPr>
              <a:lnSpc>
                <a:spcPct val="100000"/>
              </a:lnSpc>
            </a:pPr>
            <a:endParaRPr lang="en-US" sz="2800" dirty="0">
              <a:solidFill>
                <a:schemeClr val="bg1"/>
              </a:solidFill>
            </a:endParaRPr>
          </a:p>
          <a:p>
            <a:pPr>
              <a:lnSpc>
                <a:spcPct val="100000"/>
              </a:lnSpc>
            </a:pPr>
            <a:r>
              <a:rPr lang="en-US" sz="2800" dirty="0">
                <a:solidFill>
                  <a:schemeClr val="bg1"/>
                </a:solidFill>
              </a:rPr>
              <a:t>Primary objective is to gather intel on the organization.</a:t>
            </a:r>
          </a:p>
          <a:p>
            <a:pPr>
              <a:lnSpc>
                <a:spcPct val="100000"/>
              </a:lnSpc>
            </a:pPr>
            <a:endParaRPr lang="en-US" sz="2800" dirty="0">
              <a:solidFill>
                <a:schemeClr val="bg1"/>
              </a:solidFill>
            </a:endParaRPr>
          </a:p>
          <a:p>
            <a:pPr>
              <a:lnSpc>
                <a:spcPct val="100000"/>
              </a:lnSpc>
            </a:pPr>
            <a:r>
              <a:rPr lang="en-US" sz="2800" dirty="0">
                <a:solidFill>
                  <a:schemeClr val="bg1"/>
                </a:solidFill>
              </a:rPr>
              <a:t>Show empathy.</a:t>
            </a:r>
          </a:p>
          <a:p>
            <a:pPr>
              <a:lnSpc>
                <a:spcPct val="100000"/>
              </a:lnSpc>
            </a:pPr>
            <a:endParaRPr lang="en-US" sz="2800" dirty="0">
              <a:solidFill>
                <a:schemeClr val="bg1"/>
              </a:solidFill>
            </a:endParaRPr>
          </a:p>
          <a:p>
            <a:pPr>
              <a:lnSpc>
                <a:spcPct val="100000"/>
              </a:lnSpc>
            </a:pPr>
            <a:r>
              <a:rPr lang="en-US" sz="2800" dirty="0">
                <a:solidFill>
                  <a:schemeClr val="bg1"/>
                </a:solidFill>
              </a:rPr>
              <a:t>Do it!</a:t>
            </a:r>
          </a:p>
        </p:txBody>
      </p:sp>
    </p:spTree>
    <p:extLst>
      <p:ext uri="{BB962C8B-B14F-4D97-AF65-F5344CB8AC3E}">
        <p14:creationId xmlns:p14="http://schemas.microsoft.com/office/powerpoint/2010/main" val="1109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BB58-CA51-4E56-9ECD-D6A856A55EA4}"/>
              </a:ext>
            </a:extLst>
          </p:cNvPr>
          <p:cNvSpPr>
            <a:spLocks noGrp="1"/>
          </p:cNvSpPr>
          <p:nvPr>
            <p:ph type="title"/>
          </p:nvPr>
        </p:nvSpPr>
        <p:spPr>
          <a:xfrm>
            <a:off x="570712" y="5690399"/>
            <a:ext cx="10981208" cy="640081"/>
          </a:xfrm>
        </p:spPr>
        <p:txBody>
          <a:bodyPr vert="horz" lIns="91440" tIns="45720" rIns="91440" bIns="45720" rtlCol="0" anchor="ctr">
            <a:normAutofit/>
          </a:bodyPr>
          <a:lstStyle/>
          <a:p>
            <a:pPr algn="ctr"/>
            <a:r>
              <a:rPr lang="en-US" b="1" dirty="0">
                <a:solidFill>
                  <a:schemeClr val="tx1"/>
                </a:solidFill>
                <a:hlinkClick r:id="rId3">
                  <a:extLst>
                    <a:ext uri="{A12FA001-AC4F-418D-AE19-62706E023703}">
                      <ahyp:hlinkClr xmlns:ahyp="http://schemas.microsoft.com/office/drawing/2018/hyperlinkcolor" val="tx"/>
                    </a:ext>
                  </a:extLst>
                </a:hlinkClick>
              </a:rPr>
              <a:t>Action Plan</a:t>
            </a:r>
            <a:endParaRPr lang="en-US" b="1" dirty="0">
              <a:solidFill>
                <a:schemeClr val="tx1"/>
              </a:solidFill>
            </a:endParaRPr>
          </a:p>
        </p:txBody>
      </p:sp>
      <p:pic>
        <p:nvPicPr>
          <p:cNvPr id="23" name="Content Placeholder 5" descr="Teacher helping student with model wind turbine">
            <a:extLst>
              <a:ext uri="{FF2B5EF4-FFF2-40B4-BE49-F238E27FC236}">
                <a16:creationId xmlns:a16="http://schemas.microsoft.com/office/drawing/2014/main" id="{096835EB-FBC3-465C-B589-C3E091940D47}"/>
              </a:ext>
            </a:extLst>
          </p:cNvPr>
          <p:cNvPicPr>
            <a:picLocks noChangeAspect="1"/>
          </p:cNvPicPr>
          <p:nvPr/>
        </p:nvPicPr>
        <p:blipFill rotWithShape="1">
          <a:blip r:embed="rId4">
            <a:extLst>
              <a:ext uri="{28A0092B-C50C-407E-A947-70E740481C1C}">
                <a14:useLocalDpi xmlns:a14="http://schemas.microsoft.com/office/drawing/2010/main" val="0"/>
              </a:ext>
            </a:extLst>
          </a:blip>
          <a:srcRect l="1" t="7753" b="25842"/>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420829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A1176-31CF-977A-EF8B-616B2F430131}"/>
              </a:ext>
            </a:extLst>
          </p:cNvPr>
          <p:cNvSpPr>
            <a:spLocks noGrp="1"/>
          </p:cNvSpPr>
          <p:nvPr>
            <p:ph type="title"/>
          </p:nvPr>
        </p:nvSpPr>
        <p:spPr>
          <a:xfrm>
            <a:off x="640080" y="325369"/>
            <a:ext cx="4368602" cy="1956841"/>
          </a:xfrm>
        </p:spPr>
        <p:txBody>
          <a:bodyPr vert="horz" lIns="91440" tIns="45720" rIns="91440" bIns="45720" rtlCol="0" anchor="ctr">
            <a:normAutofit/>
          </a:bodyPr>
          <a:lstStyle/>
          <a:p>
            <a:pPr algn="ctr"/>
            <a:r>
              <a:rPr lang="en-US" sz="4400" dirty="0"/>
              <a:t>What is an in-person cold call?</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FA3D554-B9BE-2838-F582-ACD8E6D98537}"/>
              </a:ext>
            </a:extLst>
          </p:cNvPr>
          <p:cNvSpPr>
            <a:spLocks noGrp="1"/>
          </p:cNvSpPr>
          <p:nvPr>
            <p:ph type="body" sz="half" idx="2"/>
          </p:nvPr>
        </p:nvSpPr>
        <p:spPr>
          <a:xfrm>
            <a:off x="640080" y="2872899"/>
            <a:ext cx="4243589" cy="3320668"/>
          </a:xfrm>
        </p:spPr>
        <p:txBody>
          <a:bodyPr vert="horz" lIns="91440" tIns="45720" rIns="91440" bIns="45720" rtlCol="0" anchor="ctr">
            <a:normAutofit/>
          </a:bodyPr>
          <a:lstStyle/>
          <a:p>
            <a:r>
              <a:rPr lang="en-US" sz="2400" dirty="0"/>
              <a:t>An in-person cold call is an act by a professional – usually a sales professional – in which they visit a prospect’s location without an appointment to gather information, schedule an appointment, leave information, or make a sale.</a:t>
            </a:r>
          </a:p>
        </p:txBody>
      </p:sp>
      <p:pic>
        <p:nvPicPr>
          <p:cNvPr id="6" name="Picture Placeholder 5" descr="A person holding briefcases opening a door&#10;&#10;Description automatically generated">
            <a:extLst>
              <a:ext uri="{FF2B5EF4-FFF2-40B4-BE49-F238E27FC236}">
                <a16:creationId xmlns:a16="http://schemas.microsoft.com/office/drawing/2014/main" id="{E76C0B5D-04E0-0E20-4A6B-5F6798FEE9E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513" r="207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514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4947D1-918C-B6A8-A4BB-255D0499C7C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82" r="218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9E7E2-ADB0-6048-16A9-00021573A998}"/>
              </a:ext>
            </a:extLst>
          </p:cNvPr>
          <p:cNvSpPr>
            <a:spLocks noGrp="1"/>
          </p:cNvSpPr>
          <p:nvPr>
            <p:ph type="title"/>
          </p:nvPr>
        </p:nvSpPr>
        <p:spPr>
          <a:xfrm>
            <a:off x="132431" y="5317240"/>
            <a:ext cx="11887200" cy="744836"/>
          </a:xfrm>
        </p:spPr>
        <p:txBody>
          <a:bodyPr vert="horz" lIns="91440" tIns="45720" rIns="91440" bIns="45720" rtlCol="0" anchor="ctr">
            <a:normAutofit/>
          </a:bodyPr>
          <a:lstStyle/>
          <a:p>
            <a:r>
              <a:rPr lang="en-US" sz="4400" dirty="0"/>
              <a:t>September Topic: </a:t>
            </a:r>
            <a:r>
              <a:rPr lang="en-US" sz="4400" dirty="0">
                <a:solidFill>
                  <a:srgbClr val="0D0D0D"/>
                </a:solidFill>
              </a:rPr>
              <a:t>Selling More Service Agreements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98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4947D1-918C-B6A8-A4BB-255D0499C7C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82" r="218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9E7E2-ADB0-6048-16A9-00021573A998}"/>
              </a:ext>
            </a:extLst>
          </p:cNvPr>
          <p:cNvSpPr>
            <a:spLocks noGrp="1"/>
          </p:cNvSpPr>
          <p:nvPr>
            <p:ph type="title"/>
          </p:nvPr>
        </p:nvSpPr>
        <p:spPr>
          <a:xfrm>
            <a:off x="132431" y="5317240"/>
            <a:ext cx="11887200" cy="744836"/>
          </a:xfrm>
        </p:spPr>
        <p:txBody>
          <a:bodyPr vert="horz" lIns="91440" tIns="45720" rIns="91440" bIns="45720" rtlCol="0" anchor="ctr">
            <a:normAutofit/>
          </a:bodyPr>
          <a:lstStyle/>
          <a:p>
            <a:r>
              <a:rPr lang="en-US" sz="4400" dirty="0"/>
              <a:t>September Topic: Selling More Service Agreements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926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171432" y="4579161"/>
            <a:ext cx="9849136" cy="1916847"/>
          </a:xfrm>
        </p:spPr>
        <p:txBody>
          <a:bodyPr>
            <a:normAutofit/>
          </a:bodyPr>
          <a:lstStyle/>
          <a:p>
            <a:pPr lvl="0"/>
            <a:r>
              <a:rPr lang="en-US" sz="4300" dirty="0">
                <a:solidFill>
                  <a:prstClr val="white"/>
                </a:solidFill>
              </a:rPr>
              <a:t>Questions / Comments</a:t>
            </a:r>
            <a:endParaRPr lang="en-US" sz="2000" dirty="0">
              <a:solidFill>
                <a:prstClr val="white"/>
              </a:solidFill>
            </a:endParaRPr>
          </a:p>
        </p:txBody>
      </p:sp>
    </p:spTree>
    <p:extLst>
      <p:ext uri="{BB962C8B-B14F-4D97-AF65-F5344CB8AC3E}">
        <p14:creationId xmlns:p14="http://schemas.microsoft.com/office/powerpoint/2010/main" val="291449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A1176-31CF-977A-EF8B-616B2F430131}"/>
              </a:ext>
            </a:extLst>
          </p:cNvPr>
          <p:cNvSpPr>
            <a:spLocks noGrp="1"/>
          </p:cNvSpPr>
          <p:nvPr>
            <p:ph type="title"/>
          </p:nvPr>
        </p:nvSpPr>
        <p:spPr>
          <a:xfrm>
            <a:off x="640080" y="325369"/>
            <a:ext cx="4368602" cy="1956841"/>
          </a:xfrm>
        </p:spPr>
        <p:txBody>
          <a:bodyPr vert="horz" lIns="91440" tIns="45720" rIns="91440" bIns="45720" rtlCol="0" anchor="ctr">
            <a:normAutofit/>
          </a:bodyPr>
          <a:lstStyle/>
          <a:p>
            <a:pPr algn="ctr"/>
            <a:r>
              <a:rPr lang="en-US" sz="4400" dirty="0"/>
              <a:t>What is an in-person cold call?</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FA3D554-B9BE-2838-F582-ACD8E6D98537}"/>
              </a:ext>
            </a:extLst>
          </p:cNvPr>
          <p:cNvSpPr>
            <a:spLocks noGrp="1"/>
          </p:cNvSpPr>
          <p:nvPr>
            <p:ph type="body" sz="half" idx="2"/>
          </p:nvPr>
        </p:nvSpPr>
        <p:spPr>
          <a:xfrm>
            <a:off x="640080" y="2872899"/>
            <a:ext cx="4243589" cy="3320668"/>
          </a:xfrm>
        </p:spPr>
        <p:txBody>
          <a:bodyPr vert="horz" lIns="91440" tIns="45720" rIns="91440" bIns="45720" rtlCol="0" anchor="ctr">
            <a:normAutofit/>
          </a:bodyPr>
          <a:lstStyle/>
          <a:p>
            <a:r>
              <a:rPr lang="en-US" sz="2400" dirty="0">
                <a:solidFill>
                  <a:srgbClr val="E1CDA1"/>
                </a:solidFill>
              </a:rPr>
              <a:t>An in-person cold call is an act by a professional – usually a sales professional – in which </a:t>
            </a:r>
            <a:r>
              <a:rPr lang="en-US" sz="2400" dirty="0"/>
              <a:t>they visit a prospect’s location without an appointment </a:t>
            </a:r>
            <a:r>
              <a:rPr lang="en-US" sz="2400" dirty="0">
                <a:solidFill>
                  <a:srgbClr val="E1CDA1"/>
                </a:solidFill>
              </a:rPr>
              <a:t>to gather information, schedule and appointment, leave information, or make a sale.</a:t>
            </a:r>
          </a:p>
        </p:txBody>
      </p:sp>
      <p:pic>
        <p:nvPicPr>
          <p:cNvPr id="6" name="Picture Placeholder 5" descr="A person holding briefcases opening a door&#10;&#10;Description automatically generated">
            <a:extLst>
              <a:ext uri="{FF2B5EF4-FFF2-40B4-BE49-F238E27FC236}">
                <a16:creationId xmlns:a16="http://schemas.microsoft.com/office/drawing/2014/main" id="{E76C0B5D-04E0-0E20-4A6B-5F6798FEE9E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513" r="207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8864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0803-A644-42C4-8440-FABE0F58D11D}"/>
              </a:ext>
            </a:extLst>
          </p:cNvPr>
          <p:cNvSpPr>
            <a:spLocks noGrp="1"/>
          </p:cNvSpPr>
          <p:nvPr>
            <p:ph type="title"/>
          </p:nvPr>
        </p:nvSpPr>
        <p:spPr>
          <a:xfrm>
            <a:off x="844002" y="3261865"/>
            <a:ext cx="4524973" cy="1145633"/>
          </a:xfrm>
        </p:spPr>
        <p:txBody>
          <a:bodyPr vert="horz" lIns="91440" tIns="45720" rIns="91440" bIns="45720" rtlCol="0" anchor="ctr">
            <a:normAutofit/>
          </a:bodyPr>
          <a:lstStyle/>
          <a:p>
            <a:pPr algn="ctr"/>
            <a:r>
              <a:rPr lang="en-US" dirty="0">
                <a:solidFill>
                  <a:schemeClr val="tx1"/>
                </a:solidFill>
              </a:rPr>
              <a:t>Poll Question</a:t>
            </a: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640026DF-594E-457F-9F51-E41B3B0E738A}"/>
              </a:ext>
            </a:extLst>
          </p:cNvPr>
          <p:cNvPicPr>
            <a:picLocks noChangeAspect="1"/>
          </p:cNvPicPr>
          <p:nvPr/>
        </p:nvPicPr>
        <p:blipFill rotWithShape="1">
          <a:blip r:embed="rId2">
            <a:extLst>
              <a:ext uri="{28A0092B-C50C-407E-A947-70E740481C1C}">
                <a14:useLocalDpi xmlns:a14="http://schemas.microsoft.com/office/drawing/2010/main" val="0"/>
              </a:ext>
            </a:extLst>
          </a:blip>
          <a:srcRect l="2158" r="96"/>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0079639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25F0FE-0BF0-4F4F-8E86-854CFD928D81}"/>
              </a:ext>
            </a:extLst>
          </p:cNvPr>
          <p:cNvSpPr/>
          <p:nvPr/>
        </p:nvSpPr>
        <p:spPr>
          <a:xfrm>
            <a:off x="2399234" y="2073715"/>
            <a:ext cx="6935759" cy="293501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Light" panose="020F0302020204030204"/>
                <a:ea typeface="+mn-ea"/>
                <a:cs typeface="+mn-cs"/>
              </a:rPr>
              <a:t>How often do you do in-person cold calls?</a:t>
            </a:r>
          </a:p>
        </p:txBody>
      </p:sp>
      <p:sp>
        <p:nvSpPr>
          <p:cNvPr id="18" name="Rectangle 17">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687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5F0FE-0BF0-4F4F-8E86-854CFD928D81}"/>
              </a:ext>
            </a:extLst>
          </p:cNvPr>
          <p:cNvSpPr/>
          <p:nvPr/>
        </p:nvSpPr>
        <p:spPr>
          <a:xfrm>
            <a:off x="1492155" y="365760"/>
            <a:ext cx="10613409" cy="11887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Freeform: Shape 15">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653363" y="2176272"/>
            <a:ext cx="9367204" cy="4041648"/>
          </a:xfrm>
          <a:prstGeom prst="rect">
            <a:avLst/>
          </a:prstGeom>
          <a:solidFill>
            <a:schemeClr val="bg2">
              <a:lumMod val="25000"/>
            </a:schemeClr>
          </a:solidFill>
        </p:spPr>
        <p:txBody>
          <a:bodyPr vert="horz" lIns="91440" tIns="45720" rIns="91440" bIns="45720" rtlCol="0" anchor="ctr">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I haven’t done one in the last year or so.</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white"/>
                </a:solidFill>
                <a:latin typeface="Calibri" panose="020F0502020204030204"/>
              </a:rPr>
              <a:t>Hardly ever, but I do every now and then.</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A few a month.</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I do some every week.</a:t>
            </a:r>
          </a:p>
          <a:p>
            <a:pPr marL="342900" indent="-228600">
              <a:lnSpc>
                <a:spcPct val="90000"/>
              </a:lnSpc>
              <a:spcAft>
                <a:spcPts val="600"/>
              </a:spcAft>
              <a:buFont typeface="Arial" panose="020B0604020202020204" pitchFamily="34" charset="0"/>
              <a:buChar char="•"/>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I’ve never done one.</a:t>
            </a:r>
          </a:p>
        </p:txBody>
      </p:sp>
      <p:sp>
        <p:nvSpPr>
          <p:cNvPr id="8" name="TextBox 7">
            <a:extLst>
              <a:ext uri="{FF2B5EF4-FFF2-40B4-BE49-F238E27FC236}">
                <a16:creationId xmlns:a16="http://schemas.microsoft.com/office/drawing/2014/main" id="{E1716A84-7BC1-5FB3-3EC7-EB393C937B8A}"/>
              </a:ext>
            </a:extLst>
          </p:cNvPr>
          <p:cNvSpPr txBox="1"/>
          <p:nvPr/>
        </p:nvSpPr>
        <p:spPr>
          <a:xfrm>
            <a:off x="1560074" y="501884"/>
            <a:ext cx="10749517" cy="7017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effectLst/>
                <a:uLnTx/>
                <a:uFillTx/>
                <a:latin typeface="Calibri Light" panose="020F0302020204030204"/>
                <a:ea typeface="+mn-ea"/>
                <a:cs typeface="+mn-cs"/>
              </a:rPr>
              <a:t>How often do you do in-person cold calls?</a:t>
            </a:r>
          </a:p>
        </p:txBody>
      </p:sp>
    </p:spTree>
    <p:extLst>
      <p:ext uri="{BB962C8B-B14F-4D97-AF65-F5344CB8AC3E}">
        <p14:creationId xmlns:p14="http://schemas.microsoft.com/office/powerpoint/2010/main" val="11175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Placeholder 5" descr="Text&#10;&#10;Description automatically generated">
            <a:extLst>
              <a:ext uri="{FF2B5EF4-FFF2-40B4-BE49-F238E27FC236}">
                <a16:creationId xmlns:a16="http://schemas.microsoft.com/office/drawing/2014/main" id="{3E482328-9B2E-3D5A-A277-FE4AF91DBAF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32027"/>
          <a:stretch/>
        </p:blipFill>
        <p:spPr>
          <a:xfrm>
            <a:off x="5182104" y="85735"/>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4" name="Freeform: Shape 1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7">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ECD225-C6DB-08BA-A51E-4249D387BB8A}"/>
              </a:ext>
            </a:extLst>
          </p:cNvPr>
          <p:cNvSpPr>
            <a:spLocks noGrp="1"/>
          </p:cNvSpPr>
          <p:nvPr>
            <p:ph type="title"/>
          </p:nvPr>
        </p:nvSpPr>
        <p:spPr>
          <a:xfrm>
            <a:off x="568657" y="204716"/>
            <a:ext cx="5062608" cy="2106523"/>
          </a:xfrm>
        </p:spPr>
        <p:txBody>
          <a:bodyPr vert="horz" lIns="91440" tIns="45720" rIns="91440" bIns="45720" rtlCol="0" anchor="ctr">
            <a:normAutofit/>
          </a:bodyPr>
          <a:lstStyle/>
          <a:p>
            <a:pPr lvl="0"/>
            <a:r>
              <a:rPr lang="en-US" sz="4400" dirty="0">
                <a:solidFill>
                  <a:prstClr val="white"/>
                </a:solidFill>
              </a:rPr>
              <a:t>In-Person Cold Calling in a Modern Environment</a:t>
            </a:r>
          </a:p>
        </p:txBody>
      </p:sp>
      <p:sp>
        <p:nvSpPr>
          <p:cNvPr id="4" name="Text Placeholder 3">
            <a:extLst>
              <a:ext uri="{FF2B5EF4-FFF2-40B4-BE49-F238E27FC236}">
                <a16:creationId xmlns:a16="http://schemas.microsoft.com/office/drawing/2014/main" id="{51851498-0B7C-7593-1F6D-2DB0CC6AD259}"/>
              </a:ext>
            </a:extLst>
          </p:cNvPr>
          <p:cNvSpPr>
            <a:spLocks noGrp="1"/>
          </p:cNvSpPr>
          <p:nvPr>
            <p:ph type="body" sz="half" idx="2"/>
          </p:nvPr>
        </p:nvSpPr>
        <p:spPr>
          <a:xfrm>
            <a:off x="568656" y="2396963"/>
            <a:ext cx="5062607" cy="4256321"/>
          </a:xfrm>
          <a:solidFill>
            <a:srgbClr val="175980"/>
          </a:solidFill>
        </p:spPr>
        <p:txBody>
          <a:bodyPr vert="horz" lIns="91440" tIns="45720" rIns="91440" bIns="45720" rtlCol="0" anchor="ctr">
            <a:normAutofit/>
          </a:bodyPr>
          <a:lstStyle/>
          <a:p>
            <a:pPr marL="457200" indent="-457200">
              <a:lnSpc>
                <a:spcPct val="100000"/>
              </a:lnSpc>
              <a:buFont typeface="Arial" panose="020B0604020202020204" pitchFamily="34" charset="0"/>
              <a:buChar char="•"/>
            </a:pPr>
            <a:r>
              <a:rPr lang="en-US" sz="3200" dirty="0"/>
              <a:t>Why No One Does It … and Why You Should</a:t>
            </a:r>
          </a:p>
          <a:p>
            <a:pPr marL="457200" indent="-457200">
              <a:lnSpc>
                <a:spcPct val="100000"/>
              </a:lnSpc>
              <a:buFont typeface="Arial" panose="020B0604020202020204" pitchFamily="34" charset="0"/>
              <a:buChar char="•"/>
            </a:pPr>
            <a:r>
              <a:rPr lang="en-US" sz="3200" dirty="0"/>
              <a:t>Objectives</a:t>
            </a:r>
          </a:p>
          <a:p>
            <a:pPr marL="457200" indent="-457200">
              <a:lnSpc>
                <a:spcPct val="100000"/>
              </a:lnSpc>
              <a:buFont typeface="Arial" panose="020B0604020202020204" pitchFamily="34" charset="0"/>
              <a:buChar char="•"/>
            </a:pPr>
            <a:r>
              <a:rPr lang="en-US" sz="3200" dirty="0"/>
              <a:t>Execution</a:t>
            </a:r>
          </a:p>
          <a:p>
            <a:pPr marL="457200" indent="-457200">
              <a:lnSpc>
                <a:spcPct val="100000"/>
              </a:lnSpc>
              <a:buFont typeface="Arial" panose="020B0604020202020204" pitchFamily="34" charset="0"/>
              <a:buChar char="•"/>
            </a:pPr>
            <a:r>
              <a:rPr lang="en-US" sz="3200" dirty="0"/>
              <a:t>Gate Keepers and Contacts</a:t>
            </a:r>
          </a:p>
          <a:p>
            <a:pPr marL="457200" indent="-457200">
              <a:lnSpc>
                <a:spcPct val="100000"/>
              </a:lnSpc>
              <a:buFont typeface="Arial" panose="020B0604020202020204" pitchFamily="34" charset="0"/>
              <a:buChar char="•"/>
            </a:pPr>
            <a:r>
              <a:rPr lang="en-US" sz="3200" dirty="0"/>
              <a:t>Convenient Targets </a:t>
            </a:r>
          </a:p>
        </p:txBody>
      </p:sp>
    </p:spTree>
    <p:extLst>
      <p:ext uri="{BB962C8B-B14F-4D97-AF65-F5344CB8AC3E}">
        <p14:creationId xmlns:p14="http://schemas.microsoft.com/office/powerpoint/2010/main" val="2641953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F85A-16FD-7361-B1C9-48AA1F7DAB0E}"/>
              </a:ext>
            </a:extLst>
          </p:cNvPr>
          <p:cNvSpPr>
            <a:spLocks noGrp="1"/>
          </p:cNvSpPr>
          <p:nvPr>
            <p:ph type="title"/>
          </p:nvPr>
        </p:nvSpPr>
        <p:spPr/>
        <p:txBody>
          <a:bodyPr/>
          <a:lstStyle/>
          <a:p>
            <a:r>
              <a:rPr lang="en-US" dirty="0"/>
              <a:t>Why No One Cold Calls in Person Anymore</a:t>
            </a:r>
          </a:p>
        </p:txBody>
      </p:sp>
      <p:sp>
        <p:nvSpPr>
          <p:cNvPr id="3" name="Text Placeholder 2">
            <a:extLst>
              <a:ext uri="{FF2B5EF4-FFF2-40B4-BE49-F238E27FC236}">
                <a16:creationId xmlns:a16="http://schemas.microsoft.com/office/drawing/2014/main" id="{5FFD3BF5-918E-3BBC-8FEE-7CA6BE5576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997207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39179</TotalTime>
  <Words>939</Words>
  <Application>Microsoft Office PowerPoint</Application>
  <PresentationFormat>Widescreen</PresentationFormat>
  <Paragraphs>87</Paragraphs>
  <Slides>32</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Calibri Light</vt:lpstr>
      <vt:lpstr>Office Theme</vt:lpstr>
      <vt:lpstr>1_Office Theme</vt:lpstr>
      <vt:lpstr>PowerPoint Presentation</vt:lpstr>
      <vt:lpstr>PowerPoint Presentation</vt:lpstr>
      <vt:lpstr>What is an in-person cold call?</vt:lpstr>
      <vt:lpstr>What is an in-person cold call?</vt:lpstr>
      <vt:lpstr>Poll Question</vt:lpstr>
      <vt:lpstr>PowerPoint Presentation</vt:lpstr>
      <vt:lpstr>PowerPoint Presentation</vt:lpstr>
      <vt:lpstr>In-Person Cold Calling in a Modern Environment</vt:lpstr>
      <vt:lpstr>Why No One Cold Calls in Person Anymore</vt:lpstr>
      <vt:lpstr>Why No One Cold Calls in Person Anymore</vt:lpstr>
      <vt:lpstr>The Result?</vt:lpstr>
      <vt:lpstr>Objectives</vt:lpstr>
      <vt:lpstr>PowerPoint Presentation</vt:lpstr>
      <vt:lpstr>PowerPoint Presentation</vt:lpstr>
      <vt:lpstr>Execution</vt:lpstr>
      <vt:lpstr>Execution</vt:lpstr>
      <vt:lpstr>Gate Keepers and Contacts</vt:lpstr>
      <vt:lpstr>Passive Empathy</vt:lpstr>
      <vt:lpstr>Passive Empathy</vt:lpstr>
      <vt:lpstr>Passive Empathy</vt:lpstr>
      <vt:lpstr>Passive Empathy</vt:lpstr>
      <vt:lpstr>Confident Empathy</vt:lpstr>
      <vt:lpstr>Confident Empathy</vt:lpstr>
      <vt:lpstr>Confident Empathy</vt:lpstr>
      <vt:lpstr>Confident Empathy</vt:lpstr>
      <vt:lpstr>Convenient Targets</vt:lpstr>
      <vt:lpstr>Convenient Targets</vt:lpstr>
      <vt:lpstr>PowerPoint Presentation</vt:lpstr>
      <vt:lpstr>Action Plan</vt:lpstr>
      <vt:lpstr>September Topic: Selling More Service Agreements</vt:lpstr>
      <vt:lpstr>September Topic: Selling More Service Agreements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Peterson</dc:creator>
  <cp:lastModifiedBy>Chris Peterson</cp:lastModifiedBy>
  <cp:revision>321</cp:revision>
  <dcterms:created xsi:type="dcterms:W3CDTF">2021-01-06T23:19:43Z</dcterms:created>
  <dcterms:modified xsi:type="dcterms:W3CDTF">2023-08-12T02:00:18Z</dcterms:modified>
</cp:coreProperties>
</file>