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1" r:id="rId1"/>
    <p:sldMasterId id="2147483855" r:id="rId2"/>
  </p:sldMasterIdLst>
  <p:notesMasterIdLst>
    <p:notesMasterId r:id="rId46"/>
  </p:notesMasterIdLst>
  <p:handoutMasterIdLst>
    <p:handoutMasterId r:id="rId47"/>
  </p:handoutMasterIdLst>
  <p:sldIdLst>
    <p:sldId id="297" r:id="rId3"/>
    <p:sldId id="572" r:id="rId4"/>
    <p:sldId id="543" r:id="rId5"/>
    <p:sldId id="583" r:id="rId6"/>
    <p:sldId id="584" r:id="rId7"/>
    <p:sldId id="570" r:id="rId8"/>
    <p:sldId id="624" r:id="rId9"/>
    <p:sldId id="625" r:id="rId10"/>
    <p:sldId id="626" r:id="rId11"/>
    <p:sldId id="585" r:id="rId12"/>
    <p:sldId id="586" r:id="rId13"/>
    <p:sldId id="606" r:id="rId14"/>
    <p:sldId id="587" r:id="rId15"/>
    <p:sldId id="588" r:id="rId16"/>
    <p:sldId id="589" r:id="rId17"/>
    <p:sldId id="590" r:id="rId18"/>
    <p:sldId id="595" r:id="rId19"/>
    <p:sldId id="620" r:id="rId20"/>
    <p:sldId id="621" r:id="rId21"/>
    <p:sldId id="622" r:id="rId22"/>
    <p:sldId id="598" r:id="rId23"/>
    <p:sldId id="618" r:id="rId24"/>
    <p:sldId id="599" r:id="rId25"/>
    <p:sldId id="601" r:id="rId26"/>
    <p:sldId id="597" r:id="rId27"/>
    <p:sldId id="602" r:id="rId28"/>
    <p:sldId id="607" r:id="rId29"/>
    <p:sldId id="613" r:id="rId30"/>
    <p:sldId id="603" r:id="rId31"/>
    <p:sldId id="623" r:id="rId32"/>
    <p:sldId id="608" r:id="rId33"/>
    <p:sldId id="609" r:id="rId34"/>
    <p:sldId id="610" r:id="rId35"/>
    <p:sldId id="612" r:id="rId36"/>
    <p:sldId id="611" r:id="rId37"/>
    <p:sldId id="604" r:id="rId38"/>
    <p:sldId id="605" r:id="rId39"/>
    <p:sldId id="533" r:id="rId40"/>
    <p:sldId id="614" r:id="rId41"/>
    <p:sldId id="615" r:id="rId42"/>
    <p:sldId id="616" r:id="rId43"/>
    <p:sldId id="619" r:id="rId44"/>
    <p:sldId id="310" r:id="rId45"/>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2525"/>
    <a:srgbClr val="0E2038"/>
    <a:srgbClr val="1F467A"/>
    <a:srgbClr val="A5F4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62" d="100"/>
          <a:sy n="62" d="100"/>
        </p:scale>
        <p:origin x="1056" y="60"/>
      </p:cViewPr>
      <p:guideLst/>
    </p:cSldViewPr>
  </p:slideViewPr>
  <p:outlineViewPr>
    <p:cViewPr>
      <p:scale>
        <a:sx n="33" d="100"/>
        <a:sy n="33" d="100"/>
      </p:scale>
      <p:origin x="0" y="-4452"/>
    </p:cViewPr>
  </p:outlineViewPr>
  <p:notesTextViewPr>
    <p:cViewPr>
      <p:scale>
        <a:sx n="1" d="1"/>
        <a:sy n="1" d="1"/>
      </p:scale>
      <p:origin x="0" y="0"/>
    </p:cViewPr>
  </p:notesTextViewPr>
  <p:sorterViewPr>
    <p:cViewPr>
      <p:scale>
        <a:sx n="100" d="100"/>
        <a:sy n="100" d="100"/>
      </p:scale>
      <p:origin x="0" y="-4194"/>
    </p:cViewPr>
  </p:sorterViewPr>
  <p:notesViewPr>
    <p:cSldViewPr snapToGrid="0">
      <p:cViewPr varScale="1">
        <p:scale>
          <a:sx n="50" d="100"/>
          <a:sy n="50" d="100"/>
        </p:scale>
        <p:origin x="297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FFD584-1E0E-44DE-8F45-AA18B3E569F2}" type="datetimeFigureOut">
              <a:rPr lang="en-US" smtClean="0"/>
              <a:t>7/15/2016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264D01-BD3A-4771-9C8B-BB7CF5BB79DD}" type="slidenum">
              <a:rPr lang="en-US" smtClean="0"/>
              <a:t>‹#›</a:t>
            </a:fld>
            <a:endParaRPr lang="en-US"/>
          </a:p>
        </p:txBody>
      </p:sp>
    </p:spTree>
    <p:extLst>
      <p:ext uri="{BB962C8B-B14F-4D97-AF65-F5344CB8AC3E}">
        <p14:creationId xmlns:p14="http://schemas.microsoft.com/office/powerpoint/2010/main" val="1387833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3A95C-9034-4733-A0F0-3D62B4CCA743}" type="datetimeFigureOut">
              <a:rPr lang="en-US" smtClean="0"/>
              <a:t>7/15/2016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3C928-89CD-4341-AF61-1FF1EB6E90AE}" type="slidenum">
              <a:rPr lang="en-US" smtClean="0"/>
              <a:t>‹#›</a:t>
            </a:fld>
            <a:endParaRPr lang="en-US"/>
          </a:p>
        </p:txBody>
      </p:sp>
    </p:spTree>
    <p:extLst>
      <p:ext uri="{BB962C8B-B14F-4D97-AF65-F5344CB8AC3E}">
        <p14:creationId xmlns:p14="http://schemas.microsoft.com/office/powerpoint/2010/main" val="313324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3C928-89CD-4341-AF61-1FF1EB6E90AE}" type="slidenum">
              <a:rPr lang="en-US" smtClean="0"/>
              <a:t>6</a:t>
            </a:fld>
            <a:endParaRPr lang="en-US"/>
          </a:p>
        </p:txBody>
      </p:sp>
    </p:spTree>
    <p:extLst>
      <p:ext uri="{BB962C8B-B14F-4D97-AF65-F5344CB8AC3E}">
        <p14:creationId xmlns:p14="http://schemas.microsoft.com/office/powerpoint/2010/main" val="421264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3C928-89CD-4341-AF61-1FF1EB6E90AE}" type="slidenum">
              <a:rPr lang="en-US" smtClean="0"/>
              <a:t>42</a:t>
            </a:fld>
            <a:endParaRPr lang="en-US"/>
          </a:p>
        </p:txBody>
      </p:sp>
    </p:spTree>
    <p:extLst>
      <p:ext uri="{BB962C8B-B14F-4D97-AF65-F5344CB8AC3E}">
        <p14:creationId xmlns:p14="http://schemas.microsoft.com/office/powerpoint/2010/main" val="3805438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3C928-89CD-4341-AF61-1FF1EB6E90AE}" type="slidenum">
              <a:rPr lang="en-US" smtClean="0"/>
              <a:t>7</a:t>
            </a:fld>
            <a:endParaRPr lang="en-US"/>
          </a:p>
        </p:txBody>
      </p:sp>
    </p:spTree>
    <p:extLst>
      <p:ext uri="{BB962C8B-B14F-4D97-AF65-F5344CB8AC3E}">
        <p14:creationId xmlns:p14="http://schemas.microsoft.com/office/powerpoint/2010/main" val="861812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3C928-89CD-4341-AF61-1FF1EB6E90AE}" type="slidenum">
              <a:rPr lang="en-US" smtClean="0"/>
              <a:t>8</a:t>
            </a:fld>
            <a:endParaRPr lang="en-US"/>
          </a:p>
        </p:txBody>
      </p:sp>
    </p:spTree>
    <p:extLst>
      <p:ext uri="{BB962C8B-B14F-4D97-AF65-F5344CB8AC3E}">
        <p14:creationId xmlns:p14="http://schemas.microsoft.com/office/powerpoint/2010/main" val="153234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3C928-89CD-4341-AF61-1FF1EB6E90AE}" type="slidenum">
              <a:rPr lang="en-US" smtClean="0"/>
              <a:t>9</a:t>
            </a:fld>
            <a:endParaRPr lang="en-US"/>
          </a:p>
        </p:txBody>
      </p:sp>
    </p:spTree>
    <p:extLst>
      <p:ext uri="{BB962C8B-B14F-4D97-AF65-F5344CB8AC3E}">
        <p14:creationId xmlns:p14="http://schemas.microsoft.com/office/powerpoint/2010/main" val="263051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03C928-89CD-4341-AF61-1FF1EB6E90AE}" type="slidenum">
              <a:rPr lang="en-US" smtClean="0"/>
              <a:t>28</a:t>
            </a:fld>
            <a:endParaRPr lang="en-US"/>
          </a:p>
        </p:txBody>
      </p:sp>
    </p:spTree>
    <p:extLst>
      <p:ext uri="{BB962C8B-B14F-4D97-AF65-F5344CB8AC3E}">
        <p14:creationId xmlns:p14="http://schemas.microsoft.com/office/powerpoint/2010/main" val="302490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3C928-89CD-4341-AF61-1FF1EB6E90AE}" type="slidenum">
              <a:rPr lang="en-US" smtClean="0"/>
              <a:t>38</a:t>
            </a:fld>
            <a:endParaRPr lang="en-US"/>
          </a:p>
        </p:txBody>
      </p:sp>
    </p:spTree>
    <p:extLst>
      <p:ext uri="{BB962C8B-B14F-4D97-AF65-F5344CB8AC3E}">
        <p14:creationId xmlns:p14="http://schemas.microsoft.com/office/powerpoint/2010/main" val="153201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3C928-89CD-4341-AF61-1FF1EB6E90AE}" type="slidenum">
              <a:rPr lang="en-US" smtClean="0"/>
              <a:t>39</a:t>
            </a:fld>
            <a:endParaRPr lang="en-US"/>
          </a:p>
        </p:txBody>
      </p:sp>
    </p:spTree>
    <p:extLst>
      <p:ext uri="{BB962C8B-B14F-4D97-AF65-F5344CB8AC3E}">
        <p14:creationId xmlns:p14="http://schemas.microsoft.com/office/powerpoint/2010/main" val="3302339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3C928-89CD-4341-AF61-1FF1EB6E90AE}" type="slidenum">
              <a:rPr lang="en-US" smtClean="0"/>
              <a:t>40</a:t>
            </a:fld>
            <a:endParaRPr lang="en-US"/>
          </a:p>
        </p:txBody>
      </p:sp>
    </p:spTree>
    <p:extLst>
      <p:ext uri="{BB962C8B-B14F-4D97-AF65-F5344CB8AC3E}">
        <p14:creationId xmlns:p14="http://schemas.microsoft.com/office/powerpoint/2010/main" val="3424645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03C928-89CD-4341-AF61-1FF1EB6E90AE}" type="slidenum">
              <a:rPr lang="en-US" smtClean="0"/>
              <a:t>41</a:t>
            </a:fld>
            <a:endParaRPr lang="en-US"/>
          </a:p>
        </p:txBody>
      </p:sp>
    </p:spTree>
    <p:extLst>
      <p:ext uri="{BB962C8B-B14F-4D97-AF65-F5344CB8AC3E}">
        <p14:creationId xmlns:p14="http://schemas.microsoft.com/office/powerpoint/2010/main" val="644153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EB85DD-453C-437E-947D-C4ECD4841630}" type="datetime1">
              <a:rPr lang="en-US" smtClean="0"/>
              <a:t>7/15/2016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66433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3E045C-B519-4AAB-87BF-1D58A2130742}" type="datetime1">
              <a:rPr lang="en-US" smtClean="0"/>
              <a:t>7/15/2016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145943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8429E8-A3E3-4238-9AEA-30DE3158494C}" type="datetime1">
              <a:rPr lang="en-US" smtClean="0"/>
              <a:t>7/15/2016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283923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3A5D4DA-4428-4F0E-B3BB-4E6105EF805B}" type="datetime1">
              <a:rPr lang="en-US" smtClean="0"/>
              <a:t>7/15/2016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123478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solidFill>
                  <a:schemeClr val="tx2"/>
                </a:solidFill>
                <a:latin typeface="Times New Roman" pitchFamily="18" charset="0"/>
                <a:cs typeface="Times New Roman" pitchFamily="18" charset="0"/>
              </a:defRPr>
            </a:lvl1pPr>
            <a:lvl2pPr>
              <a:defRPr sz="2000">
                <a:solidFill>
                  <a:schemeClr val="tx2"/>
                </a:solidFill>
                <a:latin typeface="Times New Roman" pitchFamily="18" charset="0"/>
                <a:cs typeface="Times New Roman" pitchFamily="18" charset="0"/>
              </a:defRPr>
            </a:lvl2pPr>
            <a:lvl3pPr>
              <a:defRPr sz="2000">
                <a:solidFill>
                  <a:schemeClr val="tx2"/>
                </a:solidFill>
                <a:latin typeface="Times New Roman" pitchFamily="18" charset="0"/>
                <a:cs typeface="Times New Roman" pitchFamily="18" charset="0"/>
              </a:defRPr>
            </a:lvl3pPr>
            <a:lvl4pPr>
              <a:defRPr sz="2000">
                <a:solidFill>
                  <a:schemeClr val="tx2"/>
                </a:solidFill>
                <a:latin typeface="Times New Roman" pitchFamily="18" charset="0"/>
                <a:cs typeface="Times New Roman" pitchFamily="18" charset="0"/>
              </a:defRPr>
            </a:lvl4pPr>
            <a:lvl5pPr>
              <a:defRPr sz="2000">
                <a:solidFill>
                  <a:schemeClr val="tx2"/>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48F0B02-00F7-46EF-8D69-C233DAD6FB60}" type="datetime1">
              <a:rPr lang="en-US" smtClean="0"/>
              <a:t>7/15/2016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811A9F-EF7A-4A26-B030-B3CE0DC20FA6}" type="slidenum">
              <a:rPr lang="en-US" smtClean="0"/>
              <a:t>‹#›</a:t>
            </a:fld>
            <a:endParaRPr lang="en-US"/>
          </a:p>
        </p:txBody>
      </p:sp>
      <p:sp>
        <p:nvSpPr>
          <p:cNvPr id="7" name="Title 6"/>
          <p:cNvSpPr>
            <a:spLocks noGrp="1"/>
          </p:cNvSpPr>
          <p:nvPr>
            <p:ph type="title"/>
          </p:nvPr>
        </p:nvSpPr>
        <p:spPr/>
        <p:txBody>
          <a:bodyPr anchor="ctr"/>
          <a:lstStyle>
            <a:lvl1pPr algn="r">
              <a:defRPr sz="4400">
                <a:latin typeface="Times New Roman" pitchFamily="18" charset="0"/>
                <a:cs typeface="Times New Roman" pitchFamily="18" charset="0"/>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 y="438152"/>
            <a:ext cx="3011424" cy="793085"/>
          </a:xfrm>
          <a:prstGeom prst="rect">
            <a:avLst/>
          </a:prstGeom>
        </p:spPr>
      </p:pic>
    </p:spTree>
    <p:extLst>
      <p:ext uri="{BB962C8B-B14F-4D97-AF65-F5344CB8AC3E}">
        <p14:creationId xmlns:p14="http://schemas.microsoft.com/office/powerpoint/2010/main" val="404724779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2400">
                <a:solidFill>
                  <a:schemeClr val="tx2"/>
                </a:solidFill>
                <a:latin typeface="Times New Roman" pitchFamily="18" charset="0"/>
                <a:cs typeface="Times New Roman" pitchFamily="18" charset="0"/>
              </a:defRPr>
            </a:lvl1pPr>
            <a:lvl2pPr>
              <a:defRPr sz="2000">
                <a:solidFill>
                  <a:schemeClr val="tx2"/>
                </a:solidFill>
                <a:latin typeface="Times New Roman" pitchFamily="18" charset="0"/>
                <a:cs typeface="Times New Roman" pitchFamily="18" charset="0"/>
              </a:defRPr>
            </a:lvl2pPr>
            <a:lvl3pPr>
              <a:defRPr sz="2000">
                <a:solidFill>
                  <a:schemeClr val="tx2"/>
                </a:solidFill>
                <a:latin typeface="Times New Roman" pitchFamily="18" charset="0"/>
                <a:cs typeface="Times New Roman" pitchFamily="18" charset="0"/>
              </a:defRPr>
            </a:lvl3pPr>
            <a:lvl4pPr>
              <a:defRPr sz="2000">
                <a:solidFill>
                  <a:schemeClr val="tx2"/>
                </a:solidFill>
                <a:latin typeface="Times New Roman" pitchFamily="18" charset="0"/>
                <a:cs typeface="Times New Roman" pitchFamily="18" charset="0"/>
              </a:defRPr>
            </a:lvl4pPr>
            <a:lvl5pPr>
              <a:defRPr sz="2000">
                <a:solidFill>
                  <a:schemeClr val="tx2"/>
                </a:solidFill>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98884DA-7F3C-4BE9-9F10-8828C554F7A3}" type="datetime1">
              <a:rPr lang="en-US" smtClean="0">
                <a:solidFill>
                  <a:prstClr val="black">
                    <a:lumMod val="65000"/>
                    <a:lumOff val="35000"/>
                  </a:prstClr>
                </a:solidFill>
              </a:rPr>
              <a:t>7/15/2016</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6811A9F-EF7A-4A26-B030-B3CE0DC20FA6}"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Title 6"/>
          <p:cNvSpPr>
            <a:spLocks noGrp="1"/>
          </p:cNvSpPr>
          <p:nvPr>
            <p:ph type="title"/>
          </p:nvPr>
        </p:nvSpPr>
        <p:spPr/>
        <p:txBody>
          <a:bodyPr anchor="ctr"/>
          <a:lstStyle>
            <a:lvl1pPr algn="r">
              <a:defRPr sz="4400">
                <a:latin typeface="Times New Roman" pitchFamily="18" charset="0"/>
                <a:cs typeface="Times New Roman" pitchFamily="18" charset="0"/>
              </a:defRPr>
            </a:lvl1pPr>
          </a:lstStyle>
          <a:p>
            <a:r>
              <a:rPr lang="en-US" dirty="0" smtClean="0"/>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76" y="438152"/>
            <a:ext cx="3011424" cy="793085"/>
          </a:xfrm>
          <a:prstGeom prst="rect">
            <a:avLst/>
          </a:prstGeom>
        </p:spPr>
      </p:pic>
    </p:spTree>
    <p:extLst>
      <p:ext uri="{BB962C8B-B14F-4D97-AF65-F5344CB8AC3E}">
        <p14:creationId xmlns:p14="http://schemas.microsoft.com/office/powerpoint/2010/main" val="32234644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DFA3F9A-DA07-4E43-AD07-ABB73D97E299}" type="datetime1">
              <a:rPr lang="en-US" smtClean="0">
                <a:solidFill>
                  <a:prstClr val="black">
                    <a:tint val="75000"/>
                  </a:prstClr>
                </a:solidFill>
              </a:rPr>
              <a:t>7/15/2016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29636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58219F-C357-4D3B-9611-F74CAB6B1DD7}" type="datetime1">
              <a:rPr lang="en-US" smtClean="0">
                <a:solidFill>
                  <a:prstClr val="black">
                    <a:tint val="75000"/>
                  </a:prstClr>
                </a:solidFill>
              </a:rPr>
              <a:t>7/15/2016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03465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02E052-EF2D-420A-BB5F-58BC8E5F5E45}" type="datetime1">
              <a:rPr lang="en-US" smtClean="0">
                <a:solidFill>
                  <a:prstClr val="black">
                    <a:tint val="75000"/>
                  </a:prstClr>
                </a:solidFill>
              </a:rPr>
              <a:t>7/15/2016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83162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47A5D5-69CE-42D5-AA0F-CE6117F8D345}" type="datetime1">
              <a:rPr lang="en-US" smtClean="0">
                <a:solidFill>
                  <a:prstClr val="black">
                    <a:tint val="75000"/>
                  </a:prstClr>
                </a:solidFill>
              </a:rPr>
              <a:t>7/15/2016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4658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6AB0165-BB9D-47B0-82C0-9F9FA3BEAA61}" type="datetime1">
              <a:rPr lang="en-US" smtClean="0">
                <a:solidFill>
                  <a:prstClr val="black">
                    <a:tint val="75000"/>
                  </a:prstClr>
                </a:solidFill>
              </a:rPr>
              <a:t>7/15/2016</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8238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A587EA-FE41-4403-ADB6-40C76EDF4440}" type="datetime1">
              <a:rPr lang="en-US" smtClean="0"/>
              <a:t>7/15/2016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167121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B3566A1-563E-49CD-BDE4-34A40B6BDFC2}" type="datetime1">
              <a:rPr lang="en-US" smtClean="0">
                <a:solidFill>
                  <a:prstClr val="black">
                    <a:tint val="75000"/>
                  </a:prstClr>
                </a:solidFill>
              </a:rPr>
              <a:t>7/15/2016</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1252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A07FC-C283-4423-AF05-A49AC69A829A}" type="datetime1">
              <a:rPr lang="en-US" smtClean="0">
                <a:solidFill>
                  <a:prstClr val="black">
                    <a:tint val="75000"/>
                  </a:prstClr>
                </a:solidFill>
              </a:rPr>
              <a:t>7/15/2016</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2418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1654C-BEF1-4C57-A443-1D372AEF9B4B}" type="datetime1">
              <a:rPr lang="en-US" smtClean="0">
                <a:solidFill>
                  <a:prstClr val="black">
                    <a:tint val="75000"/>
                  </a:prstClr>
                </a:solidFill>
              </a:rPr>
              <a:t>7/15/2016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81200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32E68A-5E1A-4F00-8002-CD53A8C623C4}" type="datetime1">
              <a:rPr lang="en-US" smtClean="0">
                <a:solidFill>
                  <a:prstClr val="black">
                    <a:tint val="75000"/>
                  </a:prstClr>
                </a:solidFill>
              </a:rPr>
              <a:t>7/15/2016</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0296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D57978-29EF-47CD-BCB3-C5B64D5A3BE2}" type="datetime1">
              <a:rPr lang="en-US" smtClean="0">
                <a:solidFill>
                  <a:prstClr val="black">
                    <a:tint val="75000"/>
                  </a:prstClr>
                </a:solidFill>
              </a:rPr>
              <a:t>7/15/2016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68989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E4B9C55-7F17-40F8-9483-4AEE7122CC7E}" type="datetime1">
              <a:rPr lang="en-US" smtClean="0">
                <a:solidFill>
                  <a:prstClr val="black">
                    <a:tint val="75000"/>
                  </a:prstClr>
                </a:solidFill>
              </a:rPr>
              <a:t>7/15/2016</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9489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0BEFC8-FCD3-4750-B7FD-8B13FED167E2}" type="datetime1">
              <a:rPr lang="en-US" smtClean="0"/>
              <a:t>7/15/2016</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41194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94603A-0AA1-47C3-BB4F-C4377FA5C33E}" type="datetime1">
              <a:rPr lang="en-US" smtClean="0"/>
              <a:t>7/15/2016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23491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EBDF02-C14B-4985-9C37-C8CA0C0EAB73}" type="datetime1">
              <a:rPr lang="en-US" smtClean="0"/>
              <a:t>7/15/2016</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101363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120F1E-AF96-4693-A5E0-A9DA69058109}" type="datetime1">
              <a:rPr lang="en-US" smtClean="0"/>
              <a:t>7/15/2016</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732466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78BB71-D632-43FA-8226-69EBAA91D08F}" type="datetime1">
              <a:rPr lang="en-US" smtClean="0"/>
              <a:t>7/15/2016</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51364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C7969E-DB71-4362-8CD3-6F77B681FB70}" type="datetime1">
              <a:rPr lang="en-US" smtClean="0"/>
              <a:t>7/15/2016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140760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5DA37-F909-4092-9ADD-40BE38FBCBCB}" type="datetime1">
              <a:rPr lang="en-US" smtClean="0"/>
              <a:t>7/15/2016</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4767ED85-80FF-46FC-850E-AF289A9A304B}" type="slidenum">
              <a:rPr lang="id-ID" smtClean="0"/>
              <a:t>‹#›</a:t>
            </a:fld>
            <a:endParaRPr lang="id-ID"/>
          </a:p>
        </p:txBody>
      </p:sp>
    </p:spTree>
    <p:extLst>
      <p:ext uri="{BB962C8B-B14F-4D97-AF65-F5344CB8AC3E}">
        <p14:creationId xmlns:p14="http://schemas.microsoft.com/office/powerpoint/2010/main" val="409123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8DD61D-4FFC-4AF9-B715-7018177C7586}" type="datetime1">
              <a:rPr lang="en-US" smtClean="0"/>
              <a:t>7/15/2016</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67ED85-80FF-46FC-850E-AF289A9A304B}" type="slidenum">
              <a:rPr lang="id-ID" smtClean="0"/>
              <a:t>‹#›</a:t>
            </a:fld>
            <a:endParaRPr lang="id-ID"/>
          </a:p>
        </p:txBody>
      </p:sp>
    </p:spTree>
    <p:extLst>
      <p:ext uri="{BB962C8B-B14F-4D97-AF65-F5344CB8AC3E}">
        <p14:creationId xmlns:p14="http://schemas.microsoft.com/office/powerpoint/2010/main" val="373829072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672" r:id="rId12"/>
    <p:sldLayoutId id="2147483816" r:id="rId13"/>
    <p:sldLayoutId id="2147483830"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02101-D7B8-4AA6-95EC-F46AFFF4EC58}" type="datetime1">
              <a:rPr lang="en-US" smtClean="0">
                <a:solidFill>
                  <a:prstClr val="black">
                    <a:tint val="75000"/>
                  </a:prstClr>
                </a:solidFill>
              </a:rPr>
              <a:t>7/15/2016</a:t>
            </a:fld>
            <a:endParaRPr lang="id-ID">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3D287-E5B9-4844-ADB3-08B01DFE0B41}"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8763343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Primary%20Accounts%20Tracker.xlsx"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s://www.surveymonkey.com/r/P2J5ZVL"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3282" y="551689"/>
            <a:ext cx="5125433" cy="1799771"/>
          </a:xfrm>
          <a:prstGeom prst="rect">
            <a:avLst/>
          </a:prstGeom>
        </p:spPr>
      </p:pic>
      <p:sp>
        <p:nvSpPr>
          <p:cNvPr id="2" name="Title 1"/>
          <p:cNvSpPr>
            <a:spLocks noGrp="1"/>
          </p:cNvSpPr>
          <p:nvPr>
            <p:ph type="ctrTitle"/>
          </p:nvPr>
        </p:nvSpPr>
        <p:spPr>
          <a:xfrm>
            <a:off x="1524000" y="1728062"/>
            <a:ext cx="9144000" cy="5129938"/>
          </a:xfrm>
        </p:spPr>
        <p:txBody>
          <a:bodyPr anchor="ctr">
            <a:normAutofit/>
          </a:bodyPr>
          <a:lstStyle/>
          <a:p>
            <a:r>
              <a:rPr lang="en-US" sz="4400" b="1" dirty="0">
                <a:latin typeface="Baskerville Old Face" panose="02020602080505020303" pitchFamily="18" charset="0"/>
              </a:rPr>
              <a:t>Winning New Business</a:t>
            </a:r>
            <a:r>
              <a:rPr lang="en-US" sz="4800" b="1" dirty="0">
                <a:latin typeface="Baskerville Old Face" panose="02020602080505020303" pitchFamily="18" charset="0"/>
              </a:rPr>
              <a:t/>
            </a:r>
            <a:br>
              <a:rPr lang="en-US" sz="4800" b="1" dirty="0">
                <a:latin typeface="Baskerville Old Face" panose="02020602080505020303" pitchFamily="18" charset="0"/>
              </a:rPr>
            </a:br>
            <a:r>
              <a:rPr lang="en-US" sz="2000" i="1" dirty="0">
                <a:latin typeface="Baskerville Old Face" panose="02020602080505020303" pitchFamily="18" charset="0"/>
              </a:rPr>
              <a:t>Specifically Tailored for:</a:t>
            </a:r>
            <a:r>
              <a:rPr lang="en-US" sz="2400" i="1" dirty="0">
                <a:latin typeface="Baskerville Old Face" panose="02020602080505020303" pitchFamily="18" charset="0"/>
              </a:rPr>
              <a:t/>
            </a:r>
            <a:br>
              <a:rPr lang="en-US" sz="2400" i="1" dirty="0">
                <a:latin typeface="Baskerville Old Face" panose="02020602080505020303" pitchFamily="18" charset="0"/>
              </a:rPr>
            </a:br>
            <a:r>
              <a:rPr lang="en-US" sz="5400" dirty="0">
                <a:latin typeface="Baskerville Old Face" panose="02020602080505020303" pitchFamily="18" charset="0"/>
              </a:rPr>
              <a:t/>
            </a:r>
            <a:br>
              <a:rPr lang="en-US" sz="5400" dirty="0">
                <a:latin typeface="Baskerville Old Face" panose="02020602080505020303" pitchFamily="18" charset="0"/>
              </a:rPr>
            </a:br>
            <a:r>
              <a:rPr lang="en-US" sz="3600" dirty="0">
                <a:latin typeface="Baskerville Old Face" panose="02020602080505020303" pitchFamily="18" charset="0"/>
              </a:rPr>
              <a:t/>
            </a:r>
            <a:br>
              <a:rPr lang="en-US" sz="3600" dirty="0">
                <a:latin typeface="Baskerville Old Face" panose="02020602080505020303" pitchFamily="18" charset="0"/>
              </a:rPr>
            </a:br>
            <a:r>
              <a:rPr lang="en-US" sz="3600" dirty="0">
                <a:latin typeface="Baskerville Old Face" panose="02020602080505020303" pitchFamily="18" charset="0"/>
              </a:rPr>
              <a:t/>
            </a:r>
            <a:br>
              <a:rPr lang="en-US" sz="3600" dirty="0">
                <a:latin typeface="Baskerville Old Face" panose="02020602080505020303" pitchFamily="18" charset="0"/>
              </a:rPr>
            </a:br>
            <a:r>
              <a:rPr lang="en-US" sz="3200" b="1" dirty="0">
                <a:solidFill>
                  <a:schemeClr val="accent4">
                    <a:lumMod val="75000"/>
                  </a:schemeClr>
                </a:solidFill>
                <a:latin typeface="Baskerville Old Face" panose="02020602080505020303" pitchFamily="18" charset="0"/>
              </a:rPr>
              <a:t>Session </a:t>
            </a:r>
            <a:r>
              <a:rPr lang="en-US" sz="3200" b="1" dirty="0" smtClean="0">
                <a:solidFill>
                  <a:schemeClr val="accent4">
                    <a:lumMod val="75000"/>
                  </a:schemeClr>
                </a:solidFill>
                <a:latin typeface="Baskerville Old Face" panose="02020602080505020303" pitchFamily="18" charset="0"/>
              </a:rPr>
              <a:t>#</a:t>
            </a:r>
            <a:r>
              <a:rPr lang="en-US" sz="3200" b="1" dirty="0" smtClean="0">
                <a:solidFill>
                  <a:schemeClr val="accent4">
                    <a:lumMod val="75000"/>
                  </a:schemeClr>
                </a:solidFill>
                <a:latin typeface="Baskerville Old Face" panose="02020602080505020303" pitchFamily="18" charset="0"/>
              </a:rPr>
              <a:t>10: </a:t>
            </a:r>
            <a:r>
              <a:rPr lang="en-US" sz="3200" b="1" dirty="0" smtClean="0">
                <a:solidFill>
                  <a:schemeClr val="accent4">
                    <a:lumMod val="75000"/>
                  </a:schemeClr>
                </a:solidFill>
                <a:latin typeface="Baskerville Old Face" panose="02020602080505020303" pitchFamily="18" charset="0"/>
              </a:rPr>
              <a:t>Mining Current Customers</a:t>
            </a:r>
            <a:r>
              <a:rPr lang="en-US" sz="3200" b="1" dirty="0">
                <a:solidFill>
                  <a:schemeClr val="accent4">
                    <a:lumMod val="75000"/>
                  </a:schemeClr>
                </a:solidFill>
                <a:latin typeface="Baskerville Old Face" panose="02020602080505020303" pitchFamily="18" charset="0"/>
              </a:rPr>
              <a:t/>
            </a:r>
            <a:br>
              <a:rPr lang="en-US" sz="3200" b="1" dirty="0">
                <a:solidFill>
                  <a:schemeClr val="accent4">
                    <a:lumMod val="75000"/>
                  </a:schemeClr>
                </a:solidFill>
                <a:latin typeface="Baskerville Old Face" panose="02020602080505020303" pitchFamily="18" charset="0"/>
              </a:rPr>
            </a:br>
            <a:r>
              <a:rPr lang="en-US" sz="3200" b="1" dirty="0">
                <a:solidFill>
                  <a:schemeClr val="accent4">
                    <a:lumMod val="75000"/>
                  </a:schemeClr>
                </a:solidFill>
                <a:latin typeface="Baskerville Old Face" panose="02020602080505020303" pitchFamily="18" charset="0"/>
              </a:rPr>
              <a:t/>
            </a:r>
            <a:br>
              <a:rPr lang="en-US" sz="3200" b="1" dirty="0">
                <a:solidFill>
                  <a:schemeClr val="accent4">
                    <a:lumMod val="75000"/>
                  </a:schemeClr>
                </a:solidFill>
                <a:latin typeface="Baskerville Old Face" panose="02020602080505020303" pitchFamily="18" charset="0"/>
              </a:rPr>
            </a:br>
            <a:r>
              <a:rPr lang="en-US" sz="1800" dirty="0" smtClean="0">
                <a:solidFill>
                  <a:schemeClr val="accent4">
                    <a:lumMod val="75000"/>
                  </a:schemeClr>
                </a:solidFill>
                <a:latin typeface="Baskerville Old Face" panose="02020602080505020303" pitchFamily="18" charset="0"/>
              </a:rPr>
              <a:t>July 19</a:t>
            </a:r>
            <a:r>
              <a:rPr lang="en-US" sz="1800" baseline="30000" dirty="0" smtClean="0">
                <a:solidFill>
                  <a:schemeClr val="accent4">
                    <a:lumMod val="75000"/>
                  </a:schemeClr>
                </a:solidFill>
                <a:latin typeface="Baskerville Old Face" panose="02020602080505020303" pitchFamily="18" charset="0"/>
              </a:rPr>
              <a:t>th</a:t>
            </a:r>
            <a:r>
              <a:rPr lang="en-US" sz="1800" dirty="0" smtClean="0">
                <a:solidFill>
                  <a:schemeClr val="accent4">
                    <a:lumMod val="75000"/>
                  </a:schemeClr>
                </a:solidFill>
                <a:latin typeface="Baskerville Old Face" panose="02020602080505020303" pitchFamily="18" charset="0"/>
              </a:rPr>
              <a:t>, </a:t>
            </a:r>
            <a:r>
              <a:rPr lang="en-US" sz="1800" dirty="0">
                <a:solidFill>
                  <a:schemeClr val="accent4">
                    <a:lumMod val="75000"/>
                  </a:schemeClr>
                </a:solidFill>
                <a:latin typeface="Baskerville Old Face" panose="02020602080505020303" pitchFamily="18" charset="0"/>
              </a:rPr>
              <a:t>2016</a:t>
            </a:r>
            <a:endParaRPr lang="id-ID" sz="4800" dirty="0">
              <a:solidFill>
                <a:schemeClr val="accent4">
                  <a:lumMod val="75000"/>
                </a:schemeClr>
              </a:solidFill>
              <a:latin typeface="Baskerville Old Face" panose="02020602080505020303"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07" y="3527833"/>
            <a:ext cx="1218014" cy="1234401"/>
          </a:xfrm>
          <a:prstGeom prst="rect">
            <a:avLst/>
          </a:prstGeom>
        </p:spPr>
      </p:pic>
    </p:spTree>
    <p:extLst>
      <p:ext uri="{BB962C8B-B14F-4D97-AF65-F5344CB8AC3E}">
        <p14:creationId xmlns:p14="http://schemas.microsoft.com/office/powerpoint/2010/main" val="366428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1"/>
          <p:cNvSpPr txBox="1">
            <a:spLocks/>
          </p:cNvSpPr>
          <p:nvPr/>
        </p:nvSpPr>
        <p:spPr>
          <a:xfrm>
            <a:off x="2419626" y="3286152"/>
            <a:ext cx="7454348" cy="1972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spc="-300" dirty="0">
              <a:solidFill>
                <a:schemeClr val="bg1"/>
              </a:solidFill>
              <a:latin typeface="Vegur" panose="00000500000000000000" pitchFamily="50" charset="0"/>
            </a:endParaRPr>
          </a:p>
        </p:txBody>
      </p:sp>
      <p:sp>
        <p:nvSpPr>
          <p:cNvPr id="4" name="Title 3"/>
          <p:cNvSpPr>
            <a:spLocks noGrp="1"/>
          </p:cNvSpPr>
          <p:nvPr>
            <p:ph type="title"/>
          </p:nvPr>
        </p:nvSpPr>
        <p:spPr>
          <a:xfrm>
            <a:off x="0" y="0"/>
            <a:ext cx="12192000" cy="5295699"/>
          </a:xfrm>
          <a:solidFill>
            <a:schemeClr val="accent3">
              <a:lumMod val="60000"/>
              <a:lumOff val="40000"/>
            </a:schemeClr>
          </a:solidFill>
        </p:spPr>
        <p:txBody>
          <a:bodyPr/>
          <a:lstStyle/>
          <a:p>
            <a:r>
              <a:rPr lang="en-US" dirty="0" smtClean="0"/>
              <a:t>Organize</a:t>
            </a:r>
            <a:endParaRPr lang="en-US" dirty="0"/>
          </a:p>
        </p:txBody>
      </p:sp>
      <p:sp>
        <p:nvSpPr>
          <p:cNvPr id="5" name="Text Placeholder 4"/>
          <p:cNvSpPr>
            <a:spLocks noGrp="1"/>
          </p:cNvSpPr>
          <p:nvPr>
            <p:ph type="body" idx="1"/>
          </p:nvPr>
        </p:nvSpPr>
        <p:spPr>
          <a:xfrm>
            <a:off x="0" y="5295699"/>
            <a:ext cx="12192000" cy="1749652"/>
          </a:xfrm>
          <a:solidFill>
            <a:schemeClr val="accent4">
              <a:lumMod val="50000"/>
            </a:schemeClr>
          </a:solidFill>
        </p:spPr>
        <p:txBody>
          <a:bodyPr/>
          <a:lstStyle/>
          <a:p>
            <a:endParaRPr lang="en-US" i="1" dirty="0">
              <a:solidFill>
                <a:schemeClr val="bg1"/>
              </a:solidFill>
            </a:endParaRPr>
          </a:p>
        </p:txBody>
      </p:sp>
    </p:spTree>
    <p:extLst>
      <p:ext uri="{BB962C8B-B14F-4D97-AF65-F5344CB8AC3E}">
        <p14:creationId xmlns:p14="http://schemas.microsoft.com/office/powerpoint/2010/main" val="1066331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2634713"/>
            <a:ext cx="12192000" cy="769441"/>
          </a:xfrm>
          <a:prstGeom prst="rect">
            <a:avLst/>
          </a:prstGeom>
          <a:solidFill>
            <a:schemeClr val="accent3">
              <a:lumMod val="60000"/>
              <a:lumOff val="40000"/>
            </a:schemeClr>
          </a:solidFill>
        </p:spPr>
        <p:txBody>
          <a:bodyPr wrap="square" rtlCol="0">
            <a:spAutoFit/>
          </a:bodyPr>
          <a:lstStyle/>
          <a:p>
            <a:pPr algn="ctr"/>
            <a:r>
              <a:rPr lang="en-US" sz="4400" i="1" dirty="0" smtClean="0">
                <a:solidFill>
                  <a:schemeClr val="bg1"/>
                </a:solidFill>
                <a:hlinkClick r:id="rId2" action="ppaction://hlinkfile"/>
              </a:rPr>
              <a:t>Tracking Document</a:t>
            </a:r>
            <a:endParaRPr lang="en-US" sz="4400" i="1" dirty="0">
              <a:solidFill>
                <a:schemeClr val="bg1"/>
              </a:solidFill>
            </a:endParaRPr>
          </a:p>
        </p:txBody>
      </p:sp>
    </p:spTree>
    <p:extLst>
      <p:ext uri="{BB962C8B-B14F-4D97-AF65-F5344CB8AC3E}">
        <p14:creationId xmlns:p14="http://schemas.microsoft.com/office/powerpoint/2010/main" val="389981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1782305"/>
            <a:ext cx="12192000" cy="1015663"/>
          </a:xfrm>
          <a:prstGeom prst="rect">
            <a:avLst/>
          </a:prstGeom>
          <a:noFill/>
        </p:spPr>
        <p:txBody>
          <a:bodyPr wrap="square" rtlCol="0">
            <a:spAutoFit/>
          </a:bodyPr>
          <a:lstStyle/>
          <a:p>
            <a:pPr algn="ctr"/>
            <a:r>
              <a:rPr lang="en-US" sz="6000" b="1" i="1" dirty="0" smtClean="0">
                <a:solidFill>
                  <a:srgbClr val="FF0000"/>
                </a:solidFill>
              </a:rPr>
              <a:t>POLL</a:t>
            </a:r>
            <a:endParaRPr lang="en-US" sz="6000" b="1" i="1" dirty="0">
              <a:solidFill>
                <a:srgbClr val="FF0000"/>
              </a:solidFill>
            </a:endParaRPr>
          </a:p>
        </p:txBody>
      </p:sp>
    </p:spTree>
    <p:extLst>
      <p:ext uri="{BB962C8B-B14F-4D97-AF65-F5344CB8AC3E}">
        <p14:creationId xmlns:p14="http://schemas.microsoft.com/office/powerpoint/2010/main" val="360725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1"/>
          <p:cNvSpPr txBox="1">
            <a:spLocks/>
          </p:cNvSpPr>
          <p:nvPr/>
        </p:nvSpPr>
        <p:spPr>
          <a:xfrm>
            <a:off x="2419626" y="3286152"/>
            <a:ext cx="7454348" cy="1972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spc="-300" dirty="0">
              <a:solidFill>
                <a:schemeClr val="bg1"/>
              </a:solidFill>
              <a:latin typeface="Vegur" panose="00000500000000000000" pitchFamily="50" charset="0"/>
            </a:endParaRPr>
          </a:p>
        </p:txBody>
      </p:sp>
      <p:sp>
        <p:nvSpPr>
          <p:cNvPr id="4" name="Title 3"/>
          <p:cNvSpPr>
            <a:spLocks noGrp="1"/>
          </p:cNvSpPr>
          <p:nvPr>
            <p:ph type="title"/>
          </p:nvPr>
        </p:nvSpPr>
        <p:spPr>
          <a:xfrm>
            <a:off x="0" y="0"/>
            <a:ext cx="12192000" cy="5295699"/>
          </a:xfrm>
          <a:solidFill>
            <a:schemeClr val="accent3">
              <a:lumMod val="60000"/>
              <a:lumOff val="40000"/>
            </a:schemeClr>
          </a:solidFill>
        </p:spPr>
        <p:txBody>
          <a:bodyPr/>
          <a:lstStyle/>
          <a:p>
            <a:r>
              <a:rPr lang="en-US" dirty="0" smtClean="0"/>
              <a:t>Annual Vision Meetings</a:t>
            </a:r>
            <a:endParaRPr lang="en-US" dirty="0"/>
          </a:p>
        </p:txBody>
      </p:sp>
      <p:sp>
        <p:nvSpPr>
          <p:cNvPr id="5" name="Text Placeholder 4"/>
          <p:cNvSpPr>
            <a:spLocks noGrp="1"/>
          </p:cNvSpPr>
          <p:nvPr>
            <p:ph type="body" idx="1"/>
          </p:nvPr>
        </p:nvSpPr>
        <p:spPr>
          <a:xfrm>
            <a:off x="0" y="5295699"/>
            <a:ext cx="12192000" cy="1749652"/>
          </a:xfrm>
          <a:solidFill>
            <a:schemeClr val="accent4">
              <a:lumMod val="50000"/>
            </a:schemeClr>
          </a:solidFill>
        </p:spPr>
        <p:txBody>
          <a:bodyPr/>
          <a:lstStyle/>
          <a:p>
            <a:endParaRPr lang="en-US" i="1" dirty="0">
              <a:solidFill>
                <a:schemeClr val="bg1"/>
              </a:solidFill>
            </a:endParaRPr>
          </a:p>
        </p:txBody>
      </p:sp>
    </p:spTree>
    <p:extLst>
      <p:ext uri="{BB962C8B-B14F-4D97-AF65-F5344CB8AC3E}">
        <p14:creationId xmlns:p14="http://schemas.microsoft.com/office/powerpoint/2010/main" val="1187528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690689"/>
          </a:xfrm>
          <a:solidFill>
            <a:schemeClr val="accent3">
              <a:lumMod val="60000"/>
              <a:lumOff val="40000"/>
            </a:schemeClr>
          </a:solidFill>
        </p:spPr>
        <p:txBody>
          <a:bodyPr/>
          <a:lstStyle/>
          <a:p>
            <a:pPr algn="ctr"/>
            <a:r>
              <a:rPr lang="en-US" dirty="0" smtClean="0">
                <a:solidFill>
                  <a:sysClr val="windowText" lastClr="000000"/>
                </a:solidFill>
              </a:rPr>
              <a:t>Annual Vision Meeting</a:t>
            </a:r>
            <a:endParaRPr lang="en-US" dirty="0">
              <a:solidFill>
                <a:sysClr val="windowText" lastClr="000000"/>
              </a:solidFill>
            </a:endParaRPr>
          </a:p>
        </p:txBody>
      </p:sp>
      <p:sp>
        <p:nvSpPr>
          <p:cNvPr id="11" name="Content Placeholder 10"/>
          <p:cNvSpPr>
            <a:spLocks noGrp="1"/>
          </p:cNvSpPr>
          <p:nvPr>
            <p:ph idx="1"/>
          </p:nvPr>
        </p:nvSpPr>
        <p:spPr>
          <a:xfrm>
            <a:off x="1518833" y="2058100"/>
            <a:ext cx="8927025" cy="4351338"/>
          </a:xfrm>
        </p:spPr>
        <p:txBody>
          <a:bodyPr>
            <a:normAutofit/>
          </a:bodyPr>
          <a:lstStyle/>
          <a:p>
            <a:pPr marL="0" indent="0">
              <a:buNone/>
            </a:pPr>
            <a:endParaRPr lang="en-US" sz="3200" dirty="0">
              <a:solidFill>
                <a:schemeClr val="bg1"/>
              </a:solidFill>
            </a:endParaRPr>
          </a:p>
          <a:p>
            <a:pPr marL="0" indent="0">
              <a:buNone/>
            </a:pPr>
            <a:endParaRPr lang="en-US" sz="3600" dirty="0" smtClean="0">
              <a:solidFill>
                <a:schemeClr val="bg1"/>
              </a:solidFill>
            </a:endParaRPr>
          </a:p>
          <a:p>
            <a:pPr marL="0" indent="0">
              <a:buNone/>
            </a:pPr>
            <a:r>
              <a:rPr lang="en-US" sz="3600" dirty="0" smtClean="0">
                <a:solidFill>
                  <a:schemeClr val="bg1"/>
                </a:solidFill>
              </a:rPr>
              <a:t>A </a:t>
            </a:r>
            <a:r>
              <a:rPr lang="en-US" sz="3600" dirty="0">
                <a:solidFill>
                  <a:schemeClr val="bg1"/>
                </a:solidFill>
              </a:rPr>
              <a:t>strategic meeting </a:t>
            </a:r>
            <a:r>
              <a:rPr lang="en-US" sz="3600" dirty="0" smtClean="0">
                <a:solidFill>
                  <a:schemeClr val="bg1"/>
                </a:solidFill>
              </a:rPr>
              <a:t>with your top tier clients to </a:t>
            </a:r>
            <a:r>
              <a:rPr lang="en-US" sz="3600" dirty="0">
                <a:solidFill>
                  <a:schemeClr val="bg1"/>
                </a:solidFill>
              </a:rPr>
              <a:t>discuss </a:t>
            </a:r>
            <a:r>
              <a:rPr lang="en-US" sz="3600" dirty="0" smtClean="0">
                <a:solidFill>
                  <a:schemeClr val="bg1"/>
                </a:solidFill>
              </a:rPr>
              <a:t>their </a:t>
            </a:r>
            <a:r>
              <a:rPr lang="en-US" sz="3600" dirty="0">
                <a:solidFill>
                  <a:schemeClr val="bg1"/>
                </a:solidFill>
              </a:rPr>
              <a:t>plans and </a:t>
            </a:r>
            <a:r>
              <a:rPr lang="en-US" sz="3600" dirty="0" smtClean="0">
                <a:solidFill>
                  <a:schemeClr val="bg1"/>
                </a:solidFill>
              </a:rPr>
              <a:t>goals.  </a:t>
            </a:r>
            <a:endParaRPr lang="en-US" sz="3600" dirty="0">
              <a:solidFill>
                <a:schemeClr val="bg1"/>
              </a:solidFill>
            </a:endParaRPr>
          </a:p>
        </p:txBody>
      </p:sp>
    </p:spTree>
    <p:extLst>
      <p:ext uri="{BB962C8B-B14F-4D97-AF65-F5344CB8AC3E}">
        <p14:creationId xmlns:p14="http://schemas.microsoft.com/office/powerpoint/2010/main" val="904337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rcRect t="10520" b="10520"/>
          <a:stretch>
            <a:fillRect/>
          </a:stretch>
        </p:blipFill>
        <p:spPr>
          <a:xfrm>
            <a:off x="0" y="148302"/>
            <a:ext cx="6664270" cy="7016223"/>
          </a:xfrm>
        </p:spPr>
      </p:pic>
      <p:sp>
        <p:nvSpPr>
          <p:cNvPr id="4" name="Title 1"/>
          <p:cNvSpPr txBox="1">
            <a:spLocks/>
          </p:cNvSpPr>
          <p:nvPr/>
        </p:nvSpPr>
        <p:spPr>
          <a:xfrm>
            <a:off x="1981902" y="0"/>
            <a:ext cx="8228201"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b="1" dirty="0">
              <a:solidFill>
                <a:prstClr val="white"/>
              </a:solidFill>
              <a:latin typeface="Vegur" panose="00000500000000000000" pitchFamily="50" charset="0"/>
            </a:endParaRPr>
          </a:p>
        </p:txBody>
      </p:sp>
      <p:sp>
        <p:nvSpPr>
          <p:cNvPr id="5" name="Content Placeholder 2"/>
          <p:cNvSpPr txBox="1">
            <a:spLocks/>
          </p:cNvSpPr>
          <p:nvPr/>
        </p:nvSpPr>
        <p:spPr>
          <a:xfrm>
            <a:off x="3158709" y="1143001"/>
            <a:ext cx="5874582" cy="62336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prstClr val="white"/>
              </a:solidFill>
              <a:latin typeface="Vegur" panose="00000500000000000000" pitchFamily="50" charset="0"/>
            </a:endParaRPr>
          </a:p>
        </p:txBody>
      </p:sp>
      <p:sp>
        <p:nvSpPr>
          <p:cNvPr id="9" name="Title 8"/>
          <p:cNvSpPr>
            <a:spLocks noGrp="1"/>
          </p:cNvSpPr>
          <p:nvPr>
            <p:ph type="title"/>
          </p:nvPr>
        </p:nvSpPr>
        <p:spPr>
          <a:xfrm>
            <a:off x="7064573" y="1"/>
            <a:ext cx="5127427" cy="2093911"/>
          </a:xfrm>
          <a:solidFill>
            <a:schemeClr val="accent4">
              <a:lumMod val="50000"/>
            </a:schemeClr>
          </a:solidFill>
        </p:spPr>
        <p:txBody>
          <a:bodyPr anchor="ctr">
            <a:normAutofit/>
          </a:bodyPr>
          <a:lstStyle/>
          <a:p>
            <a:pPr algn="ctr"/>
            <a:r>
              <a:rPr lang="en-US" sz="4400" b="1" dirty="0">
                <a:solidFill>
                  <a:schemeClr val="bg1"/>
                </a:solidFill>
              </a:rPr>
              <a:t>Goals</a:t>
            </a:r>
          </a:p>
        </p:txBody>
      </p:sp>
      <p:sp>
        <p:nvSpPr>
          <p:cNvPr id="11" name="Text Placeholder 10"/>
          <p:cNvSpPr>
            <a:spLocks noGrp="1"/>
          </p:cNvSpPr>
          <p:nvPr>
            <p:ph type="body" sz="half" idx="2"/>
          </p:nvPr>
        </p:nvSpPr>
        <p:spPr>
          <a:xfrm>
            <a:off x="7064572" y="2093911"/>
            <a:ext cx="5127427" cy="4764089"/>
          </a:xfrm>
          <a:solidFill>
            <a:schemeClr val="accent3">
              <a:lumMod val="60000"/>
              <a:lumOff val="40000"/>
            </a:schemeClr>
          </a:solidFill>
        </p:spPr>
        <p: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Get </a:t>
            </a:r>
            <a:r>
              <a:rPr lang="en-US" sz="2400" dirty="0"/>
              <a:t>away from the day-to-day chaos.</a:t>
            </a:r>
          </a:p>
          <a:p>
            <a:pPr marL="285750" indent="-285750">
              <a:buFont typeface="Arial" panose="020B0604020202020204" pitchFamily="34" charset="0"/>
              <a:buChar char="•"/>
            </a:pPr>
            <a:endParaRPr lang="en-US" sz="2400" dirty="0" smtClean="0"/>
          </a:p>
          <a:p>
            <a:pPr marL="285750" indent="-285750">
              <a:buFont typeface="Arial" panose="020B0604020202020204" pitchFamily="34" charset="0"/>
              <a:buChar char="•"/>
            </a:pPr>
            <a:r>
              <a:rPr lang="en-US" sz="2400" dirty="0" smtClean="0"/>
              <a:t>Be </a:t>
            </a:r>
            <a:r>
              <a:rPr lang="en-US" sz="2400" dirty="0"/>
              <a:t>proactive with our top clients</a:t>
            </a:r>
            <a:r>
              <a:rPr lang="en-US" sz="2400" dirty="0" smtClean="0"/>
              <a:t>.</a:t>
            </a:r>
          </a:p>
          <a:p>
            <a:endParaRPr lang="en-US" sz="2400" dirty="0" smtClean="0"/>
          </a:p>
          <a:p>
            <a:pPr marL="285750" indent="-285750">
              <a:buFont typeface="Arial" panose="020B0604020202020204" pitchFamily="34" charset="0"/>
              <a:buChar char="•"/>
            </a:pPr>
            <a:r>
              <a:rPr lang="en-US" sz="2400" dirty="0" smtClean="0"/>
              <a:t>Make </a:t>
            </a:r>
            <a:r>
              <a:rPr lang="en-US" sz="2400" dirty="0"/>
              <a:t>them better and smarter.</a:t>
            </a:r>
          </a:p>
          <a:p>
            <a:endParaRPr lang="en-US" dirty="0">
              <a:latin typeface="+mj-lt"/>
            </a:endParaRPr>
          </a:p>
        </p:txBody>
      </p:sp>
    </p:spTree>
    <p:extLst>
      <p:ext uri="{BB962C8B-B14F-4D97-AF65-F5344CB8AC3E}">
        <p14:creationId xmlns:p14="http://schemas.microsoft.com/office/powerpoint/2010/main" val="83431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6" end="6"/>
                                            </p:txEl>
                                          </p:spTgt>
                                        </p:tgtEl>
                                        <p:attrNameLst>
                                          <p:attrName>style.visibility</p:attrName>
                                        </p:attrNameLst>
                                      </p:cBhvr>
                                      <p:to>
                                        <p:strVal val="visible"/>
                                      </p:to>
                                    </p:set>
                                    <p:animEffect transition="in" filter="fade">
                                      <p:cBhvr>
                                        <p:cTn id="1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690689"/>
          </a:xfrm>
          <a:solidFill>
            <a:schemeClr val="accent3">
              <a:lumMod val="60000"/>
              <a:lumOff val="40000"/>
            </a:schemeClr>
          </a:solidFill>
        </p:spPr>
        <p:txBody>
          <a:bodyPr/>
          <a:lstStyle/>
          <a:p>
            <a:pPr algn="ctr"/>
            <a:r>
              <a:rPr lang="en-US" dirty="0" smtClean="0">
                <a:solidFill>
                  <a:sysClr val="windowText" lastClr="000000"/>
                </a:solidFill>
              </a:rPr>
              <a:t>Positioning Yourself</a:t>
            </a:r>
            <a:endParaRPr lang="en-US" dirty="0">
              <a:solidFill>
                <a:sysClr val="windowText" lastClr="000000"/>
              </a:solidFill>
            </a:endParaRPr>
          </a:p>
        </p:txBody>
      </p:sp>
      <p:sp>
        <p:nvSpPr>
          <p:cNvPr id="11" name="Content Placeholder 10"/>
          <p:cNvSpPr>
            <a:spLocks noGrp="1"/>
          </p:cNvSpPr>
          <p:nvPr>
            <p:ph idx="1"/>
          </p:nvPr>
        </p:nvSpPr>
        <p:spPr>
          <a:xfrm>
            <a:off x="2094047" y="2058100"/>
            <a:ext cx="8003906" cy="4351338"/>
          </a:xfrm>
        </p:spPr>
        <p:txBody>
          <a:bodyPr>
            <a:normAutofit fontScale="85000" lnSpcReduction="20000"/>
          </a:bodyPr>
          <a:lstStyle/>
          <a:p>
            <a:pPr marL="0" indent="0">
              <a:buNone/>
            </a:pPr>
            <a:r>
              <a:rPr lang="en-US" dirty="0" smtClean="0">
                <a:solidFill>
                  <a:schemeClr val="accent4">
                    <a:lumMod val="50000"/>
                  </a:schemeClr>
                </a:solidFill>
              </a:rPr>
              <a:t>Our </a:t>
            </a:r>
            <a:r>
              <a:rPr lang="en-US" dirty="0">
                <a:solidFill>
                  <a:schemeClr val="accent4">
                    <a:lumMod val="50000"/>
                  </a:schemeClr>
                </a:solidFill>
              </a:rPr>
              <a:t>market is changing and technologies are converging.  We want to be able to help you through this change and be your go-to expert.  We’ve done work for 5 million accounts, but we identified a few with who we want to be that trusted advisor… which is why we’re here today.  We’ve identified you as one of our clients with whom we want to continue to grow and work in a proactive manner.  Instead of simply being responsive, we want to get in front of the challenges and take advantage of the technology that’s out there today.  I’m not sure how much of a benefit this could be for you, but I’d like to ask a few questions to understand your scenario now and your plans in the next few years</a:t>
            </a:r>
            <a:r>
              <a:rPr lang="en-US" dirty="0" smtClean="0">
                <a:solidFill>
                  <a:schemeClr val="accent4">
                    <a:lumMod val="50000"/>
                  </a:schemeClr>
                </a:solidFill>
              </a:rPr>
              <a:t>.</a:t>
            </a:r>
            <a:endParaRPr lang="en-US" dirty="0">
              <a:solidFill>
                <a:schemeClr val="accent4">
                  <a:lumMod val="50000"/>
                </a:schemeClr>
              </a:solidFill>
            </a:endParaRPr>
          </a:p>
          <a:p>
            <a:pPr marL="0" indent="0">
              <a:buNone/>
            </a:pPr>
            <a:r>
              <a:rPr lang="en-US" dirty="0">
                <a:solidFill>
                  <a:schemeClr val="accent4">
                    <a:lumMod val="50000"/>
                  </a:schemeClr>
                </a:solidFill>
              </a:rPr>
              <a:t> </a:t>
            </a:r>
          </a:p>
          <a:p>
            <a:pPr marL="0" indent="0">
              <a:buNone/>
            </a:pPr>
            <a:r>
              <a:rPr lang="en-US" dirty="0" smtClean="0">
                <a:solidFill>
                  <a:schemeClr val="accent4">
                    <a:lumMod val="50000"/>
                  </a:schemeClr>
                </a:solidFill>
              </a:rPr>
              <a:t>First</a:t>
            </a:r>
            <a:r>
              <a:rPr lang="en-US" dirty="0">
                <a:solidFill>
                  <a:schemeClr val="accent4">
                    <a:lumMod val="50000"/>
                  </a:schemeClr>
                </a:solidFill>
              </a:rPr>
              <a:t>, let me show you the other services we offer that may benefit you</a:t>
            </a:r>
            <a:r>
              <a:rPr lang="en-US" dirty="0" smtClean="0">
                <a:solidFill>
                  <a:schemeClr val="accent4">
                    <a:lumMod val="50000"/>
                  </a:schemeClr>
                </a:solidFill>
              </a:rPr>
              <a:t>.</a:t>
            </a:r>
            <a:endParaRPr lang="en-US" dirty="0">
              <a:solidFill>
                <a:schemeClr val="accent4">
                  <a:lumMod val="50000"/>
                </a:schemeClr>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409143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690689"/>
          </a:xfrm>
          <a:solidFill>
            <a:schemeClr val="accent3">
              <a:lumMod val="60000"/>
              <a:lumOff val="40000"/>
            </a:schemeClr>
          </a:solidFill>
        </p:spPr>
        <p:txBody>
          <a:bodyPr/>
          <a:lstStyle/>
          <a:p>
            <a:pPr algn="ctr"/>
            <a:r>
              <a:rPr lang="en-US" dirty="0" smtClean="0">
                <a:solidFill>
                  <a:sysClr val="windowText" lastClr="000000"/>
                </a:solidFill>
              </a:rPr>
              <a:t>Positioning Yourself</a:t>
            </a:r>
            <a:endParaRPr lang="en-US" dirty="0">
              <a:solidFill>
                <a:sysClr val="windowText" lastClr="000000"/>
              </a:solidFill>
            </a:endParaRPr>
          </a:p>
        </p:txBody>
      </p:sp>
      <p:sp>
        <p:nvSpPr>
          <p:cNvPr id="11" name="Content Placeholder 10"/>
          <p:cNvSpPr>
            <a:spLocks noGrp="1"/>
          </p:cNvSpPr>
          <p:nvPr>
            <p:ph idx="1"/>
          </p:nvPr>
        </p:nvSpPr>
        <p:spPr>
          <a:xfrm>
            <a:off x="1524000" y="1810128"/>
            <a:ext cx="9144000" cy="5047872"/>
          </a:xfrm>
        </p:spPr>
        <p:txBody>
          <a:bodyPr>
            <a:normAutofit lnSpcReduction="10000"/>
          </a:bodyPr>
          <a:lstStyle/>
          <a:p>
            <a:pPr marL="0" indent="0">
              <a:lnSpc>
                <a:spcPct val="120000"/>
              </a:lnSpc>
              <a:buNone/>
            </a:pPr>
            <a:r>
              <a:rPr lang="en-US" dirty="0" smtClean="0">
                <a:solidFill>
                  <a:schemeClr val="bg1"/>
                </a:solidFill>
              </a:rPr>
              <a:t>We’ve </a:t>
            </a:r>
            <a:r>
              <a:rPr lang="en-US" dirty="0">
                <a:solidFill>
                  <a:schemeClr val="bg1"/>
                </a:solidFill>
              </a:rPr>
              <a:t>done work for 5 </a:t>
            </a:r>
            <a:r>
              <a:rPr lang="en-US" dirty="0" smtClean="0">
                <a:solidFill>
                  <a:schemeClr val="bg1"/>
                </a:solidFill>
              </a:rPr>
              <a:t>gazillion </a:t>
            </a:r>
            <a:r>
              <a:rPr lang="en-US" dirty="0">
                <a:solidFill>
                  <a:schemeClr val="bg1"/>
                </a:solidFill>
              </a:rPr>
              <a:t>accounts, but </a:t>
            </a:r>
            <a:r>
              <a:rPr lang="en-US" dirty="0" smtClean="0">
                <a:solidFill>
                  <a:schemeClr val="bg1"/>
                </a:solidFill>
              </a:rPr>
              <a:t>we’ve </a:t>
            </a:r>
            <a:r>
              <a:rPr lang="en-US" dirty="0">
                <a:solidFill>
                  <a:schemeClr val="bg1"/>
                </a:solidFill>
              </a:rPr>
              <a:t>identified a few with </a:t>
            </a:r>
            <a:r>
              <a:rPr lang="en-US" dirty="0" smtClean="0">
                <a:solidFill>
                  <a:schemeClr val="bg1"/>
                </a:solidFill>
              </a:rPr>
              <a:t>whom </a:t>
            </a:r>
            <a:r>
              <a:rPr lang="en-US" dirty="0">
                <a:solidFill>
                  <a:schemeClr val="bg1"/>
                </a:solidFill>
              </a:rPr>
              <a:t>we want to </a:t>
            </a:r>
            <a:r>
              <a:rPr lang="en-US" dirty="0" smtClean="0">
                <a:solidFill>
                  <a:schemeClr val="bg1"/>
                </a:solidFill>
              </a:rPr>
              <a:t>have a proactive and strategic relationship </a:t>
            </a:r>
            <a:r>
              <a:rPr lang="en-US" dirty="0" smtClean="0">
                <a:solidFill>
                  <a:schemeClr val="bg1"/>
                </a:solidFill>
              </a:rPr>
              <a:t>… </a:t>
            </a:r>
            <a:r>
              <a:rPr lang="en-US" dirty="0">
                <a:solidFill>
                  <a:schemeClr val="bg1"/>
                </a:solidFill>
              </a:rPr>
              <a:t>which is why we’re here today. </a:t>
            </a:r>
            <a:r>
              <a:rPr lang="en-US" dirty="0" smtClean="0">
                <a:solidFill>
                  <a:schemeClr val="accent4">
                    <a:lumMod val="50000"/>
                  </a:schemeClr>
                </a:solidFill>
              </a:rPr>
              <a:t>Even </a:t>
            </a:r>
            <a:r>
              <a:rPr lang="en-US" dirty="0">
                <a:solidFill>
                  <a:schemeClr val="accent4">
                    <a:lumMod val="50000"/>
                  </a:schemeClr>
                </a:solidFill>
              </a:rPr>
              <a:t>though I know quite a bit about your group, I’d like to ask a few questions to understand your full scenario and plans to make sure we’re able to improve our service to you by being more </a:t>
            </a:r>
            <a:r>
              <a:rPr lang="en-US" dirty="0" smtClean="0">
                <a:solidFill>
                  <a:schemeClr val="accent4">
                    <a:lumMod val="50000"/>
                  </a:schemeClr>
                </a:solidFill>
              </a:rPr>
              <a:t>prepared.</a:t>
            </a:r>
            <a:endParaRPr lang="en-US" dirty="0">
              <a:solidFill>
                <a:schemeClr val="accent4">
                  <a:lumMod val="50000"/>
                </a:schemeClr>
              </a:solidFill>
            </a:endParaRPr>
          </a:p>
          <a:p>
            <a:pPr marL="0" indent="0">
              <a:lnSpc>
                <a:spcPct val="120000"/>
              </a:lnSpc>
              <a:buNone/>
            </a:pPr>
            <a:r>
              <a:rPr lang="en-US" dirty="0">
                <a:solidFill>
                  <a:schemeClr val="accent4">
                    <a:lumMod val="50000"/>
                  </a:schemeClr>
                </a:solidFill>
              </a:rPr>
              <a:t> </a:t>
            </a:r>
          </a:p>
          <a:p>
            <a:pPr marL="0" indent="0">
              <a:lnSpc>
                <a:spcPct val="120000"/>
              </a:lnSpc>
              <a:buNone/>
            </a:pPr>
            <a:r>
              <a:rPr lang="en-US" dirty="0" smtClean="0">
                <a:solidFill>
                  <a:schemeClr val="accent4">
                    <a:lumMod val="50000"/>
                  </a:schemeClr>
                </a:solidFill>
              </a:rPr>
              <a:t>First</a:t>
            </a:r>
            <a:r>
              <a:rPr lang="en-US" dirty="0">
                <a:solidFill>
                  <a:schemeClr val="accent4">
                    <a:lumMod val="50000"/>
                  </a:schemeClr>
                </a:solidFill>
              </a:rPr>
              <a:t>, </a:t>
            </a:r>
            <a:r>
              <a:rPr lang="en-US" dirty="0" smtClean="0">
                <a:solidFill>
                  <a:schemeClr val="accent4">
                    <a:lumMod val="50000"/>
                  </a:schemeClr>
                </a:solidFill>
              </a:rPr>
              <a:t>before I ask my questions, let </a:t>
            </a:r>
            <a:r>
              <a:rPr lang="en-US" dirty="0">
                <a:solidFill>
                  <a:schemeClr val="accent4">
                    <a:lumMod val="50000"/>
                  </a:schemeClr>
                </a:solidFill>
              </a:rPr>
              <a:t>me </a:t>
            </a:r>
            <a:r>
              <a:rPr lang="en-US" dirty="0" smtClean="0">
                <a:solidFill>
                  <a:schemeClr val="accent4">
                    <a:lumMod val="50000"/>
                  </a:schemeClr>
                </a:solidFill>
              </a:rPr>
              <a:t>briefly show </a:t>
            </a:r>
            <a:r>
              <a:rPr lang="en-US" dirty="0">
                <a:solidFill>
                  <a:schemeClr val="accent4">
                    <a:lumMod val="50000"/>
                  </a:schemeClr>
                </a:solidFill>
              </a:rPr>
              <a:t>you </a:t>
            </a:r>
            <a:r>
              <a:rPr lang="en-US" dirty="0" smtClean="0">
                <a:solidFill>
                  <a:schemeClr val="accent4">
                    <a:lumMod val="50000"/>
                  </a:schemeClr>
                </a:solidFill>
              </a:rPr>
              <a:t>an overview of the work we’ve done so far together.  </a:t>
            </a:r>
            <a:endParaRPr lang="en-US" dirty="0">
              <a:solidFill>
                <a:schemeClr val="accent4">
                  <a:lumMod val="50000"/>
                </a:schemeClr>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35592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690689"/>
          </a:xfrm>
          <a:solidFill>
            <a:schemeClr val="accent3">
              <a:lumMod val="60000"/>
              <a:lumOff val="40000"/>
            </a:schemeClr>
          </a:solidFill>
        </p:spPr>
        <p:txBody>
          <a:bodyPr/>
          <a:lstStyle/>
          <a:p>
            <a:pPr algn="ctr"/>
            <a:r>
              <a:rPr lang="en-US" dirty="0" smtClean="0">
                <a:solidFill>
                  <a:sysClr val="windowText" lastClr="000000"/>
                </a:solidFill>
              </a:rPr>
              <a:t>Positioning Yourself</a:t>
            </a:r>
            <a:endParaRPr lang="en-US" dirty="0">
              <a:solidFill>
                <a:sysClr val="windowText" lastClr="000000"/>
              </a:solidFill>
            </a:endParaRPr>
          </a:p>
        </p:txBody>
      </p:sp>
      <p:sp>
        <p:nvSpPr>
          <p:cNvPr id="11" name="Content Placeholder 10"/>
          <p:cNvSpPr>
            <a:spLocks noGrp="1"/>
          </p:cNvSpPr>
          <p:nvPr>
            <p:ph idx="1"/>
          </p:nvPr>
        </p:nvSpPr>
        <p:spPr>
          <a:xfrm>
            <a:off x="1524000" y="1810128"/>
            <a:ext cx="9144000" cy="5047872"/>
          </a:xfrm>
        </p:spPr>
        <p:txBody>
          <a:bodyPr>
            <a:normAutofit lnSpcReduction="10000"/>
          </a:bodyPr>
          <a:lstStyle/>
          <a:p>
            <a:pPr marL="0" indent="0">
              <a:lnSpc>
                <a:spcPct val="120000"/>
              </a:lnSpc>
              <a:buNone/>
            </a:pPr>
            <a:r>
              <a:rPr lang="en-US" dirty="0" smtClean="0">
                <a:solidFill>
                  <a:schemeClr val="accent4">
                    <a:lumMod val="50000"/>
                  </a:schemeClr>
                </a:solidFill>
              </a:rPr>
              <a:t>We’ve </a:t>
            </a:r>
            <a:r>
              <a:rPr lang="en-US" dirty="0">
                <a:solidFill>
                  <a:schemeClr val="accent4">
                    <a:lumMod val="50000"/>
                  </a:schemeClr>
                </a:solidFill>
              </a:rPr>
              <a:t>done work for 5 </a:t>
            </a:r>
            <a:r>
              <a:rPr lang="en-US" dirty="0" smtClean="0">
                <a:solidFill>
                  <a:schemeClr val="accent4">
                    <a:lumMod val="50000"/>
                  </a:schemeClr>
                </a:solidFill>
              </a:rPr>
              <a:t>gazillion </a:t>
            </a:r>
            <a:r>
              <a:rPr lang="en-US" dirty="0">
                <a:solidFill>
                  <a:schemeClr val="accent4">
                    <a:lumMod val="50000"/>
                  </a:schemeClr>
                </a:solidFill>
              </a:rPr>
              <a:t>accounts, but </a:t>
            </a:r>
            <a:r>
              <a:rPr lang="en-US" dirty="0" smtClean="0">
                <a:solidFill>
                  <a:schemeClr val="accent4">
                    <a:lumMod val="50000"/>
                  </a:schemeClr>
                </a:solidFill>
              </a:rPr>
              <a:t>we’ve </a:t>
            </a:r>
            <a:r>
              <a:rPr lang="en-US" dirty="0">
                <a:solidFill>
                  <a:schemeClr val="accent4">
                    <a:lumMod val="50000"/>
                  </a:schemeClr>
                </a:solidFill>
              </a:rPr>
              <a:t>identified a few with </a:t>
            </a:r>
            <a:r>
              <a:rPr lang="en-US" dirty="0" smtClean="0">
                <a:solidFill>
                  <a:schemeClr val="accent4">
                    <a:lumMod val="50000"/>
                  </a:schemeClr>
                </a:solidFill>
              </a:rPr>
              <a:t>whom </a:t>
            </a:r>
            <a:r>
              <a:rPr lang="en-US" dirty="0">
                <a:solidFill>
                  <a:schemeClr val="accent4">
                    <a:lumMod val="50000"/>
                  </a:schemeClr>
                </a:solidFill>
              </a:rPr>
              <a:t>we want to </a:t>
            </a:r>
            <a:r>
              <a:rPr lang="en-US" dirty="0" smtClean="0">
                <a:solidFill>
                  <a:schemeClr val="accent4">
                    <a:lumMod val="50000"/>
                  </a:schemeClr>
                </a:solidFill>
              </a:rPr>
              <a:t>have a proactive and strategic relationship </a:t>
            </a:r>
            <a:r>
              <a:rPr lang="en-US" dirty="0" smtClean="0">
                <a:solidFill>
                  <a:schemeClr val="accent4">
                    <a:lumMod val="50000"/>
                  </a:schemeClr>
                </a:solidFill>
              </a:rPr>
              <a:t>… </a:t>
            </a:r>
            <a:r>
              <a:rPr lang="en-US" dirty="0">
                <a:solidFill>
                  <a:schemeClr val="accent4">
                    <a:lumMod val="50000"/>
                  </a:schemeClr>
                </a:solidFill>
              </a:rPr>
              <a:t>which is why we’re here today. </a:t>
            </a:r>
            <a:r>
              <a:rPr lang="en-US" dirty="0" smtClean="0">
                <a:solidFill>
                  <a:schemeClr val="bg1"/>
                </a:solidFill>
              </a:rPr>
              <a:t>Even </a:t>
            </a:r>
            <a:r>
              <a:rPr lang="en-US" dirty="0">
                <a:solidFill>
                  <a:schemeClr val="bg1"/>
                </a:solidFill>
              </a:rPr>
              <a:t>though I know quite a bit about your group, I’d like to ask a few questions to understand your full scenario and </a:t>
            </a:r>
            <a:r>
              <a:rPr lang="en-US" dirty="0" smtClean="0">
                <a:solidFill>
                  <a:schemeClr val="bg1"/>
                </a:solidFill>
              </a:rPr>
              <a:t>plans, </a:t>
            </a:r>
            <a:r>
              <a:rPr lang="en-US" dirty="0">
                <a:solidFill>
                  <a:schemeClr val="bg1"/>
                </a:solidFill>
              </a:rPr>
              <a:t>to make sure we’re able to improve our service to you by being more </a:t>
            </a:r>
            <a:r>
              <a:rPr lang="en-US" dirty="0" smtClean="0">
                <a:solidFill>
                  <a:schemeClr val="bg1"/>
                </a:solidFill>
              </a:rPr>
              <a:t>prepared.</a:t>
            </a:r>
            <a:endParaRPr lang="en-US" dirty="0">
              <a:solidFill>
                <a:schemeClr val="bg1"/>
              </a:solidFill>
            </a:endParaRPr>
          </a:p>
          <a:p>
            <a:pPr marL="0" indent="0">
              <a:lnSpc>
                <a:spcPct val="120000"/>
              </a:lnSpc>
              <a:buNone/>
            </a:pPr>
            <a:r>
              <a:rPr lang="en-US" dirty="0">
                <a:solidFill>
                  <a:schemeClr val="bg1"/>
                </a:solidFill>
              </a:rPr>
              <a:t> </a:t>
            </a:r>
          </a:p>
          <a:p>
            <a:pPr marL="0" indent="0">
              <a:lnSpc>
                <a:spcPct val="120000"/>
              </a:lnSpc>
              <a:buNone/>
            </a:pPr>
            <a:r>
              <a:rPr lang="en-US" dirty="0" smtClean="0">
                <a:solidFill>
                  <a:schemeClr val="accent4">
                    <a:lumMod val="50000"/>
                  </a:schemeClr>
                </a:solidFill>
              </a:rPr>
              <a:t>First</a:t>
            </a:r>
            <a:r>
              <a:rPr lang="en-US" dirty="0">
                <a:solidFill>
                  <a:schemeClr val="accent4">
                    <a:lumMod val="50000"/>
                  </a:schemeClr>
                </a:solidFill>
              </a:rPr>
              <a:t>, </a:t>
            </a:r>
            <a:r>
              <a:rPr lang="en-US" dirty="0" smtClean="0">
                <a:solidFill>
                  <a:schemeClr val="accent4">
                    <a:lumMod val="50000"/>
                  </a:schemeClr>
                </a:solidFill>
              </a:rPr>
              <a:t>before I ask my questions, let </a:t>
            </a:r>
            <a:r>
              <a:rPr lang="en-US" dirty="0">
                <a:solidFill>
                  <a:schemeClr val="accent4">
                    <a:lumMod val="50000"/>
                  </a:schemeClr>
                </a:solidFill>
              </a:rPr>
              <a:t>me </a:t>
            </a:r>
            <a:r>
              <a:rPr lang="en-US" dirty="0" smtClean="0">
                <a:solidFill>
                  <a:schemeClr val="accent4">
                    <a:lumMod val="50000"/>
                  </a:schemeClr>
                </a:solidFill>
              </a:rPr>
              <a:t>briefly show </a:t>
            </a:r>
            <a:r>
              <a:rPr lang="en-US" dirty="0">
                <a:solidFill>
                  <a:schemeClr val="accent4">
                    <a:lumMod val="50000"/>
                  </a:schemeClr>
                </a:solidFill>
              </a:rPr>
              <a:t>you </a:t>
            </a:r>
            <a:r>
              <a:rPr lang="en-US" dirty="0" smtClean="0">
                <a:solidFill>
                  <a:schemeClr val="accent4">
                    <a:lumMod val="50000"/>
                  </a:schemeClr>
                </a:solidFill>
              </a:rPr>
              <a:t>an overview of the work we’ve done so far together.  </a:t>
            </a:r>
            <a:endParaRPr lang="en-US" dirty="0">
              <a:solidFill>
                <a:schemeClr val="accent4">
                  <a:lumMod val="50000"/>
                </a:schemeClr>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7968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690689"/>
          </a:xfrm>
          <a:solidFill>
            <a:schemeClr val="accent3">
              <a:lumMod val="60000"/>
              <a:lumOff val="40000"/>
            </a:schemeClr>
          </a:solidFill>
        </p:spPr>
        <p:txBody>
          <a:bodyPr/>
          <a:lstStyle/>
          <a:p>
            <a:pPr algn="ctr"/>
            <a:r>
              <a:rPr lang="en-US" dirty="0" smtClean="0">
                <a:solidFill>
                  <a:sysClr val="windowText" lastClr="000000"/>
                </a:solidFill>
              </a:rPr>
              <a:t>Positioning Yourself</a:t>
            </a:r>
            <a:endParaRPr lang="en-US" dirty="0">
              <a:solidFill>
                <a:sysClr val="windowText" lastClr="000000"/>
              </a:solidFill>
            </a:endParaRPr>
          </a:p>
        </p:txBody>
      </p:sp>
      <p:sp>
        <p:nvSpPr>
          <p:cNvPr id="11" name="Content Placeholder 10"/>
          <p:cNvSpPr>
            <a:spLocks noGrp="1"/>
          </p:cNvSpPr>
          <p:nvPr>
            <p:ph idx="1"/>
          </p:nvPr>
        </p:nvSpPr>
        <p:spPr>
          <a:xfrm>
            <a:off x="1524000" y="1810128"/>
            <a:ext cx="9144000" cy="5047872"/>
          </a:xfrm>
        </p:spPr>
        <p:txBody>
          <a:bodyPr>
            <a:normAutofit lnSpcReduction="10000"/>
          </a:bodyPr>
          <a:lstStyle/>
          <a:p>
            <a:pPr marL="0" indent="0">
              <a:lnSpc>
                <a:spcPct val="120000"/>
              </a:lnSpc>
              <a:buNone/>
            </a:pPr>
            <a:r>
              <a:rPr lang="en-US" dirty="0" smtClean="0">
                <a:solidFill>
                  <a:schemeClr val="accent4">
                    <a:lumMod val="50000"/>
                  </a:schemeClr>
                </a:solidFill>
              </a:rPr>
              <a:t>We’ve </a:t>
            </a:r>
            <a:r>
              <a:rPr lang="en-US" dirty="0">
                <a:solidFill>
                  <a:schemeClr val="accent4">
                    <a:lumMod val="50000"/>
                  </a:schemeClr>
                </a:solidFill>
              </a:rPr>
              <a:t>done work for 5 </a:t>
            </a:r>
            <a:r>
              <a:rPr lang="en-US" dirty="0" smtClean="0">
                <a:solidFill>
                  <a:schemeClr val="accent4">
                    <a:lumMod val="50000"/>
                  </a:schemeClr>
                </a:solidFill>
              </a:rPr>
              <a:t>gazillion </a:t>
            </a:r>
            <a:r>
              <a:rPr lang="en-US" dirty="0">
                <a:solidFill>
                  <a:schemeClr val="accent4">
                    <a:lumMod val="50000"/>
                  </a:schemeClr>
                </a:solidFill>
              </a:rPr>
              <a:t>accounts, but </a:t>
            </a:r>
            <a:r>
              <a:rPr lang="en-US" dirty="0" smtClean="0">
                <a:solidFill>
                  <a:schemeClr val="accent4">
                    <a:lumMod val="50000"/>
                  </a:schemeClr>
                </a:solidFill>
              </a:rPr>
              <a:t>we’ve </a:t>
            </a:r>
            <a:r>
              <a:rPr lang="en-US" dirty="0">
                <a:solidFill>
                  <a:schemeClr val="accent4">
                    <a:lumMod val="50000"/>
                  </a:schemeClr>
                </a:solidFill>
              </a:rPr>
              <a:t>identified a few with </a:t>
            </a:r>
            <a:r>
              <a:rPr lang="en-US" dirty="0" smtClean="0">
                <a:solidFill>
                  <a:schemeClr val="accent4">
                    <a:lumMod val="50000"/>
                  </a:schemeClr>
                </a:solidFill>
              </a:rPr>
              <a:t>whom </a:t>
            </a:r>
            <a:r>
              <a:rPr lang="en-US" dirty="0">
                <a:solidFill>
                  <a:schemeClr val="accent4">
                    <a:lumMod val="50000"/>
                  </a:schemeClr>
                </a:solidFill>
              </a:rPr>
              <a:t>we want to </a:t>
            </a:r>
            <a:r>
              <a:rPr lang="en-US" dirty="0" smtClean="0">
                <a:solidFill>
                  <a:schemeClr val="accent4">
                    <a:lumMod val="50000"/>
                  </a:schemeClr>
                </a:solidFill>
              </a:rPr>
              <a:t>have a proactive and strategic relationship </a:t>
            </a:r>
            <a:r>
              <a:rPr lang="en-US" dirty="0" smtClean="0">
                <a:solidFill>
                  <a:schemeClr val="accent4">
                    <a:lumMod val="50000"/>
                  </a:schemeClr>
                </a:solidFill>
              </a:rPr>
              <a:t>… </a:t>
            </a:r>
            <a:r>
              <a:rPr lang="en-US" dirty="0">
                <a:solidFill>
                  <a:schemeClr val="accent4">
                    <a:lumMod val="50000"/>
                  </a:schemeClr>
                </a:solidFill>
              </a:rPr>
              <a:t>which is why we’re here today. </a:t>
            </a:r>
            <a:r>
              <a:rPr lang="en-US" dirty="0" smtClean="0">
                <a:solidFill>
                  <a:schemeClr val="accent4">
                    <a:lumMod val="50000"/>
                  </a:schemeClr>
                </a:solidFill>
              </a:rPr>
              <a:t>Even </a:t>
            </a:r>
            <a:r>
              <a:rPr lang="en-US" dirty="0">
                <a:solidFill>
                  <a:schemeClr val="accent4">
                    <a:lumMod val="50000"/>
                  </a:schemeClr>
                </a:solidFill>
              </a:rPr>
              <a:t>though I know quite a bit about your group, I’d like to ask a few questions to understand your full scenario and plans to make sure we’re able to improve our service to you by being more </a:t>
            </a:r>
            <a:r>
              <a:rPr lang="en-US" dirty="0" smtClean="0">
                <a:solidFill>
                  <a:schemeClr val="accent4">
                    <a:lumMod val="50000"/>
                  </a:schemeClr>
                </a:solidFill>
              </a:rPr>
              <a:t>prepared.</a:t>
            </a:r>
            <a:endParaRPr lang="en-US" dirty="0">
              <a:solidFill>
                <a:schemeClr val="accent4">
                  <a:lumMod val="50000"/>
                </a:schemeClr>
              </a:solidFill>
            </a:endParaRPr>
          </a:p>
          <a:p>
            <a:pPr marL="0" indent="0">
              <a:lnSpc>
                <a:spcPct val="120000"/>
              </a:lnSpc>
              <a:buNone/>
            </a:pPr>
            <a:r>
              <a:rPr lang="en-US" dirty="0">
                <a:solidFill>
                  <a:schemeClr val="bg1"/>
                </a:solidFill>
              </a:rPr>
              <a:t> </a:t>
            </a:r>
          </a:p>
          <a:p>
            <a:pPr marL="0" indent="0">
              <a:lnSpc>
                <a:spcPct val="120000"/>
              </a:lnSpc>
              <a:buNone/>
            </a:pPr>
            <a:r>
              <a:rPr lang="en-US" dirty="0" smtClean="0">
                <a:solidFill>
                  <a:schemeClr val="bg1"/>
                </a:solidFill>
              </a:rPr>
              <a:t>First</a:t>
            </a:r>
            <a:r>
              <a:rPr lang="en-US" dirty="0">
                <a:solidFill>
                  <a:schemeClr val="bg1"/>
                </a:solidFill>
              </a:rPr>
              <a:t>, </a:t>
            </a:r>
            <a:r>
              <a:rPr lang="en-US" dirty="0" smtClean="0">
                <a:solidFill>
                  <a:schemeClr val="bg1"/>
                </a:solidFill>
              </a:rPr>
              <a:t>before I ask my questions, let </a:t>
            </a:r>
            <a:r>
              <a:rPr lang="en-US" dirty="0">
                <a:solidFill>
                  <a:schemeClr val="bg1"/>
                </a:solidFill>
              </a:rPr>
              <a:t>me </a:t>
            </a:r>
            <a:r>
              <a:rPr lang="en-US" dirty="0" smtClean="0">
                <a:solidFill>
                  <a:schemeClr val="bg1"/>
                </a:solidFill>
              </a:rPr>
              <a:t>briefly show </a:t>
            </a:r>
            <a:r>
              <a:rPr lang="en-US" dirty="0">
                <a:solidFill>
                  <a:schemeClr val="bg1"/>
                </a:solidFill>
              </a:rPr>
              <a:t>you </a:t>
            </a:r>
            <a:r>
              <a:rPr lang="en-US" dirty="0" smtClean="0">
                <a:solidFill>
                  <a:schemeClr val="bg1"/>
                </a:solidFill>
              </a:rPr>
              <a:t>an overview of the work we’ve done so far together.  </a:t>
            </a: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712535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1782305"/>
            <a:ext cx="12192000" cy="1015663"/>
          </a:xfrm>
          <a:prstGeom prst="rect">
            <a:avLst/>
          </a:prstGeom>
          <a:noFill/>
        </p:spPr>
        <p:txBody>
          <a:bodyPr wrap="square" rtlCol="0">
            <a:spAutoFit/>
          </a:bodyPr>
          <a:lstStyle/>
          <a:p>
            <a:pPr algn="ctr"/>
            <a:r>
              <a:rPr lang="en-US" sz="6000" b="1" i="1" dirty="0" smtClean="0">
                <a:solidFill>
                  <a:srgbClr val="FF0000"/>
                </a:solidFill>
              </a:rPr>
              <a:t>POLL</a:t>
            </a:r>
            <a:endParaRPr lang="en-US" sz="6000" b="1" i="1" dirty="0">
              <a:solidFill>
                <a:srgbClr val="FF0000"/>
              </a:solidFill>
            </a:endParaRPr>
          </a:p>
        </p:txBody>
      </p:sp>
    </p:spTree>
    <p:extLst>
      <p:ext uri="{BB962C8B-B14F-4D97-AF65-F5344CB8AC3E}">
        <p14:creationId xmlns:p14="http://schemas.microsoft.com/office/powerpoint/2010/main" val="161204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
            <a:ext cx="12192000" cy="1690689"/>
          </a:xfrm>
          <a:solidFill>
            <a:schemeClr val="accent3">
              <a:lumMod val="60000"/>
              <a:lumOff val="40000"/>
            </a:schemeClr>
          </a:solidFill>
        </p:spPr>
        <p:txBody>
          <a:bodyPr/>
          <a:lstStyle/>
          <a:p>
            <a:pPr algn="ctr"/>
            <a:r>
              <a:rPr lang="en-US" dirty="0" smtClean="0">
                <a:solidFill>
                  <a:sysClr val="windowText" lastClr="000000"/>
                </a:solidFill>
              </a:rPr>
              <a:t>Positioning Yourself</a:t>
            </a:r>
            <a:endParaRPr lang="en-US" dirty="0">
              <a:solidFill>
                <a:sysClr val="windowText" lastClr="000000"/>
              </a:solidFill>
            </a:endParaRPr>
          </a:p>
        </p:txBody>
      </p:sp>
      <p:sp>
        <p:nvSpPr>
          <p:cNvPr id="11" name="Content Placeholder 10"/>
          <p:cNvSpPr>
            <a:spLocks noGrp="1"/>
          </p:cNvSpPr>
          <p:nvPr>
            <p:ph idx="1"/>
          </p:nvPr>
        </p:nvSpPr>
        <p:spPr>
          <a:xfrm>
            <a:off x="1524000" y="1810128"/>
            <a:ext cx="9144000" cy="5047872"/>
          </a:xfrm>
        </p:spPr>
        <p:txBody>
          <a:bodyPr>
            <a:normAutofit lnSpcReduction="10000"/>
          </a:bodyPr>
          <a:lstStyle/>
          <a:p>
            <a:pPr marL="0" indent="0">
              <a:lnSpc>
                <a:spcPct val="120000"/>
              </a:lnSpc>
              <a:buNone/>
            </a:pPr>
            <a:r>
              <a:rPr lang="en-US" dirty="0" smtClean="0">
                <a:solidFill>
                  <a:schemeClr val="bg1"/>
                </a:solidFill>
              </a:rPr>
              <a:t>We’ve </a:t>
            </a:r>
            <a:r>
              <a:rPr lang="en-US" dirty="0">
                <a:solidFill>
                  <a:schemeClr val="bg1"/>
                </a:solidFill>
              </a:rPr>
              <a:t>done work for 5 </a:t>
            </a:r>
            <a:r>
              <a:rPr lang="en-US" dirty="0" smtClean="0">
                <a:solidFill>
                  <a:schemeClr val="bg1"/>
                </a:solidFill>
              </a:rPr>
              <a:t>gazillion </a:t>
            </a:r>
            <a:r>
              <a:rPr lang="en-US" dirty="0">
                <a:solidFill>
                  <a:schemeClr val="bg1"/>
                </a:solidFill>
              </a:rPr>
              <a:t>accounts, but </a:t>
            </a:r>
            <a:r>
              <a:rPr lang="en-US" dirty="0" smtClean="0">
                <a:solidFill>
                  <a:schemeClr val="bg1"/>
                </a:solidFill>
              </a:rPr>
              <a:t>we’ve </a:t>
            </a:r>
            <a:r>
              <a:rPr lang="en-US" dirty="0">
                <a:solidFill>
                  <a:schemeClr val="bg1"/>
                </a:solidFill>
              </a:rPr>
              <a:t>identified a few with </a:t>
            </a:r>
            <a:r>
              <a:rPr lang="en-US" dirty="0" smtClean="0">
                <a:solidFill>
                  <a:schemeClr val="bg1"/>
                </a:solidFill>
              </a:rPr>
              <a:t>whom </a:t>
            </a:r>
            <a:r>
              <a:rPr lang="en-US" dirty="0">
                <a:solidFill>
                  <a:schemeClr val="bg1"/>
                </a:solidFill>
              </a:rPr>
              <a:t>we want to </a:t>
            </a:r>
            <a:r>
              <a:rPr lang="en-US" dirty="0" smtClean="0">
                <a:solidFill>
                  <a:schemeClr val="bg1"/>
                </a:solidFill>
              </a:rPr>
              <a:t>have a proactive and strategic relationship </a:t>
            </a:r>
            <a:r>
              <a:rPr lang="en-US" dirty="0" smtClean="0">
                <a:solidFill>
                  <a:schemeClr val="bg1"/>
                </a:solidFill>
              </a:rPr>
              <a:t>… </a:t>
            </a:r>
            <a:r>
              <a:rPr lang="en-US" dirty="0">
                <a:solidFill>
                  <a:schemeClr val="bg1"/>
                </a:solidFill>
              </a:rPr>
              <a:t>which is why we’re here today. </a:t>
            </a:r>
            <a:r>
              <a:rPr lang="en-US" dirty="0" smtClean="0">
                <a:solidFill>
                  <a:schemeClr val="bg1"/>
                </a:solidFill>
              </a:rPr>
              <a:t>Even </a:t>
            </a:r>
            <a:r>
              <a:rPr lang="en-US" dirty="0">
                <a:solidFill>
                  <a:schemeClr val="bg1"/>
                </a:solidFill>
              </a:rPr>
              <a:t>though I know quite a bit about your group, I’d like to ask a few questions to understand your full scenario and plans to make sure we’re able to improve our service to you by being more </a:t>
            </a:r>
            <a:r>
              <a:rPr lang="en-US" dirty="0" smtClean="0">
                <a:solidFill>
                  <a:schemeClr val="bg1"/>
                </a:solidFill>
              </a:rPr>
              <a:t>prepared.</a:t>
            </a:r>
            <a:endParaRPr lang="en-US" dirty="0">
              <a:solidFill>
                <a:schemeClr val="bg1"/>
              </a:solidFill>
            </a:endParaRPr>
          </a:p>
          <a:p>
            <a:pPr marL="0" indent="0">
              <a:lnSpc>
                <a:spcPct val="120000"/>
              </a:lnSpc>
              <a:buNone/>
            </a:pPr>
            <a:r>
              <a:rPr lang="en-US" dirty="0">
                <a:solidFill>
                  <a:schemeClr val="bg1"/>
                </a:solidFill>
              </a:rPr>
              <a:t> </a:t>
            </a:r>
          </a:p>
          <a:p>
            <a:pPr marL="0" indent="0">
              <a:lnSpc>
                <a:spcPct val="120000"/>
              </a:lnSpc>
              <a:buNone/>
            </a:pPr>
            <a:r>
              <a:rPr lang="en-US" dirty="0" smtClean="0">
                <a:solidFill>
                  <a:schemeClr val="bg1"/>
                </a:solidFill>
              </a:rPr>
              <a:t>First</a:t>
            </a:r>
            <a:r>
              <a:rPr lang="en-US" dirty="0">
                <a:solidFill>
                  <a:schemeClr val="bg1"/>
                </a:solidFill>
              </a:rPr>
              <a:t>, </a:t>
            </a:r>
            <a:r>
              <a:rPr lang="en-US" dirty="0" smtClean="0">
                <a:solidFill>
                  <a:schemeClr val="bg1"/>
                </a:solidFill>
              </a:rPr>
              <a:t>before I ask my questions, let </a:t>
            </a:r>
            <a:r>
              <a:rPr lang="en-US" dirty="0">
                <a:solidFill>
                  <a:schemeClr val="bg1"/>
                </a:solidFill>
              </a:rPr>
              <a:t>me </a:t>
            </a:r>
            <a:r>
              <a:rPr lang="en-US" dirty="0" smtClean="0">
                <a:solidFill>
                  <a:schemeClr val="bg1"/>
                </a:solidFill>
              </a:rPr>
              <a:t>briefly show </a:t>
            </a:r>
            <a:r>
              <a:rPr lang="en-US" dirty="0">
                <a:solidFill>
                  <a:schemeClr val="bg1"/>
                </a:solidFill>
              </a:rPr>
              <a:t>you </a:t>
            </a:r>
            <a:r>
              <a:rPr lang="en-US" dirty="0" smtClean="0">
                <a:solidFill>
                  <a:schemeClr val="bg1"/>
                </a:solidFill>
              </a:rPr>
              <a:t>an overview of the work we’ve done so far together.  </a:t>
            </a: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925004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2192000" cy="1690688"/>
          </a:xfrm>
          <a:solidFill>
            <a:schemeClr val="accent3">
              <a:lumMod val="60000"/>
              <a:lumOff val="40000"/>
            </a:schemeClr>
          </a:solidFill>
        </p:spPr>
        <p:txBody>
          <a:bodyPr/>
          <a:lstStyle/>
          <a:p>
            <a:pPr algn="ctr"/>
            <a:r>
              <a:rPr lang="en-US" dirty="0" smtClean="0"/>
              <a:t>ABC Manufacturing</a:t>
            </a:r>
            <a:endParaRPr lang="en-US" dirty="0"/>
          </a:p>
        </p:txBody>
      </p:sp>
      <p:sp>
        <p:nvSpPr>
          <p:cNvPr id="8" name="Content Placeholder 7"/>
          <p:cNvSpPr>
            <a:spLocks noGrp="1"/>
          </p:cNvSpPr>
          <p:nvPr>
            <p:ph idx="1"/>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47510240"/>
              </p:ext>
            </p:extLst>
          </p:nvPr>
        </p:nvGraphicFramePr>
        <p:xfrm>
          <a:off x="-4" y="2762276"/>
          <a:ext cx="12192004" cy="2926073"/>
        </p:xfrm>
        <a:graphic>
          <a:graphicData uri="http://schemas.openxmlformats.org/drawingml/2006/table">
            <a:tbl>
              <a:tblPr firstRow="1" bandRow="1">
                <a:tableStyleId>{073A0DAA-6AF3-43AB-8588-CEC1D06C72B9}</a:tableStyleId>
              </a:tblPr>
              <a:tblGrid>
                <a:gridCol w="1108364"/>
                <a:gridCol w="1108364"/>
                <a:gridCol w="1108364"/>
                <a:gridCol w="1108364"/>
                <a:gridCol w="1108364"/>
                <a:gridCol w="1108364"/>
                <a:gridCol w="1108364"/>
                <a:gridCol w="1108364"/>
                <a:gridCol w="1108364"/>
                <a:gridCol w="1108364"/>
                <a:gridCol w="1108364"/>
              </a:tblGrid>
              <a:tr h="1157678">
                <a:tc>
                  <a:txBody>
                    <a:bodyPr/>
                    <a:lstStyle/>
                    <a:p>
                      <a:pPr algn="ctr" fontAlgn="ctr"/>
                      <a:r>
                        <a:rPr lang="en-US" sz="1400" u="none" strike="noStrike" dirty="0">
                          <a:effectLst/>
                        </a:rPr>
                        <a:t>Access Control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Video</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Intrusion Detection</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Visitor Management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Intercom</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Mass Notification</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Wireless Solutions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Cable &amp; Fiber Optic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Design &amp; Engineering</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Custom Programming</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Project Management</a:t>
                      </a:r>
                      <a:endParaRPr lang="en-US" sz="1400" b="0" i="0" u="none" strike="noStrike" dirty="0">
                        <a:solidFill>
                          <a:srgbClr val="000000"/>
                        </a:solidFill>
                        <a:effectLst/>
                        <a:latin typeface="Calibri" panose="020F0502020204030204" pitchFamily="34" charset="0"/>
                      </a:endParaRPr>
                    </a:p>
                  </a:txBody>
                  <a:tcPr marL="9525" marR="9525" marT="9525" marB="0" anchor="ctr"/>
                </a:tc>
              </a:tr>
              <a:tr h="1768395">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spTree>
    <p:extLst>
      <p:ext uri="{BB962C8B-B14F-4D97-AF65-F5344CB8AC3E}">
        <p14:creationId xmlns:p14="http://schemas.microsoft.com/office/powerpoint/2010/main" val="28038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2192000" cy="1690688"/>
          </a:xfrm>
          <a:solidFill>
            <a:schemeClr val="accent3">
              <a:lumMod val="60000"/>
              <a:lumOff val="40000"/>
            </a:schemeClr>
          </a:solidFill>
        </p:spPr>
        <p:txBody>
          <a:bodyPr/>
          <a:lstStyle/>
          <a:p>
            <a:pPr algn="ctr"/>
            <a:r>
              <a:rPr lang="en-US" dirty="0" smtClean="0"/>
              <a:t>ABC Manufacturing</a:t>
            </a:r>
            <a:endParaRPr lang="en-US" dirty="0"/>
          </a:p>
        </p:txBody>
      </p:sp>
      <p:sp>
        <p:nvSpPr>
          <p:cNvPr id="8" name="Content Placeholder 7"/>
          <p:cNvSpPr>
            <a:spLocks noGrp="1"/>
          </p:cNvSpPr>
          <p:nvPr>
            <p:ph idx="1"/>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47510240"/>
              </p:ext>
            </p:extLst>
          </p:nvPr>
        </p:nvGraphicFramePr>
        <p:xfrm>
          <a:off x="-4" y="2762276"/>
          <a:ext cx="12192004" cy="2926073"/>
        </p:xfrm>
        <a:graphic>
          <a:graphicData uri="http://schemas.openxmlformats.org/drawingml/2006/table">
            <a:tbl>
              <a:tblPr firstRow="1" bandRow="1">
                <a:tableStyleId>{073A0DAA-6AF3-43AB-8588-CEC1D06C72B9}</a:tableStyleId>
              </a:tblPr>
              <a:tblGrid>
                <a:gridCol w="1108364"/>
                <a:gridCol w="1108364"/>
                <a:gridCol w="1108364"/>
                <a:gridCol w="1108364"/>
                <a:gridCol w="1108364"/>
                <a:gridCol w="1108364"/>
                <a:gridCol w="1108364"/>
                <a:gridCol w="1108364"/>
                <a:gridCol w="1108364"/>
                <a:gridCol w="1108364"/>
                <a:gridCol w="1108364"/>
              </a:tblGrid>
              <a:tr h="1157678">
                <a:tc>
                  <a:txBody>
                    <a:bodyPr/>
                    <a:lstStyle/>
                    <a:p>
                      <a:pPr algn="ctr" fontAlgn="ctr"/>
                      <a:r>
                        <a:rPr lang="en-US" sz="1400" u="none" strike="noStrike" dirty="0">
                          <a:effectLst/>
                        </a:rPr>
                        <a:t>Access Control</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Video</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Intrusion Detection</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Visitor Management</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Intercom</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Mass Notification</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Wireless Solutions</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Cable &amp; Fiber Optic </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Design &amp; Engineering</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Custom Programming</a:t>
                      </a:r>
                      <a:endParaRPr lang="en-US" sz="1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Project Management</a:t>
                      </a:r>
                      <a:endParaRPr lang="en-US" sz="1400" b="0" i="0" u="none" strike="noStrike" dirty="0">
                        <a:solidFill>
                          <a:srgbClr val="000000"/>
                        </a:solidFill>
                        <a:effectLst/>
                        <a:latin typeface="Calibri" panose="020F0502020204030204" pitchFamily="34" charset="0"/>
                      </a:endParaRPr>
                    </a:p>
                  </a:txBody>
                  <a:tcPr marL="9525" marR="9525" marT="9525" marB="0" anchor="ctr"/>
                </a:tc>
              </a:tr>
              <a:tr h="1768395">
                <a:tc>
                  <a:txBody>
                    <a:bodyPr/>
                    <a:lstStyle/>
                    <a:p>
                      <a:pPr algn="ctr"/>
                      <a:endParaRPr lang="en-US" dirty="0"/>
                    </a:p>
                  </a:txBody>
                  <a:tcPr anchor="ctr"/>
                </a:tc>
                <a:tc>
                  <a:txBody>
                    <a:bodyPr/>
                    <a:lstStyle/>
                    <a:p>
                      <a:pPr algn="ctr"/>
                      <a:endParaRPr lang="en-US"/>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c>
                  <a:txBody>
                    <a:bodyPr/>
                    <a:lstStyle/>
                    <a:p>
                      <a:pPr algn="ctr"/>
                      <a:endParaRPr lang="en-US" dirty="0"/>
                    </a:p>
                  </a:txBody>
                  <a:tcPr anchor="ctr"/>
                </a:tc>
              </a:tr>
            </a:tbl>
          </a:graphicData>
        </a:graphic>
      </p:graphicFrame>
      <p:pic>
        <p:nvPicPr>
          <p:cNvPr id="9" name="Picture 8"/>
          <p:cNvPicPr>
            <a:picLocks noChangeAspect="1"/>
          </p:cNvPicPr>
          <p:nvPr/>
        </p:nvPicPr>
        <p:blipFill>
          <a:blip r:embed="rId2"/>
          <a:stretch>
            <a:fillRect/>
          </a:stretch>
        </p:blipFill>
        <p:spPr>
          <a:xfrm>
            <a:off x="125762" y="4225313"/>
            <a:ext cx="926672" cy="847417"/>
          </a:xfrm>
          <a:prstGeom prst="rect">
            <a:avLst/>
          </a:prstGeom>
        </p:spPr>
      </p:pic>
      <p:pic>
        <p:nvPicPr>
          <p:cNvPr id="10" name="Picture 9"/>
          <p:cNvPicPr>
            <a:picLocks noChangeAspect="1"/>
          </p:cNvPicPr>
          <p:nvPr/>
        </p:nvPicPr>
        <p:blipFill>
          <a:blip r:embed="rId2"/>
          <a:stretch>
            <a:fillRect/>
          </a:stretch>
        </p:blipFill>
        <p:spPr>
          <a:xfrm>
            <a:off x="8916043" y="4225312"/>
            <a:ext cx="926672" cy="847417"/>
          </a:xfrm>
          <a:prstGeom prst="rect">
            <a:avLst/>
          </a:prstGeom>
        </p:spPr>
      </p:pic>
      <p:pic>
        <p:nvPicPr>
          <p:cNvPr id="11" name="Picture 10"/>
          <p:cNvPicPr>
            <a:picLocks noChangeAspect="1"/>
          </p:cNvPicPr>
          <p:nvPr/>
        </p:nvPicPr>
        <p:blipFill>
          <a:blip r:embed="rId2"/>
          <a:stretch>
            <a:fillRect/>
          </a:stretch>
        </p:blipFill>
        <p:spPr>
          <a:xfrm>
            <a:off x="2352189" y="4236882"/>
            <a:ext cx="926672" cy="847417"/>
          </a:xfrm>
          <a:prstGeom prst="rect">
            <a:avLst/>
          </a:prstGeom>
        </p:spPr>
      </p:pic>
      <p:pic>
        <p:nvPicPr>
          <p:cNvPr id="12" name="Picture 11"/>
          <p:cNvPicPr>
            <a:picLocks noChangeAspect="1"/>
          </p:cNvPicPr>
          <p:nvPr/>
        </p:nvPicPr>
        <p:blipFill>
          <a:blip r:embed="rId2"/>
          <a:stretch>
            <a:fillRect/>
          </a:stretch>
        </p:blipFill>
        <p:spPr>
          <a:xfrm>
            <a:off x="3460804" y="4236882"/>
            <a:ext cx="926672" cy="847417"/>
          </a:xfrm>
          <a:prstGeom prst="rect">
            <a:avLst/>
          </a:prstGeom>
        </p:spPr>
      </p:pic>
    </p:spTree>
    <p:extLst>
      <p:ext uri="{BB962C8B-B14F-4D97-AF65-F5344CB8AC3E}">
        <p14:creationId xmlns:p14="http://schemas.microsoft.com/office/powerpoint/2010/main" val="288774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0" y="1"/>
            <a:ext cx="12192000" cy="1690688"/>
          </a:xfrm>
          <a:solidFill>
            <a:schemeClr val="accent3">
              <a:lumMod val="60000"/>
              <a:lumOff val="40000"/>
            </a:schemeClr>
          </a:solidFill>
        </p:spPr>
        <p:txBody>
          <a:bodyPr/>
          <a:lstStyle/>
          <a:p>
            <a:pPr algn="ctr"/>
            <a:r>
              <a:rPr lang="en-US" dirty="0" smtClean="0"/>
              <a:t>ABC Manufacturing</a:t>
            </a:r>
            <a:endParaRPr lang="en-US" dirty="0"/>
          </a:p>
        </p:txBody>
      </p:sp>
      <p:sp>
        <p:nvSpPr>
          <p:cNvPr id="8" name="Content Placeholder 7"/>
          <p:cNvSpPr>
            <a:spLocks noGrp="1"/>
          </p:cNvSpPr>
          <p:nvPr>
            <p:ph idx="1"/>
          </p:nvPr>
        </p:nvSpPr>
        <p:spPr/>
        <p:txBody>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64744302"/>
              </p:ext>
            </p:extLst>
          </p:nvPr>
        </p:nvGraphicFramePr>
        <p:xfrm>
          <a:off x="-4" y="2762276"/>
          <a:ext cx="12192004" cy="2926073"/>
        </p:xfrm>
        <a:graphic>
          <a:graphicData uri="http://schemas.openxmlformats.org/drawingml/2006/table">
            <a:tbl>
              <a:tblPr firstRow="1" bandRow="1">
                <a:tableStyleId>{073A0DAA-6AF3-43AB-8588-CEC1D06C72B9}</a:tableStyleId>
              </a:tblPr>
              <a:tblGrid>
                <a:gridCol w="1108364"/>
                <a:gridCol w="1108364"/>
                <a:gridCol w="1108364"/>
                <a:gridCol w="1108364"/>
                <a:gridCol w="1108364"/>
                <a:gridCol w="1108364"/>
                <a:gridCol w="1108364"/>
                <a:gridCol w="1108364"/>
                <a:gridCol w="1108364"/>
                <a:gridCol w="1108364"/>
                <a:gridCol w="1108364"/>
              </a:tblGrid>
              <a:tr h="1157678">
                <a:tc>
                  <a:txBody>
                    <a:bodyPr/>
                    <a:lstStyle/>
                    <a:p>
                      <a:pPr algn="ctr" fontAlgn="ctr"/>
                      <a:r>
                        <a:rPr lang="en-US" sz="1400" u="none" strike="noStrike" dirty="0">
                          <a:solidFill>
                            <a:schemeClr val="tx1"/>
                          </a:solidFill>
                          <a:effectLst/>
                        </a:rPr>
                        <a:t>Access Control</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Video</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US" sz="1400" u="none" strike="noStrike" dirty="0">
                          <a:solidFill>
                            <a:schemeClr val="tx1"/>
                          </a:solidFill>
                          <a:effectLst/>
                        </a:rPr>
                        <a:t>Intrusion Detection</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solidFill>
                            <a:schemeClr val="tx1"/>
                          </a:solidFill>
                          <a:effectLst/>
                        </a:rPr>
                        <a:t>Visitor Management</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Intercom</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US" sz="1400" u="none" strike="noStrike" dirty="0">
                          <a:effectLst/>
                        </a:rPr>
                        <a:t>Mass Notification</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US" sz="1400" u="none" strike="noStrike" dirty="0">
                          <a:effectLst/>
                        </a:rPr>
                        <a:t>Wireless Solutions</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US" sz="1400" u="none" strike="noStrike" dirty="0">
                          <a:effectLst/>
                        </a:rPr>
                        <a:t>Cable &amp; Fiber Optic </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US" sz="1400" u="none" strike="noStrike" dirty="0">
                          <a:solidFill>
                            <a:schemeClr val="tx1"/>
                          </a:solidFill>
                          <a:effectLst/>
                        </a:rPr>
                        <a:t>Design &amp; Engineering</a:t>
                      </a:r>
                      <a:endParaRPr lang="en-US" sz="14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en-US" sz="1400" u="none" strike="noStrike" dirty="0">
                          <a:effectLst/>
                        </a:rPr>
                        <a:t>Custom Programming</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92D050"/>
                    </a:solidFill>
                  </a:tcPr>
                </a:tc>
                <a:tc>
                  <a:txBody>
                    <a:bodyPr/>
                    <a:lstStyle/>
                    <a:p>
                      <a:pPr algn="ctr" fontAlgn="ctr"/>
                      <a:r>
                        <a:rPr lang="en-US" sz="1400" u="none" strike="noStrike" dirty="0">
                          <a:effectLst/>
                        </a:rPr>
                        <a:t>Project Management</a:t>
                      </a:r>
                      <a:endParaRPr lang="en-US" sz="1400" b="0" i="0" u="none" strike="noStrike" dirty="0">
                        <a:solidFill>
                          <a:srgbClr val="000000"/>
                        </a:solidFill>
                        <a:effectLst/>
                        <a:latin typeface="Calibri" panose="020F0502020204030204" pitchFamily="34" charset="0"/>
                      </a:endParaRPr>
                    </a:p>
                  </a:txBody>
                  <a:tcPr marL="9525" marR="9525" marT="9525" marB="0" anchor="ctr">
                    <a:solidFill>
                      <a:srgbClr val="92D050"/>
                    </a:solidFill>
                  </a:tcPr>
                </a:tc>
              </a:tr>
              <a:tr h="1768395">
                <a:tc>
                  <a:txBody>
                    <a:bodyPr/>
                    <a:lstStyle/>
                    <a:p>
                      <a:pPr algn="ctr"/>
                      <a:endParaRPr lang="en-US" dirty="0"/>
                    </a:p>
                  </a:txBody>
                  <a:tcPr anchor="ctr"/>
                </a:tc>
                <a:tc>
                  <a:txBody>
                    <a:bodyPr/>
                    <a:lstStyle/>
                    <a:p>
                      <a:pPr algn="ctr"/>
                      <a:endParaRPr lang="en-US" dirty="0"/>
                    </a:p>
                  </a:txBody>
                  <a:tcPr anchor="ctr">
                    <a:solidFill>
                      <a:srgbClr val="92D050"/>
                    </a:solidFill>
                  </a:tcPr>
                </a:tc>
                <a:tc>
                  <a:txBody>
                    <a:bodyPr/>
                    <a:lstStyle/>
                    <a:p>
                      <a:pPr algn="ctr"/>
                      <a:endParaRPr lang="en-US"/>
                    </a:p>
                  </a:txBody>
                  <a:tcPr anchor="ctr"/>
                </a:tc>
                <a:tc>
                  <a:txBody>
                    <a:bodyPr/>
                    <a:lstStyle/>
                    <a:p>
                      <a:pPr algn="ctr"/>
                      <a:endParaRPr lang="en-US" dirty="0"/>
                    </a:p>
                  </a:txBody>
                  <a:tcPr anchor="ctr"/>
                </a:tc>
                <a:tc>
                  <a:txBody>
                    <a:bodyPr/>
                    <a:lstStyle/>
                    <a:p>
                      <a:endParaRPr lang="en-US" dirty="0"/>
                    </a:p>
                  </a:txBody>
                  <a:tcPr anchor="ctr">
                    <a:solidFill>
                      <a:srgbClr val="92D050"/>
                    </a:solidFill>
                  </a:tcPr>
                </a:tc>
                <a:tc>
                  <a:txBody>
                    <a:bodyPr/>
                    <a:lstStyle/>
                    <a:p>
                      <a:pPr algn="ctr"/>
                      <a:endParaRPr lang="en-US" dirty="0"/>
                    </a:p>
                  </a:txBody>
                  <a:tcPr anchor="ctr">
                    <a:solidFill>
                      <a:srgbClr val="92D050"/>
                    </a:solidFill>
                  </a:tcPr>
                </a:tc>
                <a:tc>
                  <a:txBody>
                    <a:bodyPr/>
                    <a:lstStyle/>
                    <a:p>
                      <a:pPr algn="ctr"/>
                      <a:endParaRPr lang="en-US" dirty="0"/>
                    </a:p>
                  </a:txBody>
                  <a:tcPr anchor="ctr">
                    <a:solidFill>
                      <a:srgbClr val="92D050"/>
                    </a:solidFill>
                  </a:tcPr>
                </a:tc>
                <a:tc>
                  <a:txBody>
                    <a:bodyPr/>
                    <a:lstStyle/>
                    <a:p>
                      <a:pPr algn="ctr"/>
                      <a:endParaRPr lang="en-US" dirty="0"/>
                    </a:p>
                  </a:txBody>
                  <a:tcPr anchor="ctr">
                    <a:solidFill>
                      <a:srgbClr val="92D050"/>
                    </a:solidFill>
                  </a:tcPr>
                </a:tc>
                <a:tc>
                  <a:txBody>
                    <a:bodyPr/>
                    <a:lstStyle/>
                    <a:p>
                      <a:pPr algn="ctr"/>
                      <a:endParaRPr lang="en-US" dirty="0"/>
                    </a:p>
                  </a:txBody>
                  <a:tcPr anchor="ctr"/>
                </a:tc>
                <a:tc>
                  <a:txBody>
                    <a:bodyPr/>
                    <a:lstStyle/>
                    <a:p>
                      <a:pPr algn="ctr"/>
                      <a:endParaRPr lang="en-US" dirty="0"/>
                    </a:p>
                  </a:txBody>
                  <a:tcPr anchor="ctr">
                    <a:solidFill>
                      <a:srgbClr val="92D050"/>
                    </a:solidFill>
                  </a:tcPr>
                </a:tc>
                <a:tc>
                  <a:txBody>
                    <a:bodyPr/>
                    <a:lstStyle/>
                    <a:p>
                      <a:pPr algn="ctr"/>
                      <a:endParaRPr lang="en-US" dirty="0"/>
                    </a:p>
                  </a:txBody>
                  <a:tcPr anchor="ctr">
                    <a:solidFill>
                      <a:srgbClr val="92D050"/>
                    </a:solidFill>
                  </a:tcPr>
                </a:tc>
              </a:tr>
            </a:tbl>
          </a:graphicData>
        </a:graphic>
      </p:graphicFrame>
    </p:spTree>
    <p:extLst>
      <p:ext uri="{BB962C8B-B14F-4D97-AF65-F5344CB8AC3E}">
        <p14:creationId xmlns:p14="http://schemas.microsoft.com/office/powerpoint/2010/main" val="370674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902" y="0"/>
            <a:ext cx="8228201"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d-ID" b="1" dirty="0">
                <a:solidFill>
                  <a:prstClr val="white"/>
                </a:solidFill>
                <a:latin typeface="Vegur" panose="00000500000000000000" pitchFamily="50" charset="0"/>
              </a:rPr>
              <a:t>Before We Move Forward</a:t>
            </a:r>
          </a:p>
        </p:txBody>
      </p:sp>
      <p:sp>
        <p:nvSpPr>
          <p:cNvPr id="5" name="Content Placeholder 2"/>
          <p:cNvSpPr txBox="1">
            <a:spLocks/>
          </p:cNvSpPr>
          <p:nvPr/>
        </p:nvSpPr>
        <p:spPr>
          <a:xfrm>
            <a:off x="3158709" y="1143001"/>
            <a:ext cx="5874582" cy="62336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prstClr val="white"/>
              </a:solidFill>
              <a:latin typeface="Vegur" panose="00000500000000000000" pitchFamily="50" charset="0"/>
            </a:endParaRPr>
          </a:p>
        </p:txBody>
      </p:sp>
      <p:sp>
        <p:nvSpPr>
          <p:cNvPr id="9" name="Title 8"/>
          <p:cNvSpPr>
            <a:spLocks noGrp="1"/>
          </p:cNvSpPr>
          <p:nvPr>
            <p:ph type="title"/>
          </p:nvPr>
        </p:nvSpPr>
        <p:spPr>
          <a:xfrm>
            <a:off x="7064573" y="1"/>
            <a:ext cx="5127427" cy="2093911"/>
          </a:xfrm>
          <a:solidFill>
            <a:schemeClr val="accent4">
              <a:lumMod val="50000"/>
            </a:schemeClr>
          </a:solidFill>
        </p:spPr>
        <p:txBody>
          <a:bodyPr anchor="ctr">
            <a:normAutofit/>
          </a:bodyPr>
          <a:lstStyle/>
          <a:p>
            <a:pPr algn="ctr"/>
            <a:r>
              <a:rPr lang="en-US" sz="4400" b="1" dirty="0" smtClean="0">
                <a:solidFill>
                  <a:schemeClr val="bg1"/>
                </a:solidFill>
              </a:rPr>
              <a:t>What to Ask?</a:t>
            </a:r>
            <a:endParaRPr lang="en-US" sz="4400" b="1" dirty="0">
              <a:solidFill>
                <a:schemeClr val="bg1"/>
              </a:solidFill>
            </a:endParaRPr>
          </a:p>
        </p:txBody>
      </p:sp>
      <p:sp>
        <p:nvSpPr>
          <p:cNvPr id="11" name="Text Placeholder 10"/>
          <p:cNvSpPr>
            <a:spLocks noGrp="1"/>
          </p:cNvSpPr>
          <p:nvPr>
            <p:ph type="body" sz="half" idx="2"/>
          </p:nvPr>
        </p:nvSpPr>
        <p:spPr>
          <a:xfrm>
            <a:off x="7064572" y="2093911"/>
            <a:ext cx="5127427" cy="4764089"/>
          </a:xfrm>
          <a:solidFill>
            <a:schemeClr val="accent3">
              <a:lumMod val="60000"/>
              <a:lumOff val="40000"/>
            </a:schemeClr>
          </a:solidFill>
        </p:spPr>
        <p:txBody>
          <a:bodyPr>
            <a:normAutofit/>
          </a:bodyPr>
          <a:lstStyle/>
          <a:p>
            <a:pPr marL="285750" indent="-285750">
              <a:buFont typeface="Arial" panose="020B0604020202020204" pitchFamily="34" charset="0"/>
              <a:buChar char="•"/>
            </a:pPr>
            <a:r>
              <a:rPr lang="en-US" sz="2400" dirty="0" smtClean="0"/>
              <a:t>Expansion </a:t>
            </a:r>
            <a:r>
              <a:rPr lang="en-US" sz="2400" dirty="0" smtClean="0"/>
              <a:t>plans?</a:t>
            </a:r>
            <a:endParaRPr lang="en-US" sz="2400" dirty="0" smtClean="0"/>
          </a:p>
          <a:p>
            <a:pPr marL="285750" indent="-285750">
              <a:buFont typeface="Arial" panose="020B0604020202020204" pitchFamily="34" charset="0"/>
              <a:buChar char="•"/>
            </a:pPr>
            <a:r>
              <a:rPr lang="en-US" sz="2400" dirty="0" smtClean="0"/>
              <a:t>Would it benefit you or your accounting office to shift your budget to </a:t>
            </a:r>
            <a:r>
              <a:rPr lang="en-US" sz="2400" dirty="0" err="1" smtClean="0"/>
              <a:t>OpEx</a:t>
            </a:r>
            <a:r>
              <a:rPr lang="en-US" sz="2400" dirty="0" smtClean="0"/>
              <a:t>? </a:t>
            </a:r>
          </a:p>
          <a:p>
            <a:pPr marL="285750" indent="-285750">
              <a:buFont typeface="Arial" panose="020B0604020202020204" pitchFamily="34" charset="0"/>
              <a:buChar char="•"/>
            </a:pPr>
            <a:r>
              <a:rPr lang="en-US" sz="2400" dirty="0" smtClean="0"/>
              <a:t>Are there tasks that you’d like to remove from burdening your staff?</a:t>
            </a:r>
          </a:p>
          <a:p>
            <a:pPr marL="285750" indent="-285750">
              <a:buFont typeface="Arial" panose="020B0604020202020204" pitchFamily="34" charset="0"/>
              <a:buChar char="•"/>
            </a:pPr>
            <a:r>
              <a:rPr lang="en-US" sz="2400" dirty="0" smtClean="0"/>
              <a:t>How do you see security, facility automation, and IT converging?</a:t>
            </a:r>
          </a:p>
          <a:p>
            <a:pPr marL="285750" indent="-285750">
              <a:buFont typeface="Arial" panose="020B0604020202020204" pitchFamily="34" charset="0"/>
              <a:buChar char="•"/>
            </a:pPr>
            <a:r>
              <a:rPr lang="en-US" sz="2400" dirty="0" smtClean="0"/>
              <a:t>What do you need to make your job easier?  </a:t>
            </a:r>
          </a:p>
          <a:p>
            <a:pPr marL="285750" indent="-285750">
              <a:buFont typeface="Arial" panose="020B0604020202020204" pitchFamily="34" charset="0"/>
              <a:buChar char="•"/>
            </a:pPr>
            <a:r>
              <a:rPr lang="en-US" sz="2400" dirty="0" smtClean="0"/>
              <a:t>Of the “green areas”, can we pick an area for me to deliver an audit?</a:t>
            </a:r>
            <a:endParaRPr lang="en-US" sz="2400" dirty="0"/>
          </a:p>
          <a:p>
            <a:endParaRPr lang="en-US" dirty="0">
              <a:latin typeface="+mj-lt"/>
            </a:endParaRPr>
          </a:p>
        </p:txBody>
      </p:sp>
      <p:pic>
        <p:nvPicPr>
          <p:cNvPr id="3" name="Picture Placeholder 2"/>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872" r="7872"/>
          <a:stretch>
            <a:fillRect/>
          </a:stretch>
        </p:blipFill>
        <p:spPr>
          <a:xfrm>
            <a:off x="-1620740" y="1"/>
            <a:ext cx="8685311" cy="6858000"/>
          </a:xfrm>
        </p:spPr>
      </p:pic>
      <p:sp>
        <p:nvSpPr>
          <p:cNvPr id="6" name="TextBox 5"/>
          <p:cNvSpPr txBox="1"/>
          <p:nvPr/>
        </p:nvSpPr>
        <p:spPr>
          <a:xfrm>
            <a:off x="185980" y="371959"/>
            <a:ext cx="6349617"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90270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0" y="-170481"/>
            <a:ext cx="7085015" cy="7489556"/>
          </a:xfrm>
        </p:spPr>
      </p:pic>
      <p:sp>
        <p:nvSpPr>
          <p:cNvPr id="4" name="Title 1"/>
          <p:cNvSpPr txBox="1">
            <a:spLocks/>
          </p:cNvSpPr>
          <p:nvPr/>
        </p:nvSpPr>
        <p:spPr>
          <a:xfrm>
            <a:off x="1981902" y="0"/>
            <a:ext cx="8228201"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b="1" dirty="0">
              <a:solidFill>
                <a:prstClr val="white"/>
              </a:solidFill>
              <a:latin typeface="Vegur" panose="00000500000000000000" pitchFamily="50" charset="0"/>
            </a:endParaRPr>
          </a:p>
        </p:txBody>
      </p:sp>
      <p:sp>
        <p:nvSpPr>
          <p:cNvPr id="5" name="Content Placeholder 2"/>
          <p:cNvSpPr txBox="1">
            <a:spLocks/>
          </p:cNvSpPr>
          <p:nvPr/>
        </p:nvSpPr>
        <p:spPr>
          <a:xfrm>
            <a:off x="3158709" y="1143001"/>
            <a:ext cx="5874582" cy="62336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prstClr val="white"/>
              </a:solidFill>
              <a:latin typeface="Vegur" panose="00000500000000000000" pitchFamily="50" charset="0"/>
            </a:endParaRPr>
          </a:p>
        </p:txBody>
      </p:sp>
      <p:sp>
        <p:nvSpPr>
          <p:cNvPr id="9" name="Title 8"/>
          <p:cNvSpPr>
            <a:spLocks noGrp="1"/>
          </p:cNvSpPr>
          <p:nvPr>
            <p:ph type="title"/>
          </p:nvPr>
        </p:nvSpPr>
        <p:spPr>
          <a:xfrm>
            <a:off x="7064573" y="1"/>
            <a:ext cx="5127427" cy="2093911"/>
          </a:xfrm>
          <a:solidFill>
            <a:schemeClr val="accent4">
              <a:lumMod val="50000"/>
            </a:schemeClr>
          </a:solidFill>
        </p:spPr>
        <p:txBody>
          <a:bodyPr anchor="ctr">
            <a:normAutofit/>
          </a:bodyPr>
          <a:lstStyle/>
          <a:p>
            <a:pPr algn="ctr"/>
            <a:r>
              <a:rPr lang="en-US" sz="4400" b="1" dirty="0" smtClean="0">
                <a:solidFill>
                  <a:schemeClr val="bg1"/>
                </a:solidFill>
              </a:rPr>
              <a:t>Best Practices to Leading a Vision Meeting</a:t>
            </a:r>
            <a:endParaRPr lang="en-US" sz="4400" b="1" dirty="0">
              <a:solidFill>
                <a:schemeClr val="bg1"/>
              </a:solidFill>
            </a:endParaRPr>
          </a:p>
        </p:txBody>
      </p:sp>
      <p:sp>
        <p:nvSpPr>
          <p:cNvPr id="11" name="Text Placeholder 10"/>
          <p:cNvSpPr>
            <a:spLocks noGrp="1"/>
          </p:cNvSpPr>
          <p:nvPr>
            <p:ph type="body" sz="half" idx="2"/>
          </p:nvPr>
        </p:nvSpPr>
        <p:spPr>
          <a:xfrm>
            <a:off x="7064572" y="2093911"/>
            <a:ext cx="5127427" cy="4764089"/>
          </a:xfrm>
          <a:solidFill>
            <a:schemeClr val="accent3">
              <a:lumMod val="60000"/>
              <a:lumOff val="40000"/>
            </a:schemeClr>
          </a:solidFill>
        </p:spPr>
        <p:txBody>
          <a:bodyPr>
            <a:normAutofit/>
          </a:bodyPr>
          <a:lstStyle/>
          <a:p>
            <a:pPr marL="285750" indent="-285750">
              <a:buFont typeface="Arial" panose="020B0604020202020204" pitchFamily="34" charset="0"/>
              <a:buChar char="•"/>
            </a:pPr>
            <a:r>
              <a:rPr lang="en-US" sz="2400" dirty="0" smtClean="0"/>
              <a:t>No </a:t>
            </a:r>
            <a:r>
              <a:rPr lang="en-US" sz="2400" dirty="0" smtClean="0"/>
              <a:t>PowerPoint (printout the services slides).</a:t>
            </a:r>
          </a:p>
          <a:p>
            <a:endParaRPr lang="en-US" dirty="0"/>
          </a:p>
          <a:p>
            <a:pPr marL="285750" indent="-285750">
              <a:buFont typeface="Arial" panose="020B0604020202020204" pitchFamily="34" charset="0"/>
              <a:buChar char="•"/>
            </a:pPr>
            <a:r>
              <a:rPr lang="en-US" sz="2400" dirty="0"/>
              <a:t>Always have an </a:t>
            </a:r>
            <a:r>
              <a:rPr lang="en-US" sz="2400" dirty="0" smtClean="0"/>
              <a:t>immediate action item (Proactive audit of green area is perfect action item)</a:t>
            </a:r>
          </a:p>
          <a:p>
            <a:endParaRPr lang="en-US" dirty="0"/>
          </a:p>
          <a:p>
            <a:pPr marL="285750" indent="-285750">
              <a:buFont typeface="Arial" panose="020B0604020202020204" pitchFamily="34" charset="0"/>
              <a:buChar char="•"/>
            </a:pPr>
            <a:r>
              <a:rPr lang="en-US" sz="2400" dirty="0"/>
              <a:t>Lay groundwork that you’d like to do this every year</a:t>
            </a:r>
            <a:r>
              <a:rPr lang="en-US" sz="2400" dirty="0" smtClean="0"/>
              <a:t>.</a:t>
            </a:r>
          </a:p>
          <a:p>
            <a:endParaRPr lang="en-US" dirty="0" smtClean="0"/>
          </a:p>
          <a:p>
            <a:pPr marL="285750" indent="-285750">
              <a:buFont typeface="Arial" panose="020B0604020202020204" pitchFamily="34" charset="0"/>
              <a:buChar char="•"/>
            </a:pPr>
            <a:r>
              <a:rPr lang="en-US" sz="2400" dirty="0" smtClean="0"/>
              <a:t>Last question: “How can we improve?”</a:t>
            </a:r>
            <a:endParaRPr lang="en-US" sz="2400" dirty="0"/>
          </a:p>
          <a:p>
            <a:endParaRPr lang="en-US" sz="2400" dirty="0"/>
          </a:p>
          <a:p>
            <a:endParaRPr lang="en-US" dirty="0">
              <a:latin typeface="+mj-lt"/>
            </a:endParaRPr>
          </a:p>
        </p:txBody>
      </p:sp>
    </p:spTree>
    <p:extLst>
      <p:ext uri="{BB962C8B-B14F-4D97-AF65-F5344CB8AC3E}">
        <p14:creationId xmlns:p14="http://schemas.microsoft.com/office/powerpoint/2010/main" val="413486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1"/>
          <p:cNvSpPr txBox="1">
            <a:spLocks/>
          </p:cNvSpPr>
          <p:nvPr/>
        </p:nvSpPr>
        <p:spPr>
          <a:xfrm>
            <a:off x="2419626" y="3286152"/>
            <a:ext cx="7454348" cy="1972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spc="-300" dirty="0">
              <a:solidFill>
                <a:schemeClr val="bg1"/>
              </a:solidFill>
              <a:latin typeface="Vegur" panose="00000500000000000000" pitchFamily="50" charset="0"/>
            </a:endParaRPr>
          </a:p>
        </p:txBody>
      </p:sp>
      <p:sp>
        <p:nvSpPr>
          <p:cNvPr id="4" name="Title 3"/>
          <p:cNvSpPr>
            <a:spLocks noGrp="1"/>
          </p:cNvSpPr>
          <p:nvPr>
            <p:ph type="title"/>
          </p:nvPr>
        </p:nvSpPr>
        <p:spPr>
          <a:xfrm>
            <a:off x="0" y="0"/>
            <a:ext cx="12192000" cy="5295699"/>
          </a:xfrm>
          <a:solidFill>
            <a:schemeClr val="accent3">
              <a:lumMod val="60000"/>
              <a:lumOff val="40000"/>
            </a:schemeClr>
          </a:solidFill>
        </p:spPr>
        <p:txBody>
          <a:bodyPr/>
          <a:lstStyle/>
          <a:p>
            <a:r>
              <a:rPr lang="en-US" dirty="0" smtClean="0"/>
              <a:t>Service Call Audits</a:t>
            </a:r>
            <a:endParaRPr lang="en-US" dirty="0"/>
          </a:p>
        </p:txBody>
      </p:sp>
      <p:sp>
        <p:nvSpPr>
          <p:cNvPr id="5" name="Text Placeholder 4"/>
          <p:cNvSpPr>
            <a:spLocks noGrp="1"/>
          </p:cNvSpPr>
          <p:nvPr>
            <p:ph type="body" idx="1"/>
          </p:nvPr>
        </p:nvSpPr>
        <p:spPr>
          <a:xfrm>
            <a:off x="0" y="5295699"/>
            <a:ext cx="12192000" cy="1749652"/>
          </a:xfrm>
          <a:solidFill>
            <a:schemeClr val="accent4">
              <a:lumMod val="50000"/>
            </a:schemeClr>
          </a:solidFill>
        </p:spPr>
        <p:txBody>
          <a:bodyPr/>
          <a:lstStyle/>
          <a:p>
            <a:endParaRPr lang="en-US" i="1" dirty="0">
              <a:solidFill>
                <a:schemeClr val="bg1"/>
              </a:solidFill>
            </a:endParaRPr>
          </a:p>
        </p:txBody>
      </p:sp>
    </p:spTree>
    <p:extLst>
      <p:ext uri="{BB962C8B-B14F-4D97-AF65-F5344CB8AC3E}">
        <p14:creationId xmlns:p14="http://schemas.microsoft.com/office/powerpoint/2010/main" val="368472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1782305"/>
            <a:ext cx="12192000" cy="1015663"/>
          </a:xfrm>
          <a:prstGeom prst="rect">
            <a:avLst/>
          </a:prstGeom>
          <a:noFill/>
        </p:spPr>
        <p:txBody>
          <a:bodyPr wrap="square" rtlCol="0">
            <a:spAutoFit/>
          </a:bodyPr>
          <a:lstStyle/>
          <a:p>
            <a:pPr algn="ctr"/>
            <a:r>
              <a:rPr lang="en-US" sz="6000" b="1" i="1" dirty="0" smtClean="0">
                <a:solidFill>
                  <a:srgbClr val="FF0000"/>
                </a:solidFill>
              </a:rPr>
              <a:t>POLL</a:t>
            </a:r>
            <a:endParaRPr lang="en-US" sz="6000" b="1" i="1" dirty="0">
              <a:solidFill>
                <a:srgbClr val="FF0000"/>
              </a:solidFill>
            </a:endParaRPr>
          </a:p>
        </p:txBody>
      </p:sp>
    </p:spTree>
    <p:extLst>
      <p:ext uri="{BB962C8B-B14F-4D97-AF65-F5344CB8AC3E}">
        <p14:creationId xmlns:p14="http://schemas.microsoft.com/office/powerpoint/2010/main" val="3147770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88" y="0"/>
            <a:ext cx="12315986" cy="8112700"/>
          </a:xfrm>
          <a:prstGeom prst="rect">
            <a:avLst/>
          </a:prstGeom>
        </p:spPr>
      </p:pic>
    </p:spTree>
    <p:extLst>
      <p:ext uri="{BB962C8B-B14F-4D97-AF65-F5344CB8AC3E}">
        <p14:creationId xmlns:p14="http://schemas.microsoft.com/office/powerpoint/2010/main" val="376866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1"/>
          <p:cNvSpPr txBox="1">
            <a:spLocks/>
          </p:cNvSpPr>
          <p:nvPr/>
        </p:nvSpPr>
        <p:spPr>
          <a:xfrm>
            <a:off x="2419626" y="3286152"/>
            <a:ext cx="7454348" cy="1972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spc="-300" dirty="0">
              <a:solidFill>
                <a:schemeClr val="bg1"/>
              </a:solidFill>
              <a:latin typeface="Vegur" panose="00000500000000000000" pitchFamily="50" charset="0"/>
            </a:endParaRPr>
          </a:p>
        </p:txBody>
      </p:sp>
      <p:sp>
        <p:nvSpPr>
          <p:cNvPr id="4" name="Title 3"/>
          <p:cNvSpPr>
            <a:spLocks noGrp="1"/>
          </p:cNvSpPr>
          <p:nvPr>
            <p:ph type="title"/>
          </p:nvPr>
        </p:nvSpPr>
        <p:spPr>
          <a:xfrm>
            <a:off x="0" y="0"/>
            <a:ext cx="12192000" cy="5295699"/>
          </a:xfrm>
          <a:solidFill>
            <a:schemeClr val="accent3">
              <a:lumMod val="60000"/>
              <a:lumOff val="40000"/>
            </a:schemeClr>
          </a:solidFill>
        </p:spPr>
        <p:txBody>
          <a:bodyPr/>
          <a:lstStyle/>
          <a:p>
            <a:r>
              <a:rPr lang="en-US" dirty="0" smtClean="0"/>
              <a:t>Maintenance Plans</a:t>
            </a:r>
            <a:endParaRPr lang="en-US" dirty="0"/>
          </a:p>
        </p:txBody>
      </p:sp>
      <p:sp>
        <p:nvSpPr>
          <p:cNvPr id="5" name="Text Placeholder 4"/>
          <p:cNvSpPr>
            <a:spLocks noGrp="1"/>
          </p:cNvSpPr>
          <p:nvPr>
            <p:ph type="body" idx="1"/>
          </p:nvPr>
        </p:nvSpPr>
        <p:spPr>
          <a:xfrm>
            <a:off x="0" y="5295699"/>
            <a:ext cx="12192000" cy="1749652"/>
          </a:xfrm>
          <a:solidFill>
            <a:schemeClr val="accent4">
              <a:lumMod val="50000"/>
            </a:schemeClr>
          </a:solidFill>
        </p:spPr>
        <p:txBody>
          <a:bodyPr/>
          <a:lstStyle/>
          <a:p>
            <a:endParaRPr lang="en-US" i="1" dirty="0">
              <a:solidFill>
                <a:schemeClr val="bg1"/>
              </a:solidFill>
            </a:endParaRPr>
          </a:p>
        </p:txBody>
      </p:sp>
    </p:spTree>
    <p:extLst>
      <p:ext uri="{BB962C8B-B14F-4D97-AF65-F5344CB8AC3E}">
        <p14:creationId xmlns:p14="http://schemas.microsoft.com/office/powerpoint/2010/main" val="3046907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1"/>
          <p:cNvSpPr txBox="1">
            <a:spLocks/>
          </p:cNvSpPr>
          <p:nvPr/>
        </p:nvSpPr>
        <p:spPr>
          <a:xfrm>
            <a:off x="2419626" y="3286152"/>
            <a:ext cx="7454348" cy="1972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spc="-300" dirty="0">
              <a:solidFill>
                <a:schemeClr val="bg1"/>
              </a:solidFill>
              <a:latin typeface="Vegur" panose="00000500000000000000" pitchFamily="50" charset="0"/>
            </a:endParaRPr>
          </a:p>
        </p:txBody>
      </p:sp>
      <p:sp>
        <p:nvSpPr>
          <p:cNvPr id="4" name="Title 3"/>
          <p:cNvSpPr>
            <a:spLocks noGrp="1"/>
          </p:cNvSpPr>
          <p:nvPr>
            <p:ph type="title"/>
          </p:nvPr>
        </p:nvSpPr>
        <p:spPr>
          <a:xfrm>
            <a:off x="0" y="0"/>
            <a:ext cx="12192000" cy="5295699"/>
          </a:xfrm>
          <a:solidFill>
            <a:schemeClr val="accent3">
              <a:lumMod val="60000"/>
              <a:lumOff val="40000"/>
            </a:schemeClr>
          </a:solidFill>
        </p:spPr>
        <p:txBody>
          <a:bodyPr/>
          <a:lstStyle/>
          <a:p>
            <a:r>
              <a:rPr lang="en-US" dirty="0" smtClean="0"/>
              <a:t>Who?</a:t>
            </a:r>
            <a:endParaRPr lang="en-US" dirty="0"/>
          </a:p>
        </p:txBody>
      </p:sp>
      <p:sp>
        <p:nvSpPr>
          <p:cNvPr id="5" name="Text Placeholder 4"/>
          <p:cNvSpPr>
            <a:spLocks noGrp="1"/>
          </p:cNvSpPr>
          <p:nvPr>
            <p:ph type="body" idx="1"/>
          </p:nvPr>
        </p:nvSpPr>
        <p:spPr>
          <a:xfrm>
            <a:off x="0" y="5295699"/>
            <a:ext cx="12192000" cy="1749652"/>
          </a:xfrm>
          <a:solidFill>
            <a:schemeClr val="accent4">
              <a:lumMod val="50000"/>
            </a:schemeClr>
          </a:solidFill>
        </p:spPr>
        <p:txBody>
          <a:bodyPr/>
          <a:lstStyle/>
          <a:p>
            <a:endParaRPr lang="en-US" i="1" dirty="0">
              <a:solidFill>
                <a:schemeClr val="bg1"/>
              </a:solidFill>
            </a:endParaRPr>
          </a:p>
        </p:txBody>
      </p:sp>
    </p:spTree>
    <p:extLst>
      <p:ext uri="{BB962C8B-B14F-4D97-AF65-F5344CB8AC3E}">
        <p14:creationId xmlns:p14="http://schemas.microsoft.com/office/powerpoint/2010/main" val="55248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TextBox 5"/>
          <p:cNvSpPr txBox="1"/>
          <p:nvPr/>
        </p:nvSpPr>
        <p:spPr>
          <a:xfrm>
            <a:off x="0" y="1782305"/>
            <a:ext cx="12192000" cy="1015663"/>
          </a:xfrm>
          <a:prstGeom prst="rect">
            <a:avLst/>
          </a:prstGeom>
          <a:noFill/>
        </p:spPr>
        <p:txBody>
          <a:bodyPr wrap="square" rtlCol="0">
            <a:spAutoFit/>
          </a:bodyPr>
          <a:lstStyle/>
          <a:p>
            <a:pPr algn="ctr"/>
            <a:r>
              <a:rPr lang="en-US" sz="6000" b="1" i="1" dirty="0" smtClean="0">
                <a:solidFill>
                  <a:srgbClr val="FF0000"/>
                </a:solidFill>
              </a:rPr>
              <a:t>POLL</a:t>
            </a:r>
            <a:endParaRPr lang="en-US" sz="6000" b="1" i="1" dirty="0">
              <a:solidFill>
                <a:srgbClr val="FF0000"/>
              </a:solidFill>
            </a:endParaRPr>
          </a:p>
        </p:txBody>
      </p:sp>
    </p:spTree>
    <p:extLst>
      <p:ext uri="{BB962C8B-B14F-4D97-AF65-F5344CB8AC3E}">
        <p14:creationId xmlns:p14="http://schemas.microsoft.com/office/powerpoint/2010/main" val="146292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999743" y="0"/>
            <a:ext cx="8965871" cy="6936898"/>
          </a:xfrm>
        </p:spPr>
      </p:pic>
      <p:sp>
        <p:nvSpPr>
          <p:cNvPr id="4" name="Title 1"/>
          <p:cNvSpPr txBox="1">
            <a:spLocks/>
          </p:cNvSpPr>
          <p:nvPr/>
        </p:nvSpPr>
        <p:spPr>
          <a:xfrm>
            <a:off x="1981902" y="0"/>
            <a:ext cx="8228201"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b="1" dirty="0">
              <a:solidFill>
                <a:prstClr val="white"/>
              </a:solidFill>
              <a:latin typeface="Vegur" panose="00000500000000000000" pitchFamily="50" charset="0"/>
            </a:endParaRPr>
          </a:p>
        </p:txBody>
      </p:sp>
      <p:sp>
        <p:nvSpPr>
          <p:cNvPr id="5" name="Content Placeholder 2"/>
          <p:cNvSpPr txBox="1">
            <a:spLocks/>
          </p:cNvSpPr>
          <p:nvPr/>
        </p:nvSpPr>
        <p:spPr>
          <a:xfrm>
            <a:off x="3158709" y="1143001"/>
            <a:ext cx="5874582" cy="62336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prstClr val="white"/>
              </a:solidFill>
              <a:latin typeface="Vegur" panose="00000500000000000000" pitchFamily="50" charset="0"/>
            </a:endParaRPr>
          </a:p>
        </p:txBody>
      </p:sp>
      <p:sp>
        <p:nvSpPr>
          <p:cNvPr id="9" name="Title 8"/>
          <p:cNvSpPr>
            <a:spLocks noGrp="1"/>
          </p:cNvSpPr>
          <p:nvPr>
            <p:ph type="title"/>
          </p:nvPr>
        </p:nvSpPr>
        <p:spPr>
          <a:xfrm>
            <a:off x="7064573" y="1"/>
            <a:ext cx="5127427" cy="2093911"/>
          </a:xfrm>
          <a:solidFill>
            <a:schemeClr val="accent4">
              <a:lumMod val="50000"/>
            </a:schemeClr>
          </a:solidFill>
        </p:spPr>
        <p:txBody>
          <a:bodyPr anchor="ctr">
            <a:normAutofit fontScale="90000"/>
          </a:bodyPr>
          <a:lstStyle/>
          <a:p>
            <a:pPr algn="ctr"/>
            <a:r>
              <a:rPr lang="en-US" sz="4400" b="1" dirty="0">
                <a:solidFill>
                  <a:schemeClr val="bg1"/>
                </a:solidFill>
              </a:rPr>
              <a:t>Best Practices to Selling Maintenance Plans to Current Customers</a:t>
            </a:r>
          </a:p>
        </p:txBody>
      </p:sp>
      <p:sp>
        <p:nvSpPr>
          <p:cNvPr id="11" name="Text Placeholder 10"/>
          <p:cNvSpPr>
            <a:spLocks noGrp="1"/>
          </p:cNvSpPr>
          <p:nvPr>
            <p:ph type="body" sz="half" idx="2"/>
          </p:nvPr>
        </p:nvSpPr>
        <p:spPr>
          <a:xfrm>
            <a:off x="7064572" y="2093911"/>
            <a:ext cx="5127427" cy="4764089"/>
          </a:xfrm>
          <a:solidFill>
            <a:schemeClr val="accent3">
              <a:lumMod val="60000"/>
              <a:lumOff val="40000"/>
            </a:schemeClr>
          </a:solidFill>
        </p:spPr>
        <p: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Do </a:t>
            </a:r>
            <a:r>
              <a:rPr lang="en-US" sz="2400" b="1" u="sng" dirty="0" smtClean="0"/>
              <a:t>NOT</a:t>
            </a:r>
            <a:r>
              <a:rPr lang="en-US" sz="2400" dirty="0" smtClean="0"/>
              <a:t> sell it like a life insurance plan</a:t>
            </a:r>
            <a:endParaRPr lang="en-US" sz="2400" dirty="0"/>
          </a:p>
        </p:txBody>
      </p:sp>
    </p:spTree>
    <p:extLst>
      <p:ext uri="{BB962C8B-B14F-4D97-AF65-F5344CB8AC3E}">
        <p14:creationId xmlns:p14="http://schemas.microsoft.com/office/powerpoint/2010/main" val="151246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r"/>
            <a:endParaRPr lang="en-US"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5089" y="557940"/>
            <a:ext cx="7973445" cy="6300060"/>
          </a:xfrm>
        </p:spPr>
      </p:pic>
      <p:pic>
        <p:nvPicPr>
          <p:cNvPr id="2" name="Content Placeholder 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88356" y="186525"/>
            <a:ext cx="4694044" cy="7042889"/>
          </a:xfrm>
        </p:spPr>
      </p:pic>
    </p:spTree>
    <p:extLst>
      <p:ext uri="{BB962C8B-B14F-4D97-AF65-F5344CB8AC3E}">
        <p14:creationId xmlns:p14="http://schemas.microsoft.com/office/powerpoint/2010/main" val="297853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999743" y="0"/>
            <a:ext cx="8965871" cy="6936898"/>
          </a:xfrm>
        </p:spPr>
      </p:pic>
      <p:sp>
        <p:nvSpPr>
          <p:cNvPr id="4" name="Title 1"/>
          <p:cNvSpPr txBox="1">
            <a:spLocks/>
          </p:cNvSpPr>
          <p:nvPr/>
        </p:nvSpPr>
        <p:spPr>
          <a:xfrm>
            <a:off x="1981902" y="0"/>
            <a:ext cx="8228201"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b="1" dirty="0">
              <a:solidFill>
                <a:prstClr val="white"/>
              </a:solidFill>
              <a:latin typeface="Vegur" panose="00000500000000000000" pitchFamily="50" charset="0"/>
            </a:endParaRPr>
          </a:p>
        </p:txBody>
      </p:sp>
      <p:sp>
        <p:nvSpPr>
          <p:cNvPr id="5" name="Content Placeholder 2"/>
          <p:cNvSpPr txBox="1">
            <a:spLocks/>
          </p:cNvSpPr>
          <p:nvPr/>
        </p:nvSpPr>
        <p:spPr>
          <a:xfrm>
            <a:off x="3158709" y="1143001"/>
            <a:ext cx="5874582" cy="62336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prstClr val="white"/>
              </a:solidFill>
              <a:latin typeface="Vegur" panose="00000500000000000000" pitchFamily="50" charset="0"/>
            </a:endParaRPr>
          </a:p>
        </p:txBody>
      </p:sp>
      <p:sp>
        <p:nvSpPr>
          <p:cNvPr id="9" name="Title 8"/>
          <p:cNvSpPr>
            <a:spLocks noGrp="1"/>
          </p:cNvSpPr>
          <p:nvPr>
            <p:ph type="title"/>
          </p:nvPr>
        </p:nvSpPr>
        <p:spPr>
          <a:xfrm>
            <a:off x="7064573" y="1"/>
            <a:ext cx="5127427" cy="2093911"/>
          </a:xfrm>
          <a:solidFill>
            <a:schemeClr val="accent4">
              <a:lumMod val="50000"/>
            </a:schemeClr>
          </a:solidFill>
        </p:spPr>
        <p:txBody>
          <a:bodyPr anchor="ctr">
            <a:normAutofit fontScale="90000"/>
          </a:bodyPr>
          <a:lstStyle/>
          <a:p>
            <a:pPr algn="ctr"/>
            <a:r>
              <a:rPr lang="en-US" sz="4400" b="1" dirty="0" smtClean="0">
                <a:solidFill>
                  <a:schemeClr val="bg1"/>
                </a:solidFill>
              </a:rPr>
              <a:t>Best Practices to Selling Maintenance Plans to Current Customers</a:t>
            </a:r>
            <a:endParaRPr lang="en-US" sz="4400" b="1" dirty="0">
              <a:solidFill>
                <a:schemeClr val="bg1"/>
              </a:solidFill>
            </a:endParaRPr>
          </a:p>
        </p:txBody>
      </p:sp>
      <p:sp>
        <p:nvSpPr>
          <p:cNvPr id="11" name="Text Placeholder 10"/>
          <p:cNvSpPr>
            <a:spLocks noGrp="1"/>
          </p:cNvSpPr>
          <p:nvPr>
            <p:ph type="body" sz="half" idx="2"/>
          </p:nvPr>
        </p:nvSpPr>
        <p:spPr>
          <a:xfrm>
            <a:off x="7064572" y="2093911"/>
            <a:ext cx="5127427" cy="4764089"/>
          </a:xfrm>
          <a:solidFill>
            <a:schemeClr val="accent3">
              <a:lumMod val="60000"/>
              <a:lumOff val="40000"/>
            </a:schemeClr>
          </a:solidFill>
        </p:spPr>
        <p: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Do </a:t>
            </a:r>
            <a:r>
              <a:rPr lang="en-US" sz="2400" b="1" u="sng" dirty="0" smtClean="0"/>
              <a:t>NOT</a:t>
            </a:r>
            <a:r>
              <a:rPr lang="en-US" sz="2400" dirty="0" smtClean="0"/>
              <a:t> sell it like a life insurance plan.</a:t>
            </a:r>
          </a:p>
          <a:p>
            <a:pPr marL="285750" indent="-285750">
              <a:buFont typeface="Arial" panose="020B0604020202020204" pitchFamily="34" charset="0"/>
              <a:buChar char="•"/>
            </a:pPr>
            <a:r>
              <a:rPr lang="en-US" sz="2400" dirty="0" smtClean="0"/>
              <a:t>Schedule appointment to discuss other benefits.</a:t>
            </a:r>
          </a:p>
          <a:p>
            <a:endParaRPr lang="en-US" sz="2400" dirty="0"/>
          </a:p>
        </p:txBody>
      </p:sp>
    </p:spTree>
    <p:extLst>
      <p:ext uri="{BB962C8B-B14F-4D97-AF65-F5344CB8AC3E}">
        <p14:creationId xmlns:p14="http://schemas.microsoft.com/office/powerpoint/2010/main" val="94001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81902" y="0"/>
            <a:ext cx="8228201"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b="1" dirty="0">
              <a:solidFill>
                <a:prstClr val="white"/>
              </a:solidFill>
              <a:latin typeface="Vegur" panose="00000500000000000000" pitchFamily="50" charset="0"/>
            </a:endParaRPr>
          </a:p>
        </p:txBody>
      </p:sp>
      <p:sp>
        <p:nvSpPr>
          <p:cNvPr id="5" name="Content Placeholder 2"/>
          <p:cNvSpPr txBox="1">
            <a:spLocks/>
          </p:cNvSpPr>
          <p:nvPr/>
        </p:nvSpPr>
        <p:spPr>
          <a:xfrm>
            <a:off x="3158709" y="1143001"/>
            <a:ext cx="5874582" cy="62336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prstClr val="white"/>
              </a:solidFill>
              <a:latin typeface="Vegur" panose="00000500000000000000" pitchFamily="50" charset="0"/>
            </a:endParaRPr>
          </a:p>
        </p:txBody>
      </p:sp>
      <p:sp>
        <p:nvSpPr>
          <p:cNvPr id="9" name="Title 8"/>
          <p:cNvSpPr>
            <a:spLocks noGrp="1"/>
          </p:cNvSpPr>
          <p:nvPr>
            <p:ph type="title"/>
          </p:nvPr>
        </p:nvSpPr>
        <p:spPr>
          <a:xfrm>
            <a:off x="7064573" y="1"/>
            <a:ext cx="5127427" cy="2093911"/>
          </a:xfrm>
          <a:solidFill>
            <a:schemeClr val="accent4">
              <a:lumMod val="50000"/>
            </a:schemeClr>
          </a:solidFill>
        </p:spPr>
        <p:txBody>
          <a:bodyPr anchor="ctr">
            <a:normAutofit/>
          </a:bodyPr>
          <a:lstStyle/>
          <a:p>
            <a:pPr algn="ctr"/>
            <a:r>
              <a:rPr lang="en-US" sz="4400" b="1" dirty="0" smtClean="0">
                <a:solidFill>
                  <a:schemeClr val="bg1"/>
                </a:solidFill>
              </a:rPr>
              <a:t>Benefits to Maintenance Agreements</a:t>
            </a:r>
            <a:endParaRPr lang="en-US" sz="4400" b="1" dirty="0">
              <a:solidFill>
                <a:schemeClr val="bg1"/>
              </a:solidFill>
            </a:endParaRPr>
          </a:p>
        </p:txBody>
      </p:sp>
      <p:sp>
        <p:nvSpPr>
          <p:cNvPr id="11" name="Text Placeholder 10"/>
          <p:cNvSpPr>
            <a:spLocks noGrp="1"/>
          </p:cNvSpPr>
          <p:nvPr>
            <p:ph type="body" sz="half" idx="2"/>
          </p:nvPr>
        </p:nvSpPr>
        <p:spPr>
          <a:xfrm>
            <a:off x="7064572" y="2093911"/>
            <a:ext cx="5127427" cy="4764089"/>
          </a:xfrm>
          <a:solidFill>
            <a:schemeClr val="accent3">
              <a:lumMod val="60000"/>
              <a:lumOff val="40000"/>
            </a:schemeClr>
          </a:solidFill>
        </p:spPr>
        <p:txBody>
          <a:bodyPr/>
          <a:lstStyle/>
          <a:p>
            <a:pPr marL="285750" indent="-285750">
              <a:buFont typeface="Arial" panose="020B0604020202020204" pitchFamily="34" charset="0"/>
              <a:buChar char="•"/>
            </a:pPr>
            <a:endParaRPr lang="en-US" sz="2400" dirty="0"/>
          </a:p>
          <a:p>
            <a:pPr marL="342900" lvl="0" indent="-342900">
              <a:buFont typeface="Arial" panose="020B0604020202020204" pitchFamily="34" charset="0"/>
              <a:buChar char="•"/>
            </a:pPr>
            <a:endParaRPr lang="en-US" sz="2400" dirty="0" smtClean="0"/>
          </a:p>
          <a:p>
            <a:pPr marL="342900" lvl="0" indent="-342900">
              <a:buFont typeface="Arial" panose="020B0604020202020204" pitchFamily="34" charset="0"/>
              <a:buChar char="•"/>
            </a:pPr>
            <a:r>
              <a:rPr lang="en-US" sz="2400" dirty="0" smtClean="0"/>
              <a:t>Predictable </a:t>
            </a:r>
            <a:r>
              <a:rPr lang="en-US" sz="2400" dirty="0"/>
              <a:t>and budgeted expense</a:t>
            </a:r>
          </a:p>
          <a:p>
            <a:pPr marL="342900" indent="-342900">
              <a:buFont typeface="Arial" panose="020B0604020202020204" pitchFamily="34" charset="0"/>
              <a:buChar char="•"/>
            </a:pPr>
            <a:r>
              <a:rPr lang="en-US" sz="2400" dirty="0"/>
              <a:t>Hassle-free</a:t>
            </a:r>
          </a:p>
          <a:p>
            <a:pPr marL="342900" lvl="0" indent="-342900">
              <a:buFont typeface="Arial" panose="020B0604020202020204" pitchFamily="34" charset="0"/>
              <a:buChar char="•"/>
            </a:pPr>
            <a:r>
              <a:rPr lang="en-US" sz="2400" dirty="0" smtClean="0"/>
              <a:t>Peak </a:t>
            </a:r>
            <a:r>
              <a:rPr lang="en-US" sz="2400" dirty="0"/>
              <a:t>Performance of </a:t>
            </a:r>
            <a:r>
              <a:rPr lang="en-US" sz="2400" dirty="0" smtClean="0"/>
              <a:t>equipment</a:t>
            </a:r>
          </a:p>
          <a:p>
            <a:pPr marL="342900" lvl="0" indent="-342900">
              <a:buFont typeface="Arial" panose="020B0604020202020204" pitchFamily="34" charset="0"/>
              <a:buChar char="•"/>
            </a:pPr>
            <a:r>
              <a:rPr lang="en-US" sz="2400" dirty="0" smtClean="0"/>
              <a:t>Lower </a:t>
            </a:r>
            <a:r>
              <a:rPr lang="en-US" sz="2400" dirty="0"/>
              <a:t>Total Cost of Ownership (TCO</a:t>
            </a:r>
            <a:r>
              <a:rPr lang="en-US" sz="2400" dirty="0" smtClean="0"/>
              <a:t>)</a:t>
            </a:r>
          </a:p>
          <a:p>
            <a:pPr marL="342900" lvl="0" indent="-342900">
              <a:buFont typeface="Arial" panose="020B0604020202020204" pitchFamily="34" charset="0"/>
              <a:buChar char="•"/>
            </a:pPr>
            <a:r>
              <a:rPr lang="en-US" sz="2400" dirty="0" smtClean="0"/>
              <a:t>Peace </a:t>
            </a:r>
            <a:r>
              <a:rPr lang="en-US" sz="2400" dirty="0"/>
              <a:t>of mind</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36" r="7736"/>
          <a:stretch>
            <a:fillRect/>
          </a:stretch>
        </p:blipFill>
        <p:spPr>
          <a:xfrm>
            <a:off x="-3401964" y="-1406471"/>
            <a:ext cx="10466535" cy="8264471"/>
          </a:xfrm>
        </p:spPr>
      </p:pic>
    </p:spTree>
    <p:extLst>
      <p:ext uri="{BB962C8B-B14F-4D97-AF65-F5344CB8AC3E}">
        <p14:creationId xmlns:p14="http://schemas.microsoft.com/office/powerpoint/2010/main" val="33931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animEffect transition="in" filter="fade">
                                      <p:cBhvr>
                                        <p:cTn id="7" dur="500"/>
                                        <p:tgtEl>
                                          <p:spTgt spid="1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3" end="3"/>
                                            </p:txEl>
                                          </p:spTgt>
                                        </p:tgtEl>
                                        <p:attrNameLst>
                                          <p:attrName>style.visibility</p:attrName>
                                        </p:attrNameLst>
                                      </p:cBhvr>
                                      <p:to>
                                        <p:strVal val="visible"/>
                                      </p:to>
                                    </p:set>
                                    <p:animEffect transition="in" filter="fade">
                                      <p:cBhvr>
                                        <p:cTn id="12" dur="500"/>
                                        <p:tgtEl>
                                          <p:spTgt spid="1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5" end="5"/>
                                            </p:txEl>
                                          </p:spTgt>
                                        </p:tgtEl>
                                        <p:attrNameLst>
                                          <p:attrName>style.visibility</p:attrName>
                                        </p:attrNameLst>
                                      </p:cBhvr>
                                      <p:to>
                                        <p:strVal val="visible"/>
                                      </p:to>
                                    </p:set>
                                    <p:animEffect transition="in" filter="fade">
                                      <p:cBhvr>
                                        <p:cTn id="22" dur="500"/>
                                        <p:tgtEl>
                                          <p:spTgt spid="1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animEffect transition="in" filter="fade">
                                      <p:cBhvr>
                                        <p:cTn id="27"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999743" y="0"/>
            <a:ext cx="8965871" cy="6936898"/>
          </a:xfrm>
        </p:spPr>
      </p:pic>
      <p:sp>
        <p:nvSpPr>
          <p:cNvPr id="4" name="Title 1"/>
          <p:cNvSpPr txBox="1">
            <a:spLocks/>
          </p:cNvSpPr>
          <p:nvPr/>
        </p:nvSpPr>
        <p:spPr>
          <a:xfrm>
            <a:off x="1981902" y="0"/>
            <a:ext cx="8228201"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b="1" dirty="0">
              <a:solidFill>
                <a:prstClr val="white"/>
              </a:solidFill>
              <a:latin typeface="Vegur" panose="00000500000000000000" pitchFamily="50" charset="0"/>
            </a:endParaRPr>
          </a:p>
        </p:txBody>
      </p:sp>
      <p:sp>
        <p:nvSpPr>
          <p:cNvPr id="5" name="Content Placeholder 2"/>
          <p:cNvSpPr txBox="1">
            <a:spLocks/>
          </p:cNvSpPr>
          <p:nvPr/>
        </p:nvSpPr>
        <p:spPr>
          <a:xfrm>
            <a:off x="3158709" y="1143001"/>
            <a:ext cx="5874582" cy="62336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prstClr val="white"/>
              </a:solidFill>
              <a:latin typeface="Vegur" panose="00000500000000000000" pitchFamily="50" charset="0"/>
            </a:endParaRPr>
          </a:p>
        </p:txBody>
      </p:sp>
      <p:sp>
        <p:nvSpPr>
          <p:cNvPr id="9" name="Title 8"/>
          <p:cNvSpPr>
            <a:spLocks noGrp="1"/>
          </p:cNvSpPr>
          <p:nvPr>
            <p:ph type="title"/>
          </p:nvPr>
        </p:nvSpPr>
        <p:spPr>
          <a:xfrm>
            <a:off x="7064573" y="1"/>
            <a:ext cx="5127427" cy="2093911"/>
          </a:xfrm>
          <a:solidFill>
            <a:schemeClr val="accent4">
              <a:lumMod val="50000"/>
            </a:schemeClr>
          </a:solidFill>
        </p:spPr>
        <p:txBody>
          <a:bodyPr anchor="ctr">
            <a:normAutofit fontScale="90000"/>
          </a:bodyPr>
          <a:lstStyle/>
          <a:p>
            <a:pPr algn="ctr"/>
            <a:r>
              <a:rPr lang="en-US" sz="4400" b="1" dirty="0" smtClean="0">
                <a:solidFill>
                  <a:schemeClr val="bg1"/>
                </a:solidFill>
              </a:rPr>
              <a:t>Best Practices to Selling Maintenance Plans to Current Customers</a:t>
            </a:r>
            <a:endParaRPr lang="en-US" sz="4400" b="1" dirty="0">
              <a:solidFill>
                <a:schemeClr val="bg1"/>
              </a:solidFill>
            </a:endParaRPr>
          </a:p>
        </p:txBody>
      </p:sp>
      <p:sp>
        <p:nvSpPr>
          <p:cNvPr id="11" name="Text Placeholder 10"/>
          <p:cNvSpPr>
            <a:spLocks noGrp="1"/>
          </p:cNvSpPr>
          <p:nvPr>
            <p:ph type="body" sz="half" idx="2"/>
          </p:nvPr>
        </p:nvSpPr>
        <p:spPr>
          <a:xfrm>
            <a:off x="7064572" y="2093911"/>
            <a:ext cx="5127427" cy="4764089"/>
          </a:xfrm>
          <a:solidFill>
            <a:schemeClr val="accent3">
              <a:lumMod val="60000"/>
              <a:lumOff val="40000"/>
            </a:schemeClr>
          </a:solidFill>
        </p:spPr>
        <p: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Do </a:t>
            </a:r>
            <a:r>
              <a:rPr lang="en-US" sz="2400" b="1" u="sng" dirty="0" smtClean="0"/>
              <a:t>NOT</a:t>
            </a:r>
            <a:r>
              <a:rPr lang="en-US" sz="2400" dirty="0" smtClean="0"/>
              <a:t> sell it like a life insurance plan.</a:t>
            </a:r>
          </a:p>
          <a:p>
            <a:pPr marL="285750" indent="-285750">
              <a:buFont typeface="Arial" panose="020B0604020202020204" pitchFamily="34" charset="0"/>
              <a:buChar char="•"/>
            </a:pPr>
            <a:r>
              <a:rPr lang="en-US" sz="2400" dirty="0" smtClean="0"/>
              <a:t>Schedule appointment to discuss other benefits.</a:t>
            </a:r>
          </a:p>
          <a:p>
            <a:pPr marL="285750" indent="-285750">
              <a:buFont typeface="Arial" panose="020B0604020202020204" pitchFamily="34" charset="0"/>
              <a:buChar char="•"/>
            </a:pPr>
            <a:r>
              <a:rPr lang="en-US" sz="2400" dirty="0" smtClean="0"/>
              <a:t>At every possible opportunity, teach.</a:t>
            </a:r>
          </a:p>
          <a:p>
            <a:pPr marL="285750" indent="-285750">
              <a:buFont typeface="Arial" panose="020B0604020202020204" pitchFamily="34" charset="0"/>
              <a:buChar char="•"/>
            </a:pPr>
            <a:r>
              <a:rPr lang="en-US" sz="2400" dirty="0" smtClean="0"/>
              <a:t>Add to every future quote.</a:t>
            </a:r>
          </a:p>
          <a:p>
            <a:endParaRPr lang="en-US" sz="2400" dirty="0"/>
          </a:p>
        </p:txBody>
      </p:sp>
    </p:spTree>
    <p:extLst>
      <p:ext uri="{BB962C8B-B14F-4D97-AF65-F5344CB8AC3E}">
        <p14:creationId xmlns:p14="http://schemas.microsoft.com/office/powerpoint/2010/main" val="248670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3" end="3"/>
                                            </p:txEl>
                                          </p:spTgt>
                                        </p:tgtEl>
                                        <p:attrNameLst>
                                          <p:attrName>style.visibility</p:attrName>
                                        </p:attrNameLst>
                                      </p:cBhvr>
                                      <p:to>
                                        <p:strVal val="visible"/>
                                      </p:to>
                                    </p:set>
                                    <p:animEffect transition="in" filter="fade">
                                      <p:cBhvr>
                                        <p:cTn id="7" dur="500"/>
                                        <p:tgtEl>
                                          <p:spTgt spid="1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4" end="4"/>
                                            </p:txEl>
                                          </p:spTgt>
                                        </p:tgtEl>
                                        <p:attrNameLst>
                                          <p:attrName>style.visibility</p:attrName>
                                        </p:attrNameLst>
                                      </p:cBhvr>
                                      <p:to>
                                        <p:strVal val="visible"/>
                                      </p:to>
                                    </p:set>
                                    <p:animEffect transition="in" filter="fade">
                                      <p:cBhvr>
                                        <p:cTn id="1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152400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 name="Title 1"/>
          <p:cNvSpPr txBox="1">
            <a:spLocks/>
          </p:cNvSpPr>
          <p:nvPr/>
        </p:nvSpPr>
        <p:spPr>
          <a:xfrm>
            <a:off x="2419626" y="3286152"/>
            <a:ext cx="7454348" cy="19720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6000" b="1" spc="-300" dirty="0">
              <a:solidFill>
                <a:schemeClr val="bg1"/>
              </a:solidFill>
              <a:latin typeface="Vegur" panose="00000500000000000000" pitchFamily="50" charset="0"/>
            </a:endParaRPr>
          </a:p>
        </p:txBody>
      </p:sp>
      <p:sp>
        <p:nvSpPr>
          <p:cNvPr id="4" name="Title 3"/>
          <p:cNvSpPr>
            <a:spLocks noGrp="1"/>
          </p:cNvSpPr>
          <p:nvPr>
            <p:ph type="title"/>
          </p:nvPr>
        </p:nvSpPr>
        <p:spPr>
          <a:xfrm>
            <a:off x="0" y="0"/>
            <a:ext cx="12192000" cy="5295699"/>
          </a:xfrm>
          <a:solidFill>
            <a:schemeClr val="accent3">
              <a:lumMod val="60000"/>
              <a:lumOff val="40000"/>
            </a:schemeClr>
          </a:solidFill>
        </p:spPr>
        <p:txBody>
          <a:bodyPr/>
          <a:lstStyle/>
          <a:p>
            <a:r>
              <a:rPr lang="en-US" dirty="0" smtClean="0"/>
              <a:t>Center of their Eco-System (Probably not enough time)</a:t>
            </a:r>
            <a:endParaRPr lang="en-US" dirty="0"/>
          </a:p>
        </p:txBody>
      </p:sp>
      <p:sp>
        <p:nvSpPr>
          <p:cNvPr id="5" name="Text Placeholder 4"/>
          <p:cNvSpPr>
            <a:spLocks noGrp="1"/>
          </p:cNvSpPr>
          <p:nvPr>
            <p:ph type="body" idx="1"/>
          </p:nvPr>
        </p:nvSpPr>
        <p:spPr>
          <a:xfrm>
            <a:off x="0" y="5295699"/>
            <a:ext cx="12192000" cy="1749652"/>
          </a:xfrm>
          <a:solidFill>
            <a:schemeClr val="accent4">
              <a:lumMod val="50000"/>
            </a:schemeClr>
          </a:solidFill>
        </p:spPr>
        <p:txBody>
          <a:bodyPr/>
          <a:lstStyle/>
          <a:p>
            <a:endParaRPr lang="en-US" i="1" dirty="0">
              <a:solidFill>
                <a:schemeClr val="bg1"/>
              </a:solidFill>
            </a:endParaRPr>
          </a:p>
        </p:txBody>
      </p:sp>
    </p:spTree>
    <p:extLst>
      <p:ext uri="{BB962C8B-B14F-4D97-AF65-F5344CB8AC3E}">
        <p14:creationId xmlns:p14="http://schemas.microsoft.com/office/powerpoint/2010/main" val="372254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368349" y="0"/>
            <a:ext cx="8535956" cy="6972438"/>
          </a:xfrm>
        </p:spPr>
      </p:pic>
      <p:sp>
        <p:nvSpPr>
          <p:cNvPr id="4" name="Title 1"/>
          <p:cNvSpPr txBox="1">
            <a:spLocks/>
          </p:cNvSpPr>
          <p:nvPr/>
        </p:nvSpPr>
        <p:spPr>
          <a:xfrm>
            <a:off x="1981902" y="0"/>
            <a:ext cx="8228201" cy="1143000"/>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id-ID" b="1" dirty="0">
              <a:solidFill>
                <a:prstClr val="white"/>
              </a:solidFill>
              <a:latin typeface="Vegur" panose="00000500000000000000" pitchFamily="50" charset="0"/>
            </a:endParaRPr>
          </a:p>
        </p:txBody>
      </p:sp>
      <p:sp>
        <p:nvSpPr>
          <p:cNvPr id="5" name="Content Placeholder 2"/>
          <p:cNvSpPr txBox="1">
            <a:spLocks/>
          </p:cNvSpPr>
          <p:nvPr/>
        </p:nvSpPr>
        <p:spPr>
          <a:xfrm>
            <a:off x="3158709" y="1143001"/>
            <a:ext cx="5874582" cy="623365"/>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solidFill>
                <a:prstClr val="white"/>
              </a:solidFill>
              <a:latin typeface="Vegur" panose="00000500000000000000" pitchFamily="50" charset="0"/>
            </a:endParaRPr>
          </a:p>
        </p:txBody>
      </p:sp>
      <p:sp>
        <p:nvSpPr>
          <p:cNvPr id="9" name="Title 8"/>
          <p:cNvSpPr>
            <a:spLocks noGrp="1"/>
          </p:cNvSpPr>
          <p:nvPr>
            <p:ph type="title"/>
          </p:nvPr>
        </p:nvSpPr>
        <p:spPr>
          <a:xfrm>
            <a:off x="7981627" y="1"/>
            <a:ext cx="4210373" cy="2093911"/>
          </a:xfrm>
          <a:solidFill>
            <a:schemeClr val="accent4">
              <a:lumMod val="50000"/>
            </a:schemeClr>
          </a:solidFill>
        </p:spPr>
        <p:txBody>
          <a:bodyPr anchor="ctr">
            <a:normAutofit/>
          </a:bodyPr>
          <a:lstStyle/>
          <a:p>
            <a:pPr algn="ctr"/>
            <a:r>
              <a:rPr lang="en-US" sz="4400" b="1" dirty="0" smtClean="0">
                <a:solidFill>
                  <a:schemeClr val="bg1"/>
                </a:solidFill>
              </a:rPr>
              <a:t>Summary</a:t>
            </a:r>
            <a:endParaRPr lang="en-US" sz="4400" b="1" dirty="0">
              <a:solidFill>
                <a:schemeClr val="bg1"/>
              </a:solidFill>
            </a:endParaRPr>
          </a:p>
        </p:txBody>
      </p:sp>
      <p:sp>
        <p:nvSpPr>
          <p:cNvPr id="11" name="Text Placeholder 10"/>
          <p:cNvSpPr>
            <a:spLocks noGrp="1"/>
          </p:cNvSpPr>
          <p:nvPr>
            <p:ph type="body" sz="half" idx="2"/>
          </p:nvPr>
        </p:nvSpPr>
        <p:spPr>
          <a:xfrm>
            <a:off x="7981627" y="2093911"/>
            <a:ext cx="4210372" cy="4764089"/>
          </a:xfrm>
          <a:solidFill>
            <a:schemeClr val="accent3">
              <a:lumMod val="60000"/>
              <a:lumOff val="40000"/>
            </a:schemeClr>
          </a:solidFill>
        </p:spPr>
        <p:txBody>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smtClean="0"/>
              <a:t>Who?</a:t>
            </a:r>
          </a:p>
          <a:p>
            <a:pPr marL="285750" indent="-285750">
              <a:buFont typeface="Arial" panose="020B0604020202020204" pitchFamily="34" charset="0"/>
              <a:buChar char="•"/>
            </a:pPr>
            <a:r>
              <a:rPr lang="en-US" sz="2400" dirty="0" smtClean="0"/>
              <a:t>Organize</a:t>
            </a:r>
          </a:p>
          <a:p>
            <a:pPr marL="285750" indent="-285750">
              <a:buFont typeface="Arial" panose="020B0604020202020204" pitchFamily="34" charset="0"/>
              <a:buChar char="•"/>
            </a:pPr>
            <a:r>
              <a:rPr lang="en-US" sz="2400" dirty="0" smtClean="0"/>
              <a:t>Schedule Vision Meetings</a:t>
            </a:r>
          </a:p>
          <a:p>
            <a:pPr marL="285750" indent="-285750">
              <a:buFont typeface="Arial" panose="020B0604020202020204" pitchFamily="34" charset="0"/>
              <a:buChar char="•"/>
            </a:pPr>
            <a:r>
              <a:rPr lang="en-US" sz="2400" dirty="0" smtClean="0"/>
              <a:t>Service Call Audits</a:t>
            </a:r>
          </a:p>
          <a:p>
            <a:pPr marL="285750" indent="-285750">
              <a:buFont typeface="Arial" panose="020B0604020202020204" pitchFamily="34" charset="0"/>
              <a:buChar char="•"/>
            </a:pPr>
            <a:r>
              <a:rPr lang="en-US" sz="2400" dirty="0" smtClean="0"/>
              <a:t>Maintenance Plans</a:t>
            </a:r>
          </a:p>
          <a:p>
            <a:pPr marL="285750" indent="-285750">
              <a:buFont typeface="Arial" panose="020B0604020202020204" pitchFamily="34" charset="0"/>
              <a:buChar char="•"/>
            </a:pPr>
            <a:r>
              <a:rPr lang="en-US" sz="2400" dirty="0" smtClean="0"/>
              <a:t>Be Their Connector</a:t>
            </a:r>
            <a:endParaRPr lang="en-US" sz="2400" dirty="0"/>
          </a:p>
          <a:p>
            <a:endParaRPr lang="en-US" sz="2400" dirty="0"/>
          </a:p>
          <a:p>
            <a:endParaRPr lang="en-US" dirty="0">
              <a:latin typeface="+mj-lt"/>
            </a:endParaRPr>
          </a:p>
        </p:txBody>
      </p:sp>
    </p:spTree>
    <p:extLst>
      <p:ext uri="{BB962C8B-B14F-4D97-AF65-F5344CB8AC3E}">
        <p14:creationId xmlns:p14="http://schemas.microsoft.com/office/powerpoint/2010/main" val="1673449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Effect transition="in" filter="fade">
                                      <p:cBhvr>
                                        <p:cTn id="22" dur="500"/>
                                        <p:tgtEl>
                                          <p:spTgt spid="1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fade">
                                      <p:cBhvr>
                                        <p:cTn id="27" dur="500"/>
                                        <p:tgtEl>
                                          <p:spTgt spid="1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367" y="1"/>
            <a:ext cx="9833675" cy="7361695"/>
          </a:xfrm>
          <a:prstGeom prst="rect">
            <a:avLst/>
          </a:prstGeom>
        </p:spPr>
      </p:pic>
      <p:sp>
        <p:nvSpPr>
          <p:cNvPr id="2" name="Rectangle 1"/>
          <p:cNvSpPr/>
          <p:nvPr/>
        </p:nvSpPr>
        <p:spPr>
          <a:xfrm>
            <a:off x="5349240" y="1282685"/>
            <a:ext cx="6842760" cy="635426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endParaRPr>
          </a:p>
          <a:p>
            <a:endParaRPr lang="en-US" sz="2800" dirty="0">
              <a:solidFill>
                <a:schemeClr val="tx1"/>
              </a:solidFill>
            </a:endParaRPr>
          </a:p>
          <a:p>
            <a:pPr marL="457200" indent="-457200">
              <a:buFont typeface="Arial" panose="020B0604020202020204" pitchFamily="34" charset="0"/>
              <a:buChar char="•"/>
            </a:pPr>
            <a:r>
              <a:rPr lang="en-US" sz="2800" dirty="0" smtClean="0">
                <a:solidFill>
                  <a:schemeClr val="tx1"/>
                </a:solidFill>
              </a:rPr>
              <a:t>List your Tier 1 Customer(s)</a:t>
            </a: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Schedule a Vision Meeting</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Begin a Service Audit Process</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Present the “New” Maintenance Benefits</a:t>
            </a:r>
          </a:p>
          <a:p>
            <a:pPr marL="457200" indent="-457200">
              <a:buFont typeface="Arial" panose="020B0604020202020204" pitchFamily="34" charset="0"/>
              <a:buChar char="•"/>
            </a:pPr>
            <a:endParaRPr lang="en-US" sz="2800" dirty="0" smtClean="0">
              <a:solidFill>
                <a:schemeClr val="tx1"/>
              </a:solidFill>
            </a:endParaRP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Exercise in LinkedIn Group</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Build your Contact Strategy for 5 accounts</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Build your Top 3 Contacts</a:t>
            </a:r>
            <a:endParaRPr lang="en-US" sz="2800" dirty="0">
              <a:solidFill>
                <a:schemeClr val="accent3">
                  <a:lumMod val="60000"/>
                  <a:lumOff val="40000"/>
                </a:schemeClr>
              </a:solidFill>
            </a:endParaRPr>
          </a:p>
        </p:txBody>
      </p:sp>
      <p:sp>
        <p:nvSpPr>
          <p:cNvPr id="3" name="Rectangle 2"/>
          <p:cNvSpPr/>
          <p:nvPr/>
        </p:nvSpPr>
        <p:spPr>
          <a:xfrm>
            <a:off x="5349240" y="-405255"/>
            <a:ext cx="6842760" cy="18127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1"/>
          <p:cNvSpPr txBox="1">
            <a:spLocks/>
          </p:cNvSpPr>
          <p:nvPr/>
        </p:nvSpPr>
        <p:spPr>
          <a:xfrm>
            <a:off x="5409091" y="164549"/>
            <a:ext cx="4809458" cy="114579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Action </a:t>
            </a:r>
            <a:r>
              <a:rPr lang="en-US" dirty="0" smtClean="0">
                <a:solidFill>
                  <a:schemeClr val="bg1"/>
                </a:solidFill>
                <a:latin typeface="+mn-lt"/>
              </a:rPr>
              <a:t>Plan</a:t>
            </a:r>
            <a:endParaRPr lang="en-US" sz="4000" dirty="0">
              <a:solidFill>
                <a:schemeClr val="bg1"/>
              </a:solidFill>
              <a:latin typeface="+mn-lt"/>
            </a:endParaRPr>
          </a:p>
        </p:txBody>
      </p:sp>
      <p:sp>
        <p:nvSpPr>
          <p:cNvPr id="5" name="Content Placeholder 2"/>
          <p:cNvSpPr txBox="1">
            <a:spLocks/>
          </p:cNvSpPr>
          <p:nvPr/>
        </p:nvSpPr>
        <p:spPr>
          <a:xfrm>
            <a:off x="5409092" y="1410305"/>
            <a:ext cx="5212023" cy="5734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dirty="0"/>
          </a:p>
          <a:p>
            <a:pPr marL="0" indent="0">
              <a:lnSpc>
                <a:spcPct val="120000"/>
              </a:lnSpc>
              <a:buNone/>
            </a:pPr>
            <a:endParaRPr lang="en-US" dirty="0"/>
          </a:p>
          <a:p>
            <a:pPr>
              <a:lnSpc>
                <a:spcPct val="120000"/>
              </a:lnSpc>
            </a:pPr>
            <a:endParaRPr lang="en-US" dirty="0"/>
          </a:p>
          <a:p>
            <a:pPr marL="0" indent="0">
              <a:lnSpc>
                <a:spcPct val="120000"/>
              </a:lnSpc>
              <a:buNone/>
            </a:pPr>
            <a:endParaRPr lang="en-US" sz="1100" u="sng" dirty="0"/>
          </a:p>
          <a:p>
            <a:pPr>
              <a:lnSpc>
                <a:spcPct val="120000"/>
              </a:lnSpc>
            </a:pPr>
            <a:endParaRPr lang="en-US" sz="2200" dirty="0"/>
          </a:p>
        </p:txBody>
      </p:sp>
    </p:spTree>
    <p:extLst>
      <p:ext uri="{BB962C8B-B14F-4D97-AF65-F5344CB8AC3E}">
        <p14:creationId xmlns:p14="http://schemas.microsoft.com/office/powerpoint/2010/main" val="3763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367" y="1"/>
            <a:ext cx="9833675" cy="7361695"/>
          </a:xfrm>
          <a:prstGeom prst="rect">
            <a:avLst/>
          </a:prstGeom>
        </p:spPr>
      </p:pic>
      <p:sp>
        <p:nvSpPr>
          <p:cNvPr id="2" name="Rectangle 1"/>
          <p:cNvSpPr/>
          <p:nvPr/>
        </p:nvSpPr>
        <p:spPr>
          <a:xfrm>
            <a:off x="5349240" y="1282685"/>
            <a:ext cx="6842760" cy="635426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endParaRPr>
          </a:p>
          <a:p>
            <a:endParaRPr lang="en-US" sz="2800" dirty="0">
              <a:solidFill>
                <a:schemeClr val="tx1"/>
              </a:solidFill>
            </a:endParaRPr>
          </a:p>
          <a:p>
            <a:pPr marL="457200" indent="-457200">
              <a:buFont typeface="Arial" panose="020B0604020202020204" pitchFamily="34" charset="0"/>
              <a:buChar char="•"/>
            </a:pPr>
            <a:r>
              <a:rPr lang="en-US" sz="2800" dirty="0" smtClean="0">
                <a:solidFill>
                  <a:schemeClr val="tx1"/>
                </a:solidFill>
              </a:rPr>
              <a:t>List your Tier 1 Customer(s)</a:t>
            </a: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tx1"/>
                </a:solidFill>
              </a:rPr>
              <a:t>Schedule a Vision Meeting</a:t>
            </a: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Begin a Service Audit Process</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Present the “New” Maintenance Benefits</a:t>
            </a:r>
          </a:p>
          <a:p>
            <a:pPr marL="457200" indent="-457200">
              <a:buFont typeface="Arial" panose="020B0604020202020204" pitchFamily="34" charset="0"/>
              <a:buChar char="•"/>
            </a:pPr>
            <a:endParaRPr lang="en-US" sz="2800" dirty="0" smtClean="0">
              <a:solidFill>
                <a:schemeClr val="tx1"/>
              </a:solidFill>
            </a:endParaRP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Exercise in LinkedIn Group</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Build your Contact Strategy for 5 accounts</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Build your Top 3 Contacts</a:t>
            </a:r>
            <a:endParaRPr lang="en-US" sz="2800" dirty="0">
              <a:solidFill>
                <a:schemeClr val="accent3">
                  <a:lumMod val="60000"/>
                  <a:lumOff val="40000"/>
                </a:schemeClr>
              </a:solidFill>
            </a:endParaRPr>
          </a:p>
        </p:txBody>
      </p:sp>
      <p:sp>
        <p:nvSpPr>
          <p:cNvPr id="3" name="Rectangle 2"/>
          <p:cNvSpPr/>
          <p:nvPr/>
        </p:nvSpPr>
        <p:spPr>
          <a:xfrm>
            <a:off x="5349240" y="-405255"/>
            <a:ext cx="6842760" cy="18127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1"/>
          <p:cNvSpPr txBox="1">
            <a:spLocks/>
          </p:cNvSpPr>
          <p:nvPr/>
        </p:nvSpPr>
        <p:spPr>
          <a:xfrm>
            <a:off x="5409091" y="164549"/>
            <a:ext cx="4809458" cy="114579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Action </a:t>
            </a:r>
            <a:r>
              <a:rPr lang="en-US" dirty="0" smtClean="0">
                <a:solidFill>
                  <a:schemeClr val="bg1"/>
                </a:solidFill>
                <a:latin typeface="+mn-lt"/>
              </a:rPr>
              <a:t>Plan</a:t>
            </a:r>
            <a:endParaRPr lang="en-US" sz="4000" dirty="0">
              <a:solidFill>
                <a:schemeClr val="bg1"/>
              </a:solidFill>
              <a:latin typeface="+mn-lt"/>
            </a:endParaRPr>
          </a:p>
        </p:txBody>
      </p:sp>
      <p:sp>
        <p:nvSpPr>
          <p:cNvPr id="5" name="Content Placeholder 2"/>
          <p:cNvSpPr txBox="1">
            <a:spLocks/>
          </p:cNvSpPr>
          <p:nvPr/>
        </p:nvSpPr>
        <p:spPr>
          <a:xfrm>
            <a:off x="5409092" y="1410305"/>
            <a:ext cx="5212023" cy="5734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dirty="0"/>
          </a:p>
          <a:p>
            <a:pPr marL="0" indent="0">
              <a:lnSpc>
                <a:spcPct val="120000"/>
              </a:lnSpc>
              <a:buNone/>
            </a:pPr>
            <a:endParaRPr lang="en-US" dirty="0"/>
          </a:p>
          <a:p>
            <a:pPr>
              <a:lnSpc>
                <a:spcPct val="120000"/>
              </a:lnSpc>
            </a:pPr>
            <a:endParaRPr lang="en-US" dirty="0"/>
          </a:p>
          <a:p>
            <a:pPr marL="0" indent="0">
              <a:lnSpc>
                <a:spcPct val="120000"/>
              </a:lnSpc>
              <a:buNone/>
            </a:pPr>
            <a:endParaRPr lang="en-US" sz="1100" u="sng" dirty="0"/>
          </a:p>
          <a:p>
            <a:pPr>
              <a:lnSpc>
                <a:spcPct val="120000"/>
              </a:lnSpc>
            </a:pPr>
            <a:endParaRPr lang="en-US" sz="2200" dirty="0"/>
          </a:p>
        </p:txBody>
      </p:sp>
    </p:spTree>
    <p:extLst>
      <p:ext uri="{BB962C8B-B14F-4D97-AF65-F5344CB8AC3E}">
        <p14:creationId xmlns:p14="http://schemas.microsoft.com/office/powerpoint/2010/main" val="1176749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26" y="-604434"/>
            <a:ext cx="12278526" cy="9208895"/>
          </a:xfrm>
          <a:prstGeom prst="rect">
            <a:avLst/>
          </a:prstGeom>
        </p:spPr>
      </p:pic>
      <p:sp>
        <p:nvSpPr>
          <p:cNvPr id="13" name="Down Arrow 12"/>
          <p:cNvSpPr/>
          <p:nvPr/>
        </p:nvSpPr>
        <p:spPr>
          <a:xfrm>
            <a:off x="4060556" y="134319"/>
            <a:ext cx="1024294" cy="1098213"/>
          </a:xfrm>
          <a:prstGeom prst="downArrow">
            <a:avLst/>
          </a:prstGeom>
          <a:solidFill>
            <a:srgbClr val="B48A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prstClr val="white"/>
                </a:solidFill>
              </a:rPr>
              <a:t> </a:t>
            </a:r>
          </a:p>
        </p:txBody>
      </p:sp>
    </p:spTree>
    <p:extLst>
      <p:ext uri="{BB962C8B-B14F-4D97-AF65-F5344CB8AC3E}">
        <p14:creationId xmlns:p14="http://schemas.microsoft.com/office/powerpoint/2010/main" val="342607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367" y="1"/>
            <a:ext cx="9833675" cy="7361695"/>
          </a:xfrm>
          <a:prstGeom prst="rect">
            <a:avLst/>
          </a:prstGeom>
        </p:spPr>
      </p:pic>
      <p:sp>
        <p:nvSpPr>
          <p:cNvPr id="2" name="Rectangle 1"/>
          <p:cNvSpPr/>
          <p:nvPr/>
        </p:nvSpPr>
        <p:spPr>
          <a:xfrm>
            <a:off x="5349240" y="1282685"/>
            <a:ext cx="6842760" cy="635426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endParaRPr>
          </a:p>
          <a:p>
            <a:endParaRPr lang="en-US" sz="2800" dirty="0">
              <a:solidFill>
                <a:schemeClr val="tx1"/>
              </a:solidFill>
            </a:endParaRPr>
          </a:p>
          <a:p>
            <a:pPr marL="457200" indent="-457200">
              <a:buFont typeface="Arial" panose="020B0604020202020204" pitchFamily="34" charset="0"/>
              <a:buChar char="•"/>
            </a:pPr>
            <a:r>
              <a:rPr lang="en-US" sz="2800" dirty="0" smtClean="0">
                <a:solidFill>
                  <a:schemeClr val="tx1"/>
                </a:solidFill>
              </a:rPr>
              <a:t>List your Tier 1 Customer(s)</a:t>
            </a: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tx1"/>
                </a:solidFill>
              </a:rPr>
              <a:t>Schedule a Vision Meeting</a:t>
            </a: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tx1"/>
                </a:solidFill>
              </a:rPr>
              <a:t>Begin a Service Audit Process</a:t>
            </a: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Present the “New” Maintenance Benefits</a:t>
            </a:r>
          </a:p>
          <a:p>
            <a:pPr marL="457200" indent="-457200">
              <a:buFont typeface="Arial" panose="020B0604020202020204" pitchFamily="34" charset="0"/>
              <a:buChar char="•"/>
            </a:pPr>
            <a:endParaRPr lang="en-US" sz="2800" dirty="0" smtClean="0">
              <a:solidFill>
                <a:schemeClr val="tx1"/>
              </a:solidFill>
            </a:endParaRP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Exercise in LinkedIn Group</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Build your Contact Strategy for 5 accounts</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Build your Top 3 Contacts</a:t>
            </a:r>
            <a:endParaRPr lang="en-US" sz="2800" dirty="0">
              <a:solidFill>
                <a:schemeClr val="accent3">
                  <a:lumMod val="60000"/>
                  <a:lumOff val="40000"/>
                </a:schemeClr>
              </a:solidFill>
            </a:endParaRPr>
          </a:p>
        </p:txBody>
      </p:sp>
      <p:sp>
        <p:nvSpPr>
          <p:cNvPr id="3" name="Rectangle 2"/>
          <p:cNvSpPr/>
          <p:nvPr/>
        </p:nvSpPr>
        <p:spPr>
          <a:xfrm>
            <a:off x="5349240" y="-405255"/>
            <a:ext cx="6842760" cy="18127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1"/>
          <p:cNvSpPr txBox="1">
            <a:spLocks/>
          </p:cNvSpPr>
          <p:nvPr/>
        </p:nvSpPr>
        <p:spPr>
          <a:xfrm>
            <a:off x="5409091" y="164549"/>
            <a:ext cx="4809458" cy="114579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Action </a:t>
            </a:r>
            <a:r>
              <a:rPr lang="en-US" dirty="0" smtClean="0">
                <a:solidFill>
                  <a:schemeClr val="bg1"/>
                </a:solidFill>
                <a:latin typeface="+mn-lt"/>
              </a:rPr>
              <a:t>Plan</a:t>
            </a:r>
            <a:endParaRPr lang="en-US" sz="4000" dirty="0">
              <a:solidFill>
                <a:schemeClr val="bg1"/>
              </a:solidFill>
              <a:latin typeface="+mn-lt"/>
            </a:endParaRPr>
          </a:p>
        </p:txBody>
      </p:sp>
      <p:sp>
        <p:nvSpPr>
          <p:cNvPr id="5" name="Content Placeholder 2"/>
          <p:cNvSpPr txBox="1">
            <a:spLocks/>
          </p:cNvSpPr>
          <p:nvPr/>
        </p:nvSpPr>
        <p:spPr>
          <a:xfrm>
            <a:off x="5409092" y="1410305"/>
            <a:ext cx="5212023" cy="5734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dirty="0"/>
          </a:p>
          <a:p>
            <a:pPr marL="0" indent="0">
              <a:lnSpc>
                <a:spcPct val="120000"/>
              </a:lnSpc>
              <a:buNone/>
            </a:pPr>
            <a:endParaRPr lang="en-US" dirty="0"/>
          </a:p>
          <a:p>
            <a:pPr>
              <a:lnSpc>
                <a:spcPct val="120000"/>
              </a:lnSpc>
            </a:pPr>
            <a:endParaRPr lang="en-US" dirty="0"/>
          </a:p>
          <a:p>
            <a:pPr marL="0" indent="0">
              <a:lnSpc>
                <a:spcPct val="120000"/>
              </a:lnSpc>
              <a:buNone/>
            </a:pPr>
            <a:endParaRPr lang="en-US" sz="1100" u="sng" dirty="0"/>
          </a:p>
          <a:p>
            <a:pPr>
              <a:lnSpc>
                <a:spcPct val="120000"/>
              </a:lnSpc>
            </a:pPr>
            <a:endParaRPr lang="en-US" sz="2200" dirty="0"/>
          </a:p>
        </p:txBody>
      </p:sp>
    </p:spTree>
    <p:extLst>
      <p:ext uri="{BB962C8B-B14F-4D97-AF65-F5344CB8AC3E}">
        <p14:creationId xmlns:p14="http://schemas.microsoft.com/office/powerpoint/2010/main" val="389446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367" y="1"/>
            <a:ext cx="9833675" cy="7361695"/>
          </a:xfrm>
          <a:prstGeom prst="rect">
            <a:avLst/>
          </a:prstGeom>
        </p:spPr>
      </p:pic>
      <p:sp>
        <p:nvSpPr>
          <p:cNvPr id="2" name="Rectangle 1"/>
          <p:cNvSpPr/>
          <p:nvPr/>
        </p:nvSpPr>
        <p:spPr>
          <a:xfrm>
            <a:off x="5349240" y="1282685"/>
            <a:ext cx="6842760" cy="635426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endParaRPr>
          </a:p>
          <a:p>
            <a:endParaRPr lang="en-US" sz="2800" dirty="0">
              <a:solidFill>
                <a:schemeClr val="tx1"/>
              </a:solidFill>
            </a:endParaRPr>
          </a:p>
          <a:p>
            <a:pPr marL="457200" indent="-457200">
              <a:buFont typeface="Arial" panose="020B0604020202020204" pitchFamily="34" charset="0"/>
              <a:buChar char="•"/>
            </a:pPr>
            <a:r>
              <a:rPr lang="en-US" sz="2800" dirty="0" smtClean="0">
                <a:solidFill>
                  <a:schemeClr val="tx1"/>
                </a:solidFill>
              </a:rPr>
              <a:t>List your Tier 1 Customer(s)</a:t>
            </a: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tx1"/>
                </a:solidFill>
              </a:rPr>
              <a:t>Schedule a Vision Meeting</a:t>
            </a: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tx1"/>
                </a:solidFill>
              </a:rPr>
              <a:t>Begin a Service Audit Process</a:t>
            </a: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tx1"/>
                </a:solidFill>
              </a:rPr>
              <a:t>Present the “New” Maintenance Benefits</a:t>
            </a:r>
          </a:p>
          <a:p>
            <a:pPr marL="457200" indent="-457200">
              <a:buFont typeface="Arial" panose="020B0604020202020204" pitchFamily="34" charset="0"/>
              <a:buChar char="•"/>
            </a:pPr>
            <a:endParaRPr lang="en-US" sz="2800" dirty="0" smtClean="0">
              <a:solidFill>
                <a:schemeClr val="tx1"/>
              </a:solidFill>
            </a:endParaRP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Exercise in LinkedIn Group</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Build your Contact Strategy for 5 accounts</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Build your Top 3 Contacts</a:t>
            </a:r>
            <a:endParaRPr lang="en-US" sz="2800" dirty="0">
              <a:solidFill>
                <a:schemeClr val="accent3">
                  <a:lumMod val="60000"/>
                  <a:lumOff val="40000"/>
                </a:schemeClr>
              </a:solidFill>
            </a:endParaRPr>
          </a:p>
        </p:txBody>
      </p:sp>
      <p:sp>
        <p:nvSpPr>
          <p:cNvPr id="3" name="Rectangle 2"/>
          <p:cNvSpPr/>
          <p:nvPr/>
        </p:nvSpPr>
        <p:spPr>
          <a:xfrm>
            <a:off x="5349240" y="-405255"/>
            <a:ext cx="6842760" cy="18127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1"/>
          <p:cNvSpPr txBox="1">
            <a:spLocks/>
          </p:cNvSpPr>
          <p:nvPr/>
        </p:nvSpPr>
        <p:spPr>
          <a:xfrm>
            <a:off x="5409091" y="164549"/>
            <a:ext cx="4809458" cy="114579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Action </a:t>
            </a:r>
            <a:r>
              <a:rPr lang="en-US" dirty="0" smtClean="0">
                <a:solidFill>
                  <a:schemeClr val="bg1"/>
                </a:solidFill>
                <a:latin typeface="+mn-lt"/>
              </a:rPr>
              <a:t>Plan</a:t>
            </a:r>
            <a:endParaRPr lang="en-US" sz="4000" dirty="0">
              <a:solidFill>
                <a:schemeClr val="bg1"/>
              </a:solidFill>
              <a:latin typeface="+mn-lt"/>
            </a:endParaRPr>
          </a:p>
        </p:txBody>
      </p:sp>
      <p:sp>
        <p:nvSpPr>
          <p:cNvPr id="5" name="Content Placeholder 2"/>
          <p:cNvSpPr txBox="1">
            <a:spLocks/>
          </p:cNvSpPr>
          <p:nvPr/>
        </p:nvSpPr>
        <p:spPr>
          <a:xfrm>
            <a:off x="5409092" y="1410305"/>
            <a:ext cx="5212023" cy="5734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dirty="0"/>
          </a:p>
          <a:p>
            <a:pPr marL="0" indent="0">
              <a:lnSpc>
                <a:spcPct val="120000"/>
              </a:lnSpc>
              <a:buNone/>
            </a:pPr>
            <a:endParaRPr lang="en-US" dirty="0"/>
          </a:p>
          <a:p>
            <a:pPr>
              <a:lnSpc>
                <a:spcPct val="120000"/>
              </a:lnSpc>
            </a:pPr>
            <a:endParaRPr lang="en-US" dirty="0"/>
          </a:p>
          <a:p>
            <a:pPr marL="0" indent="0">
              <a:lnSpc>
                <a:spcPct val="120000"/>
              </a:lnSpc>
              <a:buNone/>
            </a:pPr>
            <a:endParaRPr lang="en-US" sz="1100" u="sng" dirty="0"/>
          </a:p>
          <a:p>
            <a:pPr>
              <a:lnSpc>
                <a:spcPct val="120000"/>
              </a:lnSpc>
            </a:pPr>
            <a:endParaRPr lang="en-US" sz="2200" dirty="0"/>
          </a:p>
        </p:txBody>
      </p:sp>
    </p:spTree>
    <p:extLst>
      <p:ext uri="{BB962C8B-B14F-4D97-AF65-F5344CB8AC3E}">
        <p14:creationId xmlns:p14="http://schemas.microsoft.com/office/powerpoint/2010/main" val="134580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7367" y="1"/>
            <a:ext cx="9833675" cy="7361695"/>
          </a:xfrm>
          <a:prstGeom prst="rect">
            <a:avLst/>
          </a:prstGeom>
        </p:spPr>
      </p:pic>
      <p:sp>
        <p:nvSpPr>
          <p:cNvPr id="2" name="Rectangle 1"/>
          <p:cNvSpPr/>
          <p:nvPr/>
        </p:nvSpPr>
        <p:spPr>
          <a:xfrm>
            <a:off x="5349240" y="1282685"/>
            <a:ext cx="6842760" cy="635426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z="2800" dirty="0">
              <a:solidFill>
                <a:schemeClr val="tx1"/>
              </a:solidFill>
            </a:endParaRPr>
          </a:p>
          <a:p>
            <a:endParaRPr lang="en-US" sz="2800" dirty="0">
              <a:solidFill>
                <a:schemeClr val="tx1"/>
              </a:solidFill>
            </a:endParaRPr>
          </a:p>
          <a:p>
            <a:endParaRPr lang="en-US" sz="2800" dirty="0" smtClean="0">
              <a:solidFill>
                <a:schemeClr val="tx1"/>
              </a:solidFill>
            </a:endParaRPr>
          </a:p>
          <a:p>
            <a:endParaRPr lang="en-US" sz="2800" dirty="0">
              <a:solidFill>
                <a:schemeClr val="tx1"/>
              </a:solidFill>
            </a:endParaRPr>
          </a:p>
          <a:p>
            <a:endParaRPr lang="en-US" sz="2800" dirty="0">
              <a:solidFill>
                <a:schemeClr val="tx1"/>
              </a:solidFill>
            </a:endParaRPr>
          </a:p>
          <a:p>
            <a:pPr algn="ctr"/>
            <a:r>
              <a:rPr lang="en-US" sz="4000" dirty="0" smtClean="0">
                <a:solidFill>
                  <a:schemeClr val="tx1"/>
                </a:solidFill>
                <a:hlinkClick r:id="rId4"/>
              </a:rPr>
              <a:t>Year 2 Survey</a:t>
            </a:r>
            <a:endParaRPr lang="en-US" sz="4400" dirty="0" smtClean="0">
              <a:solidFill>
                <a:schemeClr val="tx1"/>
              </a:solidFill>
            </a:endParaRPr>
          </a:p>
          <a:p>
            <a:endParaRPr lang="en-US" sz="2800" dirty="0" smtClean="0">
              <a:solidFill>
                <a:schemeClr val="tx1"/>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Exercise in LinkedIn Group</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Build your Contact Strategy for 5 accounts</a:t>
            </a:r>
          </a:p>
          <a:p>
            <a:endParaRPr lang="en-US" sz="2800" dirty="0" smtClean="0">
              <a:solidFill>
                <a:schemeClr val="accent3">
                  <a:lumMod val="60000"/>
                  <a:lumOff val="40000"/>
                </a:schemeClr>
              </a:solidFill>
            </a:endParaRPr>
          </a:p>
          <a:p>
            <a:pPr marL="457200" indent="-457200">
              <a:buFont typeface="Arial" panose="020B0604020202020204" pitchFamily="34" charset="0"/>
              <a:buChar char="•"/>
            </a:pPr>
            <a:r>
              <a:rPr lang="en-US" sz="2800" dirty="0" smtClean="0">
                <a:solidFill>
                  <a:schemeClr val="accent3">
                    <a:lumMod val="60000"/>
                    <a:lumOff val="40000"/>
                  </a:schemeClr>
                </a:solidFill>
              </a:rPr>
              <a:t>Build your Top 3 Contacts</a:t>
            </a:r>
            <a:endParaRPr lang="en-US" sz="2800" dirty="0">
              <a:solidFill>
                <a:schemeClr val="accent3">
                  <a:lumMod val="60000"/>
                  <a:lumOff val="40000"/>
                </a:schemeClr>
              </a:solidFill>
            </a:endParaRPr>
          </a:p>
        </p:txBody>
      </p:sp>
      <p:sp>
        <p:nvSpPr>
          <p:cNvPr id="3" name="Rectangle 2"/>
          <p:cNvSpPr/>
          <p:nvPr/>
        </p:nvSpPr>
        <p:spPr>
          <a:xfrm>
            <a:off x="5349240" y="-405255"/>
            <a:ext cx="6842760" cy="1812700"/>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1"/>
          <p:cNvSpPr txBox="1">
            <a:spLocks/>
          </p:cNvSpPr>
          <p:nvPr/>
        </p:nvSpPr>
        <p:spPr>
          <a:xfrm>
            <a:off x="5409091" y="164549"/>
            <a:ext cx="4809458" cy="1145791"/>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chemeClr val="bg1"/>
                </a:solidFill>
                <a:latin typeface="+mn-lt"/>
              </a:rPr>
              <a:t>Action </a:t>
            </a:r>
            <a:r>
              <a:rPr lang="en-US" dirty="0" smtClean="0">
                <a:solidFill>
                  <a:schemeClr val="bg1"/>
                </a:solidFill>
                <a:latin typeface="+mn-lt"/>
              </a:rPr>
              <a:t>Plan</a:t>
            </a:r>
            <a:endParaRPr lang="en-US" sz="4000" dirty="0">
              <a:solidFill>
                <a:schemeClr val="bg1"/>
              </a:solidFill>
              <a:latin typeface="+mn-lt"/>
            </a:endParaRPr>
          </a:p>
        </p:txBody>
      </p:sp>
      <p:sp>
        <p:nvSpPr>
          <p:cNvPr id="5" name="Content Placeholder 2"/>
          <p:cNvSpPr txBox="1">
            <a:spLocks/>
          </p:cNvSpPr>
          <p:nvPr/>
        </p:nvSpPr>
        <p:spPr>
          <a:xfrm>
            <a:off x="5409092" y="1410305"/>
            <a:ext cx="5212023" cy="573441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US" dirty="0"/>
          </a:p>
          <a:p>
            <a:pPr marL="0" indent="0">
              <a:lnSpc>
                <a:spcPct val="120000"/>
              </a:lnSpc>
              <a:buNone/>
            </a:pPr>
            <a:endParaRPr lang="en-US" dirty="0"/>
          </a:p>
          <a:p>
            <a:pPr>
              <a:lnSpc>
                <a:spcPct val="120000"/>
              </a:lnSpc>
            </a:pPr>
            <a:endParaRPr lang="en-US" dirty="0"/>
          </a:p>
          <a:p>
            <a:pPr marL="0" indent="0">
              <a:lnSpc>
                <a:spcPct val="120000"/>
              </a:lnSpc>
              <a:buNone/>
            </a:pPr>
            <a:endParaRPr lang="en-US" sz="1100" u="sng" dirty="0"/>
          </a:p>
          <a:p>
            <a:pPr>
              <a:lnSpc>
                <a:spcPct val="120000"/>
              </a:lnSpc>
            </a:pPr>
            <a:endParaRPr lang="en-US" sz="2200" dirty="0"/>
          </a:p>
        </p:txBody>
      </p:sp>
    </p:spTree>
    <p:extLst>
      <p:ext uri="{BB962C8B-B14F-4D97-AF65-F5344CB8AC3E}">
        <p14:creationId xmlns:p14="http://schemas.microsoft.com/office/powerpoint/2010/main" val="302070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89200"/>
            <a:ext cx="9144000" cy="4368800"/>
          </a:xfrm>
        </p:spPr>
        <p:txBody>
          <a:bodyPr anchor="t">
            <a:normAutofit/>
          </a:bodyPr>
          <a:lstStyle/>
          <a:p>
            <a:pPr>
              <a:lnSpc>
                <a:spcPts val="5000"/>
              </a:lnSpc>
            </a:pPr>
            <a:r>
              <a:rPr lang="en-US" sz="5400" b="1" dirty="0">
                <a:solidFill>
                  <a:srgbClr val="A28650"/>
                </a:solidFill>
                <a:latin typeface="Baskerville Old Face" panose="02020602080505020303" pitchFamily="18" charset="0"/>
              </a:rPr>
              <a:t>Questions / Discussion</a:t>
            </a:r>
            <a:br>
              <a:rPr lang="en-US" sz="5400" b="1" dirty="0">
                <a:solidFill>
                  <a:srgbClr val="A28650"/>
                </a:solidFill>
                <a:latin typeface="Baskerville Old Face" panose="02020602080505020303" pitchFamily="18" charset="0"/>
              </a:rPr>
            </a:br>
            <a:r>
              <a:rPr lang="en-US" sz="5400" b="1" dirty="0">
                <a:solidFill>
                  <a:srgbClr val="A28650"/>
                </a:solidFill>
                <a:latin typeface="Baskerville Old Face" panose="02020602080505020303" pitchFamily="18" charset="0"/>
              </a:rPr>
              <a:t/>
            </a:r>
            <a:br>
              <a:rPr lang="en-US" sz="5400" b="1" dirty="0">
                <a:solidFill>
                  <a:srgbClr val="A28650"/>
                </a:solidFill>
                <a:latin typeface="Baskerville Old Face" panose="02020602080505020303" pitchFamily="18" charset="0"/>
              </a:rPr>
            </a:br>
            <a:r>
              <a:rPr lang="en-US" sz="2400" dirty="0">
                <a:solidFill>
                  <a:schemeClr val="bg1"/>
                </a:solidFill>
                <a:latin typeface="Baskerville Old Face" panose="02020602080505020303" pitchFamily="18" charset="0"/>
              </a:rPr>
              <a:t>Chris Peterson</a:t>
            </a:r>
            <a:br>
              <a:rPr lang="en-US" sz="2400" dirty="0">
                <a:solidFill>
                  <a:schemeClr val="bg1"/>
                </a:solidFill>
                <a:latin typeface="Baskerville Old Face" panose="02020602080505020303" pitchFamily="18" charset="0"/>
              </a:rPr>
            </a:br>
            <a:r>
              <a:rPr lang="en-US" sz="2400" dirty="0">
                <a:solidFill>
                  <a:schemeClr val="bg1"/>
                </a:solidFill>
                <a:latin typeface="Baskerville Old Face" panose="02020602080505020303" pitchFamily="18" charset="0"/>
              </a:rPr>
              <a:t>cpeterson@vectorfirm.com</a:t>
            </a:r>
            <a:br>
              <a:rPr lang="en-US" sz="2400" dirty="0">
                <a:solidFill>
                  <a:schemeClr val="bg1"/>
                </a:solidFill>
                <a:latin typeface="Baskerville Old Face" panose="02020602080505020303" pitchFamily="18" charset="0"/>
              </a:rPr>
            </a:br>
            <a:r>
              <a:rPr lang="en-US" sz="2400" dirty="0">
                <a:solidFill>
                  <a:schemeClr val="bg1"/>
                </a:solidFill>
                <a:latin typeface="Baskerville Old Face" panose="02020602080505020303" pitchFamily="18" charset="0"/>
              </a:rPr>
              <a:t>321-439-3025</a:t>
            </a:r>
            <a:r>
              <a:rPr lang="en-US" sz="5400" b="1" dirty="0">
                <a:solidFill>
                  <a:srgbClr val="A28650"/>
                </a:solidFill>
                <a:latin typeface="Baskerville Old Face" panose="02020602080505020303" pitchFamily="18" charset="0"/>
              </a:rPr>
              <a:t/>
            </a:r>
            <a:br>
              <a:rPr lang="en-US" sz="5400" b="1" dirty="0">
                <a:solidFill>
                  <a:srgbClr val="A28650"/>
                </a:solidFill>
                <a:latin typeface="Baskerville Old Face" panose="02020602080505020303" pitchFamily="18" charset="0"/>
              </a:rPr>
            </a:br>
            <a:endParaRPr lang="id-ID" sz="5400" b="1" dirty="0">
              <a:solidFill>
                <a:srgbClr val="A28650"/>
              </a:solidFill>
              <a:latin typeface="Baskerville Old Face" panose="020206020805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5914" y="1542372"/>
            <a:ext cx="2700172" cy="587406"/>
          </a:xfrm>
          <a:prstGeom prst="rect">
            <a:avLst/>
          </a:prstGeom>
        </p:spPr>
      </p:pic>
    </p:spTree>
    <p:extLst>
      <p:ext uri="{BB962C8B-B14F-4D97-AF65-F5344CB8AC3E}">
        <p14:creationId xmlns:p14="http://schemas.microsoft.com/office/powerpoint/2010/main" val="2270368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2634713"/>
            <a:ext cx="12192000" cy="769441"/>
          </a:xfrm>
          <a:prstGeom prst="rect">
            <a:avLst/>
          </a:prstGeom>
          <a:solidFill>
            <a:schemeClr val="accent4">
              <a:lumMod val="50000"/>
            </a:schemeClr>
          </a:solidFill>
        </p:spPr>
        <p:txBody>
          <a:bodyPr wrap="square" rtlCol="0">
            <a:spAutoFit/>
          </a:bodyPr>
          <a:lstStyle/>
          <a:p>
            <a:pPr algn="ctr"/>
            <a:r>
              <a:rPr lang="en-US" sz="4400" i="1" dirty="0">
                <a:solidFill>
                  <a:schemeClr val="bg1"/>
                </a:solidFill>
              </a:rPr>
              <a:t>Where is your Normandy?</a:t>
            </a:r>
          </a:p>
        </p:txBody>
      </p:sp>
    </p:spTree>
    <p:extLst>
      <p:ext uri="{BB962C8B-B14F-4D97-AF65-F5344CB8AC3E}">
        <p14:creationId xmlns:p14="http://schemas.microsoft.com/office/powerpoint/2010/main" val="2845751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033" y="0"/>
            <a:ext cx="10379677" cy="6858000"/>
          </a:xfrm>
          <a:prstGeom prst="rect">
            <a:avLst/>
          </a:prstGeom>
        </p:spPr>
      </p:pic>
      <p:sp>
        <p:nvSpPr>
          <p:cNvPr id="3" name="Title 2"/>
          <p:cNvSpPr>
            <a:spLocks noGrp="1"/>
          </p:cNvSpPr>
          <p:nvPr>
            <p:ph type="title"/>
          </p:nvPr>
        </p:nvSpPr>
        <p:spPr>
          <a:xfrm>
            <a:off x="5274130" y="0"/>
            <a:ext cx="6917872" cy="2093911"/>
          </a:xfrm>
          <a:solidFill>
            <a:schemeClr val="accent4">
              <a:lumMod val="50000"/>
            </a:schemeClr>
          </a:solidFill>
        </p:spPr>
        <p:txBody>
          <a:bodyPr anchor="ctr">
            <a:normAutofit/>
          </a:bodyPr>
          <a:lstStyle/>
          <a:p>
            <a:pPr algn="ctr"/>
            <a:r>
              <a:rPr lang="en-US" sz="4400" b="1" dirty="0" smtClean="0">
                <a:solidFill>
                  <a:schemeClr val="bg1"/>
                </a:solidFill>
              </a:rPr>
              <a:t>Let’s Define Your Normandy</a:t>
            </a:r>
            <a:endParaRPr lang="en-US" sz="4400" b="1" dirty="0">
              <a:solidFill>
                <a:schemeClr val="bg1"/>
              </a:solidFill>
            </a:endParaRPr>
          </a:p>
        </p:txBody>
      </p:sp>
      <p:sp>
        <p:nvSpPr>
          <p:cNvPr id="5" name="Text Placeholder 4"/>
          <p:cNvSpPr>
            <a:spLocks noGrp="1"/>
          </p:cNvSpPr>
          <p:nvPr>
            <p:ph type="body" sz="half" idx="2"/>
          </p:nvPr>
        </p:nvSpPr>
        <p:spPr>
          <a:xfrm>
            <a:off x="5274130" y="2093911"/>
            <a:ext cx="6917871" cy="4764089"/>
          </a:xfrm>
          <a:solidFill>
            <a:schemeClr val="accent3">
              <a:lumMod val="60000"/>
              <a:lumOff val="40000"/>
            </a:schemeClr>
          </a:solidFill>
        </p:spPr>
        <p:txBody>
          <a:bodyPr>
            <a:normAutofit/>
          </a:bodyPr>
          <a:lstStyle/>
          <a:p>
            <a:pPr marL="342900" indent="-342900">
              <a:buFont typeface="Arial" panose="020B0604020202020204" pitchFamily="34" charset="0"/>
              <a:buChar char="•"/>
            </a:pPr>
            <a:endParaRPr lang="en-US" sz="2400" dirty="0"/>
          </a:p>
          <a:p>
            <a:endParaRPr lang="en-US" sz="2200" dirty="0" smtClean="0"/>
          </a:p>
          <a:p>
            <a:pPr marL="342900" indent="-342900">
              <a:buFont typeface="Arial" panose="020B0604020202020204" pitchFamily="34" charset="0"/>
              <a:buChar char="•"/>
            </a:pPr>
            <a:endParaRPr lang="en-US" sz="2400" dirty="0"/>
          </a:p>
        </p:txBody>
      </p:sp>
      <p:sp>
        <p:nvSpPr>
          <p:cNvPr id="4" name="TextBox 3"/>
          <p:cNvSpPr txBox="1"/>
          <p:nvPr/>
        </p:nvSpPr>
        <p:spPr>
          <a:xfrm>
            <a:off x="2351315" y="2322287"/>
            <a:ext cx="2467429" cy="646331"/>
          </a:xfrm>
          <a:prstGeom prst="rect">
            <a:avLst/>
          </a:prstGeom>
          <a:noFill/>
        </p:spPr>
        <p:txBody>
          <a:bodyPr wrap="square" rtlCol="0">
            <a:spAutoFit/>
          </a:bodyPr>
          <a:lstStyle/>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11962125"/>
              </p:ext>
            </p:extLst>
          </p:nvPr>
        </p:nvGraphicFramePr>
        <p:xfrm>
          <a:off x="5461907" y="2322287"/>
          <a:ext cx="6542316" cy="4297679"/>
        </p:xfrm>
        <a:graphic>
          <a:graphicData uri="http://schemas.openxmlformats.org/drawingml/2006/table">
            <a:tbl>
              <a:tblPr firstRow="1" bandRow="1">
                <a:tableStyleId>{073A0DAA-6AF3-43AB-8588-CEC1D06C72B9}</a:tableStyleId>
              </a:tblPr>
              <a:tblGrid>
                <a:gridCol w="2481944"/>
                <a:gridCol w="4060372"/>
              </a:tblGrid>
              <a:tr h="695036">
                <a:tc>
                  <a:txBody>
                    <a:bodyPr/>
                    <a:lstStyle/>
                    <a:p>
                      <a:pPr algn="ctr"/>
                      <a:r>
                        <a:rPr lang="en-US" dirty="0" smtClean="0"/>
                        <a:t>Category</a:t>
                      </a:r>
                      <a:endParaRPr lang="en-US" dirty="0"/>
                    </a:p>
                  </a:txBody>
                  <a:tcPr anchor="ctr">
                    <a:lnB w="12700" cap="flat" cmpd="sng" algn="ctr">
                      <a:solidFill>
                        <a:schemeClr val="tx1"/>
                      </a:solidFill>
                      <a:prstDash val="solid"/>
                      <a:round/>
                      <a:headEnd type="none" w="med" len="med"/>
                      <a:tailEnd type="none" w="med" len="med"/>
                    </a:lnB>
                  </a:tcPr>
                </a:tc>
                <a:tc>
                  <a:txBody>
                    <a:bodyPr/>
                    <a:lstStyle/>
                    <a:p>
                      <a:pPr algn="ctr"/>
                      <a:r>
                        <a:rPr lang="en-US" dirty="0" smtClean="0"/>
                        <a:t>Description</a:t>
                      </a:r>
                      <a:endParaRPr lang="en-US" dirty="0"/>
                    </a:p>
                  </a:txBody>
                  <a:tcPr anchor="ctr">
                    <a:lnB w="12700" cap="flat" cmpd="sng" algn="ctr">
                      <a:solidFill>
                        <a:schemeClr val="tx1"/>
                      </a:solidFill>
                      <a:prstDash val="solid"/>
                      <a:round/>
                      <a:headEnd type="none" w="med" len="med"/>
                      <a:tailEnd type="none" w="med" len="med"/>
                    </a:lnB>
                  </a:tcPr>
                </a:tc>
              </a:tr>
              <a:tr h="1200881">
                <a:tc>
                  <a:txBody>
                    <a:bodyPr/>
                    <a:lstStyle/>
                    <a:p>
                      <a:pPr algn="ctr"/>
                      <a:r>
                        <a:rPr lang="en-US" dirty="0" smtClean="0"/>
                        <a:t>Tier</a:t>
                      </a:r>
                      <a:r>
                        <a:rPr lang="en-US" baseline="0" dirty="0" smtClean="0"/>
                        <a:t> 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solidFill>
                            <a:schemeClr val="accent3">
                              <a:lumMod val="60000"/>
                              <a:lumOff val="40000"/>
                            </a:schemeClr>
                          </a:solidFill>
                        </a:rPr>
                        <a:t>$</a:t>
                      </a:r>
                      <a:r>
                        <a:rPr lang="en-US" dirty="0" smtClean="0">
                          <a:solidFill>
                            <a:schemeClr val="accent3">
                              <a:lumMod val="60000"/>
                              <a:lumOff val="40000"/>
                            </a:schemeClr>
                          </a:solidFill>
                        </a:rPr>
                        <a:t>300k per year potential</a:t>
                      </a:r>
                    </a:p>
                    <a:p>
                      <a:pPr marL="285750" indent="-285750">
                        <a:buFont typeface="Arial" panose="020B0604020202020204" pitchFamily="34" charset="0"/>
                        <a:buChar char="•"/>
                      </a:pPr>
                      <a:r>
                        <a:rPr lang="en-US" dirty="0" smtClean="0">
                          <a:solidFill>
                            <a:schemeClr val="accent3">
                              <a:lumMod val="60000"/>
                              <a:lumOff val="40000"/>
                            </a:schemeClr>
                          </a:solidFill>
                        </a:rPr>
                        <a:t>Network</a:t>
                      </a:r>
                      <a:r>
                        <a:rPr lang="en-US" baseline="0" dirty="0" smtClean="0">
                          <a:solidFill>
                            <a:schemeClr val="accent3">
                              <a:lumMod val="60000"/>
                              <a:lumOff val="40000"/>
                            </a:schemeClr>
                          </a:solidFill>
                        </a:rPr>
                        <a:t> potential</a:t>
                      </a:r>
                    </a:p>
                    <a:p>
                      <a:pPr marL="285750" indent="-285750">
                        <a:buFont typeface="Arial" panose="020B0604020202020204" pitchFamily="34" charset="0"/>
                        <a:buChar char="•"/>
                      </a:pPr>
                      <a:r>
                        <a:rPr lang="en-US" baseline="0" dirty="0" smtClean="0">
                          <a:solidFill>
                            <a:schemeClr val="accent3">
                              <a:lumMod val="60000"/>
                              <a:lumOff val="40000"/>
                            </a:schemeClr>
                          </a:solidFill>
                        </a:rPr>
                        <a:t>Notoriety and exposure </a:t>
                      </a:r>
                      <a:r>
                        <a:rPr lang="en-US" baseline="0" dirty="0" smtClean="0">
                          <a:solidFill>
                            <a:schemeClr val="accent3">
                              <a:lumMod val="60000"/>
                              <a:lumOff val="40000"/>
                            </a:schemeClr>
                          </a:solidFill>
                        </a:rPr>
                        <a:t>is high</a:t>
                      </a:r>
                      <a:endParaRPr lang="en-US" dirty="0">
                        <a:solidFill>
                          <a:schemeClr val="accent3">
                            <a:lumMod val="60000"/>
                            <a:lumOff val="4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881">
                <a:tc>
                  <a:txBody>
                    <a:bodyPr/>
                    <a:lstStyle/>
                    <a:p>
                      <a:pPr algn="ctr"/>
                      <a:r>
                        <a:rPr lang="en-US" dirty="0" smtClean="0"/>
                        <a:t>Tier 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solidFill>
                            <a:schemeClr val="bg2"/>
                          </a:solidFill>
                        </a:rPr>
                        <a:t>$100k per year potential</a:t>
                      </a:r>
                    </a:p>
                    <a:p>
                      <a:pPr marL="285750" indent="-285750">
                        <a:buFont typeface="Arial" panose="020B0604020202020204" pitchFamily="34" charset="0"/>
                        <a:buChar char="•"/>
                      </a:pPr>
                      <a:r>
                        <a:rPr lang="en-US" dirty="0" smtClean="0">
                          <a:solidFill>
                            <a:schemeClr val="bg2"/>
                          </a:solidFill>
                        </a:rPr>
                        <a:t>Property</a:t>
                      </a:r>
                      <a:r>
                        <a:rPr lang="en-US" baseline="0" dirty="0" smtClean="0">
                          <a:solidFill>
                            <a:schemeClr val="bg2"/>
                          </a:solidFill>
                        </a:rPr>
                        <a:t> Managers that can refer</a:t>
                      </a:r>
                    </a:p>
                    <a:p>
                      <a:pPr marL="285750" indent="-285750">
                        <a:buFont typeface="Arial" panose="020B0604020202020204" pitchFamily="34" charset="0"/>
                        <a:buChar char="•"/>
                      </a:pPr>
                      <a:r>
                        <a:rPr lang="en-US" baseline="0" dirty="0" smtClean="0">
                          <a:solidFill>
                            <a:schemeClr val="bg2"/>
                          </a:solidFill>
                        </a:rPr>
                        <a:t>Help with referrals</a:t>
                      </a:r>
                      <a:endParaRPr lang="en-US"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881">
                <a:tc>
                  <a:txBody>
                    <a:bodyPr/>
                    <a:lstStyle/>
                    <a:p>
                      <a:pPr algn="ctr"/>
                      <a:r>
                        <a:rPr lang="en-US" dirty="0" smtClean="0"/>
                        <a:t>Everyone Else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52351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033" y="0"/>
            <a:ext cx="10379677" cy="6858000"/>
          </a:xfrm>
          <a:prstGeom prst="rect">
            <a:avLst/>
          </a:prstGeom>
        </p:spPr>
      </p:pic>
      <p:sp>
        <p:nvSpPr>
          <p:cNvPr id="3" name="Title 2"/>
          <p:cNvSpPr>
            <a:spLocks noGrp="1"/>
          </p:cNvSpPr>
          <p:nvPr>
            <p:ph type="title"/>
          </p:nvPr>
        </p:nvSpPr>
        <p:spPr>
          <a:xfrm>
            <a:off x="5274130" y="0"/>
            <a:ext cx="6917872" cy="2093911"/>
          </a:xfrm>
          <a:solidFill>
            <a:schemeClr val="accent4">
              <a:lumMod val="50000"/>
            </a:schemeClr>
          </a:solidFill>
        </p:spPr>
        <p:txBody>
          <a:bodyPr anchor="ctr">
            <a:normAutofit/>
          </a:bodyPr>
          <a:lstStyle/>
          <a:p>
            <a:pPr algn="ctr"/>
            <a:r>
              <a:rPr lang="en-US" sz="4400" b="1" dirty="0" smtClean="0">
                <a:solidFill>
                  <a:schemeClr val="bg1"/>
                </a:solidFill>
              </a:rPr>
              <a:t>Let’s Define Your Normandy</a:t>
            </a:r>
            <a:endParaRPr lang="en-US" sz="4400" b="1" dirty="0">
              <a:solidFill>
                <a:schemeClr val="bg1"/>
              </a:solidFill>
            </a:endParaRPr>
          </a:p>
        </p:txBody>
      </p:sp>
      <p:sp>
        <p:nvSpPr>
          <p:cNvPr id="5" name="Text Placeholder 4"/>
          <p:cNvSpPr>
            <a:spLocks noGrp="1"/>
          </p:cNvSpPr>
          <p:nvPr>
            <p:ph type="body" sz="half" idx="2"/>
          </p:nvPr>
        </p:nvSpPr>
        <p:spPr>
          <a:xfrm>
            <a:off x="5274130" y="2093911"/>
            <a:ext cx="6917871" cy="4764089"/>
          </a:xfrm>
          <a:solidFill>
            <a:schemeClr val="accent3">
              <a:lumMod val="60000"/>
              <a:lumOff val="40000"/>
            </a:schemeClr>
          </a:solidFill>
        </p:spPr>
        <p:txBody>
          <a:bodyPr>
            <a:normAutofit/>
          </a:bodyPr>
          <a:lstStyle/>
          <a:p>
            <a:pPr marL="342900" indent="-342900">
              <a:buFont typeface="Arial" panose="020B0604020202020204" pitchFamily="34" charset="0"/>
              <a:buChar char="•"/>
            </a:pPr>
            <a:endParaRPr lang="en-US" sz="2400" dirty="0"/>
          </a:p>
          <a:p>
            <a:endParaRPr lang="en-US" sz="2200" dirty="0" smtClean="0"/>
          </a:p>
          <a:p>
            <a:pPr marL="342900" indent="-342900">
              <a:buFont typeface="Arial" panose="020B0604020202020204" pitchFamily="34" charset="0"/>
              <a:buChar char="•"/>
            </a:pPr>
            <a:endParaRPr lang="en-US" sz="2400" dirty="0"/>
          </a:p>
        </p:txBody>
      </p:sp>
      <p:sp>
        <p:nvSpPr>
          <p:cNvPr id="4" name="TextBox 3"/>
          <p:cNvSpPr txBox="1"/>
          <p:nvPr/>
        </p:nvSpPr>
        <p:spPr>
          <a:xfrm>
            <a:off x="2351315" y="2322287"/>
            <a:ext cx="2467429" cy="646331"/>
          </a:xfrm>
          <a:prstGeom prst="rect">
            <a:avLst/>
          </a:prstGeom>
          <a:noFill/>
        </p:spPr>
        <p:txBody>
          <a:bodyPr wrap="square" rtlCol="0">
            <a:spAutoFit/>
          </a:bodyPr>
          <a:lstStyle/>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640688891"/>
              </p:ext>
            </p:extLst>
          </p:nvPr>
        </p:nvGraphicFramePr>
        <p:xfrm>
          <a:off x="5461907" y="2322287"/>
          <a:ext cx="6542316" cy="4297679"/>
        </p:xfrm>
        <a:graphic>
          <a:graphicData uri="http://schemas.openxmlformats.org/drawingml/2006/table">
            <a:tbl>
              <a:tblPr firstRow="1" bandRow="1">
                <a:tableStyleId>{073A0DAA-6AF3-43AB-8588-CEC1D06C72B9}</a:tableStyleId>
              </a:tblPr>
              <a:tblGrid>
                <a:gridCol w="2481944"/>
                <a:gridCol w="4060372"/>
              </a:tblGrid>
              <a:tr h="695036">
                <a:tc>
                  <a:txBody>
                    <a:bodyPr/>
                    <a:lstStyle/>
                    <a:p>
                      <a:pPr algn="ctr"/>
                      <a:r>
                        <a:rPr lang="en-US" dirty="0" smtClean="0"/>
                        <a:t>Category</a:t>
                      </a:r>
                      <a:endParaRPr lang="en-US" dirty="0"/>
                    </a:p>
                  </a:txBody>
                  <a:tcPr anchor="ctr">
                    <a:lnB w="12700" cap="flat" cmpd="sng" algn="ctr">
                      <a:solidFill>
                        <a:schemeClr val="tx1"/>
                      </a:solidFill>
                      <a:prstDash val="solid"/>
                      <a:round/>
                      <a:headEnd type="none" w="med" len="med"/>
                      <a:tailEnd type="none" w="med" len="med"/>
                    </a:lnB>
                  </a:tcPr>
                </a:tc>
                <a:tc>
                  <a:txBody>
                    <a:bodyPr/>
                    <a:lstStyle/>
                    <a:p>
                      <a:pPr algn="ctr"/>
                      <a:r>
                        <a:rPr lang="en-US" dirty="0" smtClean="0"/>
                        <a:t>Description</a:t>
                      </a:r>
                      <a:endParaRPr lang="en-US" dirty="0"/>
                    </a:p>
                  </a:txBody>
                  <a:tcPr anchor="ctr">
                    <a:lnB w="12700" cap="flat" cmpd="sng" algn="ctr">
                      <a:solidFill>
                        <a:schemeClr val="tx1"/>
                      </a:solidFill>
                      <a:prstDash val="solid"/>
                      <a:round/>
                      <a:headEnd type="none" w="med" len="med"/>
                      <a:tailEnd type="none" w="med" len="med"/>
                    </a:lnB>
                  </a:tcPr>
                </a:tc>
              </a:tr>
              <a:tr h="1200881">
                <a:tc>
                  <a:txBody>
                    <a:bodyPr/>
                    <a:lstStyle/>
                    <a:p>
                      <a:pPr algn="ctr"/>
                      <a:r>
                        <a:rPr lang="en-US" dirty="0" smtClean="0"/>
                        <a:t>Tier</a:t>
                      </a:r>
                      <a:r>
                        <a:rPr lang="en-US" baseline="0" dirty="0" smtClean="0"/>
                        <a:t> 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t>$</a:t>
                      </a:r>
                      <a:r>
                        <a:rPr lang="en-US" dirty="0" smtClean="0"/>
                        <a:t>300k per year potential</a:t>
                      </a:r>
                    </a:p>
                    <a:p>
                      <a:pPr marL="285750" indent="-285750">
                        <a:buFont typeface="Arial" panose="020B0604020202020204" pitchFamily="34" charset="0"/>
                        <a:buChar char="•"/>
                      </a:pPr>
                      <a:r>
                        <a:rPr lang="en-US" dirty="0" smtClean="0"/>
                        <a:t>Network</a:t>
                      </a:r>
                      <a:r>
                        <a:rPr lang="en-US" baseline="0" dirty="0" smtClean="0"/>
                        <a:t> potential</a:t>
                      </a:r>
                    </a:p>
                    <a:p>
                      <a:pPr marL="285750" indent="-285750">
                        <a:buFont typeface="Arial" panose="020B0604020202020204" pitchFamily="34" charset="0"/>
                        <a:buChar char="•"/>
                      </a:pPr>
                      <a:r>
                        <a:rPr lang="en-US" baseline="0" dirty="0" smtClean="0"/>
                        <a:t>Notoriety and exposure </a:t>
                      </a:r>
                      <a:r>
                        <a:rPr lang="en-US" baseline="0" dirty="0" smtClean="0"/>
                        <a:t>is high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881">
                <a:tc>
                  <a:txBody>
                    <a:bodyPr/>
                    <a:lstStyle/>
                    <a:p>
                      <a:pPr algn="ctr"/>
                      <a:r>
                        <a:rPr lang="en-US" dirty="0" smtClean="0"/>
                        <a:t>Tier 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solidFill>
                            <a:schemeClr val="bg2"/>
                          </a:solidFill>
                        </a:rPr>
                        <a:t>$100k per year potential</a:t>
                      </a:r>
                    </a:p>
                    <a:p>
                      <a:pPr marL="285750" indent="-285750">
                        <a:buFont typeface="Arial" panose="020B0604020202020204" pitchFamily="34" charset="0"/>
                        <a:buChar char="•"/>
                      </a:pPr>
                      <a:r>
                        <a:rPr lang="en-US" dirty="0" smtClean="0">
                          <a:solidFill>
                            <a:schemeClr val="bg2"/>
                          </a:solidFill>
                        </a:rPr>
                        <a:t>Property</a:t>
                      </a:r>
                      <a:r>
                        <a:rPr lang="en-US" baseline="0" dirty="0" smtClean="0">
                          <a:solidFill>
                            <a:schemeClr val="bg2"/>
                          </a:solidFill>
                        </a:rPr>
                        <a:t> Managers that can refer</a:t>
                      </a:r>
                    </a:p>
                    <a:p>
                      <a:pPr marL="285750" indent="-285750">
                        <a:buFont typeface="Arial" panose="020B0604020202020204" pitchFamily="34" charset="0"/>
                        <a:buChar char="•"/>
                      </a:pPr>
                      <a:r>
                        <a:rPr lang="en-US" baseline="0" dirty="0" smtClean="0">
                          <a:solidFill>
                            <a:schemeClr val="bg2"/>
                          </a:solidFill>
                        </a:rPr>
                        <a:t>Help with referrals</a:t>
                      </a:r>
                      <a:endParaRPr lang="en-US" dirty="0">
                        <a:solidFill>
                          <a:schemeClr val="bg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881">
                <a:tc>
                  <a:txBody>
                    <a:bodyPr/>
                    <a:lstStyle/>
                    <a:p>
                      <a:pPr algn="ctr"/>
                      <a:r>
                        <a:rPr lang="en-US" dirty="0" smtClean="0"/>
                        <a:t>Everyone Else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0898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033" y="0"/>
            <a:ext cx="10379677" cy="6858000"/>
          </a:xfrm>
          <a:prstGeom prst="rect">
            <a:avLst/>
          </a:prstGeom>
        </p:spPr>
      </p:pic>
      <p:sp>
        <p:nvSpPr>
          <p:cNvPr id="3" name="Title 2"/>
          <p:cNvSpPr>
            <a:spLocks noGrp="1"/>
          </p:cNvSpPr>
          <p:nvPr>
            <p:ph type="title"/>
          </p:nvPr>
        </p:nvSpPr>
        <p:spPr>
          <a:xfrm>
            <a:off x="5274130" y="0"/>
            <a:ext cx="6917872" cy="2093911"/>
          </a:xfrm>
          <a:solidFill>
            <a:schemeClr val="accent4">
              <a:lumMod val="50000"/>
            </a:schemeClr>
          </a:solidFill>
        </p:spPr>
        <p:txBody>
          <a:bodyPr anchor="ctr">
            <a:normAutofit/>
          </a:bodyPr>
          <a:lstStyle/>
          <a:p>
            <a:pPr algn="ctr"/>
            <a:r>
              <a:rPr lang="en-US" sz="4400" b="1" dirty="0" smtClean="0">
                <a:solidFill>
                  <a:schemeClr val="bg1"/>
                </a:solidFill>
              </a:rPr>
              <a:t>Let’s Define Your Normandy</a:t>
            </a:r>
            <a:endParaRPr lang="en-US" sz="4400" b="1" dirty="0">
              <a:solidFill>
                <a:schemeClr val="bg1"/>
              </a:solidFill>
            </a:endParaRPr>
          </a:p>
        </p:txBody>
      </p:sp>
      <p:sp>
        <p:nvSpPr>
          <p:cNvPr id="5" name="Text Placeholder 4"/>
          <p:cNvSpPr>
            <a:spLocks noGrp="1"/>
          </p:cNvSpPr>
          <p:nvPr>
            <p:ph type="body" sz="half" idx="2"/>
          </p:nvPr>
        </p:nvSpPr>
        <p:spPr>
          <a:xfrm>
            <a:off x="5274130" y="2093911"/>
            <a:ext cx="6917871" cy="4764089"/>
          </a:xfrm>
          <a:solidFill>
            <a:schemeClr val="accent3">
              <a:lumMod val="60000"/>
              <a:lumOff val="40000"/>
            </a:schemeClr>
          </a:solidFill>
        </p:spPr>
        <p:txBody>
          <a:bodyPr>
            <a:normAutofit/>
          </a:bodyPr>
          <a:lstStyle/>
          <a:p>
            <a:pPr marL="342900" indent="-342900">
              <a:buFont typeface="Arial" panose="020B0604020202020204" pitchFamily="34" charset="0"/>
              <a:buChar char="•"/>
            </a:pPr>
            <a:endParaRPr lang="en-US" sz="2400" dirty="0"/>
          </a:p>
          <a:p>
            <a:endParaRPr lang="en-US" sz="2200" dirty="0" smtClean="0"/>
          </a:p>
          <a:p>
            <a:pPr marL="342900" indent="-342900">
              <a:buFont typeface="Arial" panose="020B0604020202020204" pitchFamily="34" charset="0"/>
              <a:buChar char="•"/>
            </a:pPr>
            <a:endParaRPr lang="en-US" sz="2400" dirty="0"/>
          </a:p>
        </p:txBody>
      </p:sp>
      <p:sp>
        <p:nvSpPr>
          <p:cNvPr id="4" name="TextBox 3"/>
          <p:cNvSpPr txBox="1"/>
          <p:nvPr/>
        </p:nvSpPr>
        <p:spPr>
          <a:xfrm>
            <a:off x="2351315" y="2322287"/>
            <a:ext cx="2467429" cy="646331"/>
          </a:xfrm>
          <a:prstGeom prst="rect">
            <a:avLst/>
          </a:prstGeom>
          <a:noFill/>
        </p:spPr>
        <p:txBody>
          <a:bodyPr wrap="square" rtlCol="0">
            <a:spAutoFit/>
          </a:bodyPr>
          <a:lstStyle/>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112988749"/>
              </p:ext>
            </p:extLst>
          </p:nvPr>
        </p:nvGraphicFramePr>
        <p:xfrm>
          <a:off x="5461907" y="2322287"/>
          <a:ext cx="6542316" cy="4297679"/>
        </p:xfrm>
        <a:graphic>
          <a:graphicData uri="http://schemas.openxmlformats.org/drawingml/2006/table">
            <a:tbl>
              <a:tblPr firstRow="1" bandRow="1">
                <a:tableStyleId>{073A0DAA-6AF3-43AB-8588-CEC1D06C72B9}</a:tableStyleId>
              </a:tblPr>
              <a:tblGrid>
                <a:gridCol w="2481944"/>
                <a:gridCol w="4060372"/>
              </a:tblGrid>
              <a:tr h="695036">
                <a:tc>
                  <a:txBody>
                    <a:bodyPr/>
                    <a:lstStyle/>
                    <a:p>
                      <a:pPr algn="ctr"/>
                      <a:r>
                        <a:rPr lang="en-US" dirty="0" smtClean="0"/>
                        <a:t>Category</a:t>
                      </a:r>
                      <a:endParaRPr lang="en-US" dirty="0"/>
                    </a:p>
                  </a:txBody>
                  <a:tcPr anchor="ctr">
                    <a:lnB w="12700" cap="flat" cmpd="sng" algn="ctr">
                      <a:solidFill>
                        <a:schemeClr val="tx1"/>
                      </a:solidFill>
                      <a:prstDash val="solid"/>
                      <a:round/>
                      <a:headEnd type="none" w="med" len="med"/>
                      <a:tailEnd type="none" w="med" len="med"/>
                    </a:lnB>
                  </a:tcPr>
                </a:tc>
                <a:tc>
                  <a:txBody>
                    <a:bodyPr/>
                    <a:lstStyle/>
                    <a:p>
                      <a:pPr algn="ctr"/>
                      <a:r>
                        <a:rPr lang="en-US" dirty="0" smtClean="0"/>
                        <a:t>Description</a:t>
                      </a:r>
                      <a:endParaRPr lang="en-US" dirty="0"/>
                    </a:p>
                  </a:txBody>
                  <a:tcPr anchor="ctr">
                    <a:lnB w="12700" cap="flat" cmpd="sng" algn="ctr">
                      <a:solidFill>
                        <a:schemeClr val="tx1"/>
                      </a:solidFill>
                      <a:prstDash val="solid"/>
                      <a:round/>
                      <a:headEnd type="none" w="med" len="med"/>
                      <a:tailEnd type="none" w="med" len="med"/>
                    </a:lnB>
                  </a:tcPr>
                </a:tc>
              </a:tr>
              <a:tr h="1200881">
                <a:tc>
                  <a:txBody>
                    <a:bodyPr/>
                    <a:lstStyle/>
                    <a:p>
                      <a:pPr algn="ctr"/>
                      <a:r>
                        <a:rPr lang="en-US" dirty="0" smtClean="0"/>
                        <a:t>Tier</a:t>
                      </a:r>
                      <a:r>
                        <a:rPr lang="en-US" baseline="0" dirty="0" smtClean="0"/>
                        <a:t> 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t>$</a:t>
                      </a:r>
                      <a:r>
                        <a:rPr lang="en-US" dirty="0" smtClean="0"/>
                        <a:t>300k per year potential</a:t>
                      </a:r>
                    </a:p>
                    <a:p>
                      <a:pPr marL="285750" indent="-285750">
                        <a:buFont typeface="Arial" panose="020B0604020202020204" pitchFamily="34" charset="0"/>
                        <a:buChar char="•"/>
                      </a:pPr>
                      <a:r>
                        <a:rPr lang="en-US" dirty="0" smtClean="0"/>
                        <a:t>Network</a:t>
                      </a:r>
                      <a:r>
                        <a:rPr lang="en-US" baseline="0" dirty="0" smtClean="0"/>
                        <a:t> potential</a:t>
                      </a:r>
                    </a:p>
                    <a:p>
                      <a:pPr marL="285750" indent="-285750">
                        <a:buFont typeface="Arial" panose="020B0604020202020204" pitchFamily="34" charset="0"/>
                        <a:buChar char="•"/>
                      </a:pPr>
                      <a:r>
                        <a:rPr lang="en-US" baseline="0" dirty="0" smtClean="0"/>
                        <a:t>Notoriety and exposure </a:t>
                      </a:r>
                      <a:r>
                        <a:rPr lang="en-US" baseline="0" dirty="0" smtClean="0"/>
                        <a:t>is high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881">
                <a:tc>
                  <a:txBody>
                    <a:bodyPr/>
                    <a:lstStyle/>
                    <a:p>
                      <a:pPr algn="ctr"/>
                      <a:r>
                        <a:rPr lang="en-US" dirty="0" smtClean="0"/>
                        <a:t>Tier 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t>$100k per year potential</a:t>
                      </a:r>
                    </a:p>
                    <a:p>
                      <a:pPr marL="285750" indent="-285750">
                        <a:buFont typeface="Arial" panose="020B0604020202020204" pitchFamily="34" charset="0"/>
                        <a:buChar char="•"/>
                      </a:pPr>
                      <a:r>
                        <a:rPr lang="en-US" dirty="0" smtClean="0"/>
                        <a:t>Property</a:t>
                      </a:r>
                      <a:r>
                        <a:rPr lang="en-US" baseline="0" dirty="0" smtClean="0"/>
                        <a:t> Managers that can refer</a:t>
                      </a:r>
                    </a:p>
                    <a:p>
                      <a:pPr marL="285750" indent="-285750">
                        <a:buFont typeface="Arial" panose="020B0604020202020204" pitchFamily="34" charset="0"/>
                        <a:buChar char="•"/>
                      </a:pPr>
                      <a:r>
                        <a:rPr lang="en-US" baseline="0" dirty="0" smtClean="0"/>
                        <a:t>Help with referrals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881">
                <a:tc>
                  <a:txBody>
                    <a:bodyPr/>
                    <a:lstStyle/>
                    <a:p>
                      <a:pPr algn="ctr"/>
                      <a:r>
                        <a:rPr lang="en-US" dirty="0" smtClean="0"/>
                        <a:t>Everyone Else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98180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033" y="0"/>
            <a:ext cx="10379677" cy="6858000"/>
          </a:xfrm>
          <a:prstGeom prst="rect">
            <a:avLst/>
          </a:prstGeom>
        </p:spPr>
      </p:pic>
      <p:sp>
        <p:nvSpPr>
          <p:cNvPr id="3" name="Title 2"/>
          <p:cNvSpPr>
            <a:spLocks noGrp="1"/>
          </p:cNvSpPr>
          <p:nvPr>
            <p:ph type="title"/>
          </p:nvPr>
        </p:nvSpPr>
        <p:spPr>
          <a:xfrm>
            <a:off x="5274130" y="0"/>
            <a:ext cx="6917872" cy="2093911"/>
          </a:xfrm>
          <a:solidFill>
            <a:schemeClr val="accent4">
              <a:lumMod val="50000"/>
            </a:schemeClr>
          </a:solidFill>
        </p:spPr>
        <p:txBody>
          <a:bodyPr anchor="ctr">
            <a:normAutofit/>
          </a:bodyPr>
          <a:lstStyle/>
          <a:p>
            <a:pPr algn="ctr"/>
            <a:r>
              <a:rPr lang="en-US" sz="4400" b="1" dirty="0" smtClean="0">
                <a:solidFill>
                  <a:schemeClr val="bg1"/>
                </a:solidFill>
              </a:rPr>
              <a:t>Let’s Define Your Normandy</a:t>
            </a:r>
            <a:endParaRPr lang="en-US" sz="4400" b="1" dirty="0">
              <a:solidFill>
                <a:schemeClr val="bg1"/>
              </a:solidFill>
            </a:endParaRPr>
          </a:p>
        </p:txBody>
      </p:sp>
      <p:sp>
        <p:nvSpPr>
          <p:cNvPr id="5" name="Text Placeholder 4"/>
          <p:cNvSpPr>
            <a:spLocks noGrp="1"/>
          </p:cNvSpPr>
          <p:nvPr>
            <p:ph type="body" sz="half" idx="2"/>
          </p:nvPr>
        </p:nvSpPr>
        <p:spPr>
          <a:xfrm>
            <a:off x="5274130" y="2093911"/>
            <a:ext cx="6917871" cy="4764089"/>
          </a:xfrm>
          <a:solidFill>
            <a:schemeClr val="accent3">
              <a:lumMod val="60000"/>
              <a:lumOff val="40000"/>
            </a:schemeClr>
          </a:solidFill>
        </p:spPr>
        <p:txBody>
          <a:bodyPr>
            <a:normAutofit/>
          </a:bodyPr>
          <a:lstStyle/>
          <a:p>
            <a:pPr marL="342900" indent="-342900">
              <a:buFont typeface="Arial" panose="020B0604020202020204" pitchFamily="34" charset="0"/>
              <a:buChar char="•"/>
            </a:pPr>
            <a:endParaRPr lang="en-US" sz="2400" dirty="0"/>
          </a:p>
          <a:p>
            <a:endParaRPr lang="en-US" sz="2200" dirty="0" smtClean="0"/>
          </a:p>
          <a:p>
            <a:pPr marL="342900" indent="-342900">
              <a:buFont typeface="Arial" panose="020B0604020202020204" pitchFamily="34" charset="0"/>
              <a:buChar char="•"/>
            </a:pPr>
            <a:endParaRPr lang="en-US" sz="2400" dirty="0"/>
          </a:p>
        </p:txBody>
      </p:sp>
      <p:sp>
        <p:nvSpPr>
          <p:cNvPr id="4" name="TextBox 3"/>
          <p:cNvSpPr txBox="1"/>
          <p:nvPr/>
        </p:nvSpPr>
        <p:spPr>
          <a:xfrm>
            <a:off x="2351315" y="2322287"/>
            <a:ext cx="2467429" cy="646331"/>
          </a:xfrm>
          <a:prstGeom prst="rect">
            <a:avLst/>
          </a:prstGeom>
          <a:noFill/>
        </p:spPr>
        <p:txBody>
          <a:bodyPr wrap="square" rtlCol="0">
            <a:spAutoFit/>
          </a:bodyPr>
          <a:lstStyle/>
          <a:p>
            <a:endParaRPr lang="en-US" dirty="0"/>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399911482"/>
              </p:ext>
            </p:extLst>
          </p:nvPr>
        </p:nvGraphicFramePr>
        <p:xfrm>
          <a:off x="5461907" y="2322287"/>
          <a:ext cx="6542316" cy="4297679"/>
        </p:xfrm>
        <a:graphic>
          <a:graphicData uri="http://schemas.openxmlformats.org/drawingml/2006/table">
            <a:tbl>
              <a:tblPr firstRow="1" bandRow="1">
                <a:tableStyleId>{073A0DAA-6AF3-43AB-8588-CEC1D06C72B9}</a:tableStyleId>
              </a:tblPr>
              <a:tblGrid>
                <a:gridCol w="2481944"/>
                <a:gridCol w="4060372"/>
              </a:tblGrid>
              <a:tr h="695036">
                <a:tc>
                  <a:txBody>
                    <a:bodyPr/>
                    <a:lstStyle/>
                    <a:p>
                      <a:pPr algn="ctr"/>
                      <a:r>
                        <a:rPr lang="en-US" dirty="0" smtClean="0"/>
                        <a:t>Category</a:t>
                      </a:r>
                      <a:endParaRPr lang="en-US" dirty="0"/>
                    </a:p>
                  </a:txBody>
                  <a:tcPr anchor="ctr">
                    <a:lnB w="12700" cap="flat" cmpd="sng" algn="ctr">
                      <a:solidFill>
                        <a:schemeClr val="tx1"/>
                      </a:solidFill>
                      <a:prstDash val="solid"/>
                      <a:round/>
                      <a:headEnd type="none" w="med" len="med"/>
                      <a:tailEnd type="none" w="med" len="med"/>
                    </a:lnB>
                  </a:tcPr>
                </a:tc>
                <a:tc>
                  <a:txBody>
                    <a:bodyPr/>
                    <a:lstStyle/>
                    <a:p>
                      <a:pPr algn="ctr"/>
                      <a:r>
                        <a:rPr lang="en-US" dirty="0" smtClean="0"/>
                        <a:t>Description</a:t>
                      </a:r>
                      <a:endParaRPr lang="en-US" dirty="0"/>
                    </a:p>
                  </a:txBody>
                  <a:tcPr anchor="ctr">
                    <a:lnB w="12700" cap="flat" cmpd="sng" algn="ctr">
                      <a:solidFill>
                        <a:schemeClr val="tx1"/>
                      </a:solidFill>
                      <a:prstDash val="solid"/>
                      <a:round/>
                      <a:headEnd type="none" w="med" len="med"/>
                      <a:tailEnd type="none" w="med" len="med"/>
                    </a:lnB>
                  </a:tcPr>
                </a:tc>
              </a:tr>
              <a:tr h="1200881">
                <a:tc>
                  <a:txBody>
                    <a:bodyPr/>
                    <a:lstStyle/>
                    <a:p>
                      <a:pPr algn="ctr"/>
                      <a:r>
                        <a:rPr lang="en-US" dirty="0" smtClean="0"/>
                        <a:t>Tier</a:t>
                      </a:r>
                      <a:r>
                        <a:rPr lang="en-US" baseline="0" dirty="0" smtClean="0"/>
                        <a:t> 1</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t>$</a:t>
                      </a:r>
                      <a:r>
                        <a:rPr lang="en-US" dirty="0" smtClean="0"/>
                        <a:t>300k per year potential</a:t>
                      </a:r>
                    </a:p>
                    <a:p>
                      <a:pPr marL="285750" indent="-285750">
                        <a:buFont typeface="Arial" panose="020B0604020202020204" pitchFamily="34" charset="0"/>
                        <a:buChar char="•"/>
                      </a:pPr>
                      <a:r>
                        <a:rPr lang="en-US" dirty="0" smtClean="0"/>
                        <a:t>Network</a:t>
                      </a:r>
                      <a:r>
                        <a:rPr lang="en-US" baseline="0" dirty="0" smtClean="0"/>
                        <a:t> potential</a:t>
                      </a:r>
                    </a:p>
                    <a:p>
                      <a:pPr marL="285750" indent="-285750">
                        <a:buFont typeface="Arial" panose="020B0604020202020204" pitchFamily="34" charset="0"/>
                        <a:buChar char="•"/>
                      </a:pPr>
                      <a:r>
                        <a:rPr lang="en-US" baseline="0" dirty="0" smtClean="0"/>
                        <a:t>Notoriety and exposure </a:t>
                      </a:r>
                      <a:r>
                        <a:rPr lang="en-US" baseline="0" dirty="0" smtClean="0"/>
                        <a:t>is high</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881">
                <a:tc>
                  <a:txBody>
                    <a:bodyPr/>
                    <a:lstStyle/>
                    <a:p>
                      <a:pPr algn="ctr"/>
                      <a:r>
                        <a:rPr lang="en-US" dirty="0" smtClean="0"/>
                        <a:t>Tier 2</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lang="en-US" dirty="0" smtClean="0"/>
                        <a:t>$100k per year potential</a:t>
                      </a:r>
                    </a:p>
                    <a:p>
                      <a:pPr marL="285750" indent="-285750">
                        <a:buFont typeface="Arial" panose="020B0604020202020204" pitchFamily="34" charset="0"/>
                        <a:buChar char="•"/>
                      </a:pPr>
                      <a:r>
                        <a:rPr lang="en-US" dirty="0" smtClean="0"/>
                        <a:t>Property</a:t>
                      </a:r>
                      <a:r>
                        <a:rPr lang="en-US" baseline="0" dirty="0" smtClean="0"/>
                        <a:t> Managers that can refer</a:t>
                      </a:r>
                    </a:p>
                    <a:p>
                      <a:pPr marL="285750" indent="-285750">
                        <a:buFont typeface="Arial" panose="020B0604020202020204" pitchFamily="34" charset="0"/>
                        <a:buChar char="•"/>
                      </a:pPr>
                      <a:r>
                        <a:rPr lang="en-US" baseline="0" dirty="0" smtClean="0"/>
                        <a:t>Help with referrals</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00881">
                <a:tc>
                  <a:txBody>
                    <a:bodyPr/>
                    <a:lstStyle/>
                    <a:p>
                      <a:pPr algn="ctr"/>
                      <a:r>
                        <a:rPr lang="en-US" dirty="0" smtClean="0"/>
                        <a:t>Everyone Else</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bl>
          </a:graphicData>
        </a:graphic>
      </p:graphicFrame>
    </p:spTree>
    <p:extLst>
      <p:ext uri="{BB962C8B-B14F-4D97-AF65-F5344CB8AC3E}">
        <p14:creationId xmlns:p14="http://schemas.microsoft.com/office/powerpoint/2010/main" val="4210027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13263</TotalTime>
  <Words>1190</Words>
  <Application>Microsoft Office PowerPoint</Application>
  <PresentationFormat>Widescreen</PresentationFormat>
  <Paragraphs>286</Paragraphs>
  <Slides>43</Slides>
  <Notes>10</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43</vt:i4>
      </vt:variant>
    </vt:vector>
  </HeadingPairs>
  <TitlesOfParts>
    <vt:vector size="51" baseType="lpstr">
      <vt:lpstr>Arial</vt:lpstr>
      <vt:lpstr>Baskerville Old Face</vt:lpstr>
      <vt:lpstr>Calibri</vt:lpstr>
      <vt:lpstr>Calibri Light</vt:lpstr>
      <vt:lpstr>Times New Roman</vt:lpstr>
      <vt:lpstr>Vegur</vt:lpstr>
      <vt:lpstr>Office Theme</vt:lpstr>
      <vt:lpstr>1_Office Theme</vt:lpstr>
      <vt:lpstr>Winning New Business Specifically Tailored for:    Session #10: Mining Current Customers  July 19th, 2016</vt:lpstr>
      <vt:lpstr>PowerPoint Presentation</vt:lpstr>
      <vt:lpstr>Who?</vt:lpstr>
      <vt:lpstr>PowerPoint Presentation</vt:lpstr>
      <vt:lpstr>PowerPoint Presentation</vt:lpstr>
      <vt:lpstr>Let’s Define Your Normandy</vt:lpstr>
      <vt:lpstr>Let’s Define Your Normandy</vt:lpstr>
      <vt:lpstr>Let’s Define Your Normandy</vt:lpstr>
      <vt:lpstr>Let’s Define Your Normandy</vt:lpstr>
      <vt:lpstr>Organize</vt:lpstr>
      <vt:lpstr>PowerPoint Presentation</vt:lpstr>
      <vt:lpstr>PowerPoint Presentation</vt:lpstr>
      <vt:lpstr>Annual Vision Meetings</vt:lpstr>
      <vt:lpstr>Annual Vision Meeting</vt:lpstr>
      <vt:lpstr>Goals</vt:lpstr>
      <vt:lpstr>Positioning Yourself</vt:lpstr>
      <vt:lpstr>Positioning Yourself</vt:lpstr>
      <vt:lpstr>Positioning Yourself</vt:lpstr>
      <vt:lpstr>Positioning Yourself</vt:lpstr>
      <vt:lpstr>Positioning Yourself</vt:lpstr>
      <vt:lpstr>ABC Manufacturing</vt:lpstr>
      <vt:lpstr>ABC Manufacturing</vt:lpstr>
      <vt:lpstr>ABC Manufacturing</vt:lpstr>
      <vt:lpstr>What to Ask?</vt:lpstr>
      <vt:lpstr>Best Practices to Leading a Vision Meeting</vt:lpstr>
      <vt:lpstr>Service Call Audits</vt:lpstr>
      <vt:lpstr>PowerPoint Presentation</vt:lpstr>
      <vt:lpstr>PowerPoint Presentation</vt:lpstr>
      <vt:lpstr>Maintenance Plans</vt:lpstr>
      <vt:lpstr>PowerPoint Presentation</vt:lpstr>
      <vt:lpstr>Best Practices to Selling Maintenance Plans to Current Customers</vt:lpstr>
      <vt:lpstr>PowerPoint Presentation</vt:lpstr>
      <vt:lpstr>Best Practices to Selling Maintenance Plans to Current Customers</vt:lpstr>
      <vt:lpstr>Benefits to Maintenance Agreements</vt:lpstr>
      <vt:lpstr>Best Practices to Selling Maintenance Plans to Current Customers</vt:lpstr>
      <vt:lpstr>Center of their Eco-System (Probably not enough time)</vt:lpstr>
      <vt:lpstr>Summary</vt:lpstr>
      <vt:lpstr>PowerPoint Presentation</vt:lpstr>
      <vt:lpstr>PowerPoint Presentation</vt:lpstr>
      <vt:lpstr>PowerPoint Presentation</vt:lpstr>
      <vt:lpstr>PowerPoint Presentation</vt:lpstr>
      <vt:lpstr>PowerPoint Presentation</vt:lpstr>
      <vt:lpstr>Questions / Discussion  Chris Peterson cpeterson@vectorfirm.com 321-439-3025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nac design</dc:creator>
  <cp:lastModifiedBy>Chris Peterson</cp:lastModifiedBy>
  <cp:revision>382</cp:revision>
  <dcterms:created xsi:type="dcterms:W3CDTF">2015-05-01T22:42:50Z</dcterms:created>
  <dcterms:modified xsi:type="dcterms:W3CDTF">2016-07-15T18:26:13Z</dcterms:modified>
</cp:coreProperties>
</file>