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43"/>
  </p:notesMasterIdLst>
  <p:handoutMasterIdLst>
    <p:handoutMasterId r:id="rId44"/>
  </p:handoutMasterIdLst>
  <p:sldIdLst>
    <p:sldId id="297" r:id="rId3"/>
    <p:sldId id="423" r:id="rId4"/>
    <p:sldId id="449" r:id="rId5"/>
    <p:sldId id="452" r:id="rId6"/>
    <p:sldId id="450" r:id="rId7"/>
    <p:sldId id="451" r:id="rId8"/>
    <p:sldId id="424" r:id="rId9"/>
    <p:sldId id="453" r:id="rId10"/>
    <p:sldId id="422" r:id="rId11"/>
    <p:sldId id="425" r:id="rId12"/>
    <p:sldId id="299" r:id="rId13"/>
    <p:sldId id="447" r:id="rId14"/>
    <p:sldId id="439" r:id="rId15"/>
    <p:sldId id="429" r:id="rId16"/>
    <p:sldId id="415" r:id="rId17"/>
    <p:sldId id="430" r:id="rId18"/>
    <p:sldId id="401" r:id="rId19"/>
    <p:sldId id="414" r:id="rId20"/>
    <p:sldId id="454" r:id="rId21"/>
    <p:sldId id="431" r:id="rId22"/>
    <p:sldId id="443" r:id="rId23"/>
    <p:sldId id="417" r:id="rId24"/>
    <p:sldId id="442" r:id="rId25"/>
    <p:sldId id="421" r:id="rId26"/>
    <p:sldId id="458" r:id="rId27"/>
    <p:sldId id="440" r:id="rId28"/>
    <p:sldId id="448" r:id="rId29"/>
    <p:sldId id="441" r:id="rId30"/>
    <p:sldId id="446" r:id="rId31"/>
    <p:sldId id="444" r:id="rId32"/>
    <p:sldId id="416" r:id="rId33"/>
    <p:sldId id="455" r:id="rId34"/>
    <p:sldId id="435" r:id="rId35"/>
    <p:sldId id="436" r:id="rId36"/>
    <p:sldId id="437" r:id="rId37"/>
    <p:sldId id="433" r:id="rId38"/>
    <p:sldId id="456" r:id="rId39"/>
    <p:sldId id="410" r:id="rId40"/>
    <p:sldId id="285" r:id="rId41"/>
    <p:sldId id="310" r:id="rId42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525"/>
    <a:srgbClr val="0E2038"/>
    <a:srgbClr val="1F467A"/>
    <a:srgbClr val="A5F4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712" autoAdjust="0"/>
  </p:normalViewPr>
  <p:slideViewPr>
    <p:cSldViewPr snapToGrid="0">
      <p:cViewPr varScale="1">
        <p:scale>
          <a:sx n="62" d="100"/>
          <a:sy n="62" d="100"/>
        </p:scale>
        <p:origin x="1650" y="60"/>
      </p:cViewPr>
      <p:guideLst/>
    </p:cSldViewPr>
  </p:slideViewPr>
  <p:outlineViewPr>
    <p:cViewPr>
      <p:scale>
        <a:sx n="33" d="100"/>
        <a:sy n="33" d="100"/>
      </p:scale>
      <p:origin x="0" y="-44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97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FD584-1E0E-44DE-8F45-AA18B3E569F2}" type="datetimeFigureOut">
              <a:rPr lang="en-US" smtClean="0"/>
              <a:t>1/19/2016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64D01-BD3A-4771-9C8B-BB7CF5BB7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3A95C-9034-4733-A0F0-3D62B4CCA743}" type="datetimeFigureOut">
              <a:rPr lang="en-US" smtClean="0"/>
              <a:t>1/19/2016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3C928-89CD-4341-AF61-1FF1EB6E9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4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731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83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45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76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02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870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46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6A6A-173D-4666-9DA8-61C00479EB98}" type="datetime1">
              <a:rPr lang="en-US" smtClean="0"/>
              <a:t>1/19/2016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206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378F1-F62B-4183-80D7-D6C97BDD323E}" type="datetime1">
              <a:rPr lang="en-US" smtClean="0"/>
              <a:t>1/19/2016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8619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0573" y="493711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0" y="125730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40573" y="2319337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378F1-F62B-4183-80D7-D6C97BDD323E}" type="datetime1">
              <a:rPr lang="en-US" smtClean="0"/>
              <a:t>1/19/2016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332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2269-D05B-424C-9E00-871CEB3CF9FF}" type="datetime1">
              <a:rPr lang="en-US" smtClean="0"/>
              <a:t>1/19/2016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0553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F433-275B-448F-9D95-90B39778DD42}" type="datetime1">
              <a:rPr lang="en-US" smtClean="0"/>
              <a:t>1/19/2016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58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04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2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41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3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68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0C77-6129-4B5C-B55D-878FAE3CC48F}" type="datetime1">
              <a:rPr lang="en-US" smtClean="0"/>
              <a:t>1/19/2016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64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6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6172" y="384969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9619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73316" y="21717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solidFill>
          <a:srgbClr val="0B1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6172" y="384969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96194"/>
            <a:ext cx="462915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73316" y="2171700"/>
            <a:ext cx="2949178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9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9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383E-DC25-4B52-BAE2-F6E6C45ECB7F}" type="datetime1">
              <a:rPr lang="en-US" smtClean="0"/>
              <a:t>1/19/2016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178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E410-C516-4F9A-A271-6FD06D218B92}" type="datetime1">
              <a:rPr lang="en-US" smtClean="0"/>
              <a:t>1/19/2016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1573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CF8-5D05-44E8-9E07-B138D9987C4F}" type="datetime1">
              <a:rPr lang="en-US" smtClean="0"/>
              <a:t>1/19/2016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630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AECBD-A3B0-488E-9A00-E96B99D2738F}" type="datetime1">
              <a:rPr lang="en-US" smtClean="0"/>
              <a:t>1/19/2016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612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4699E-B335-45F9-8D76-2631E37A60C6}" type="datetime1">
              <a:rPr lang="en-US" smtClean="0"/>
              <a:t>1/19/2016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3478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DE0F2-B7AD-43D0-A49B-645266854E0A}" type="datetime1">
              <a:rPr lang="en-US" smtClean="0"/>
              <a:t>1/19/2016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282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092D-400E-42B9-9519-A8940284190E}" type="datetime1">
              <a:rPr lang="en-US" smtClean="0"/>
              <a:t>1/19/2016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729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4699E-B335-45F9-8D76-2631E37A60C6}" type="datetime1">
              <a:rPr lang="en-US" smtClean="0"/>
              <a:t>1/19/2016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514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2" r:id="rId7"/>
    <p:sldLayoutId id="2147483667" r:id="rId8"/>
    <p:sldLayoutId id="2147483668" r:id="rId9"/>
    <p:sldLayoutId id="2147483669" r:id="rId10"/>
    <p:sldLayoutId id="2147483673" r:id="rId11"/>
    <p:sldLayoutId id="2147483670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5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Sales%20Call%20Prep%20Sheet%20Updated.docx" TargetMode="External"/><Relationship Id="rId2" Type="http://schemas.openxmlformats.org/officeDocument/2006/relationships/hyperlink" Target="Sales%20Appointment%20Planning%20Guide%20151203.docx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Core%20Account%20Strategy%20Sheet%20-%20Security-Net.docx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81" y="551688"/>
            <a:ext cx="5125433" cy="179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28062"/>
            <a:ext cx="9144000" cy="5129938"/>
          </a:xfrm>
        </p:spPr>
        <p:txBody>
          <a:bodyPr anchor="ctr">
            <a:normAutofit fontScale="90000"/>
          </a:bodyPr>
          <a:lstStyle/>
          <a:p>
            <a:r>
              <a:rPr lang="en-US" sz="4400" b="1" dirty="0" smtClean="0">
                <a:latin typeface="Baskerville Old Face" panose="02020602080505020303" pitchFamily="18" charset="0"/>
              </a:rPr>
              <a:t/>
            </a:r>
            <a:br>
              <a:rPr lang="en-US" sz="4400" b="1" dirty="0" smtClean="0">
                <a:latin typeface="Baskerville Old Face" panose="02020602080505020303" pitchFamily="18" charset="0"/>
              </a:rPr>
            </a:br>
            <a:r>
              <a:rPr lang="en-US" sz="4400" b="1" dirty="0" smtClean="0">
                <a:latin typeface="Baskerville Old Face" panose="02020602080505020303" pitchFamily="18" charset="0"/>
              </a:rPr>
              <a:t>Winning </a:t>
            </a:r>
            <a:r>
              <a:rPr lang="en-US" sz="4400" b="1" dirty="0">
                <a:latin typeface="Baskerville Old Face" panose="02020602080505020303" pitchFamily="18" charset="0"/>
              </a:rPr>
              <a:t>New Business</a:t>
            </a:r>
            <a:r>
              <a:rPr lang="en-US" sz="4800" b="1" dirty="0">
                <a:latin typeface="Baskerville Old Face" panose="02020602080505020303" pitchFamily="18" charset="0"/>
              </a:rPr>
              <a:t/>
            </a:r>
            <a:br>
              <a:rPr lang="en-US" sz="4800" b="1" dirty="0">
                <a:latin typeface="Baskerville Old Face" panose="02020602080505020303" pitchFamily="18" charset="0"/>
              </a:rPr>
            </a:br>
            <a:r>
              <a:rPr lang="en-US" sz="2000" i="1" dirty="0" smtClean="0">
                <a:latin typeface="Baskerville Old Face" panose="02020602080505020303" pitchFamily="18" charset="0"/>
              </a:rPr>
              <a:t>Specifically Tailored for:</a:t>
            </a:r>
            <a:r>
              <a:rPr lang="en-US" sz="2400" i="1" dirty="0" smtClean="0">
                <a:latin typeface="Baskerville Old Face" panose="02020602080505020303" pitchFamily="18" charset="0"/>
              </a:rPr>
              <a:t/>
            </a:r>
            <a:br>
              <a:rPr lang="en-US" sz="2400" i="1" dirty="0" smtClean="0">
                <a:latin typeface="Baskerville Old Face" panose="02020602080505020303" pitchFamily="18" charset="0"/>
              </a:rPr>
            </a:br>
            <a:r>
              <a:rPr lang="en-US" sz="5400" dirty="0">
                <a:latin typeface="Baskerville Old Face" panose="02020602080505020303" pitchFamily="18" charset="0"/>
              </a:rPr>
              <a:t/>
            </a:r>
            <a:br>
              <a:rPr lang="en-US" sz="5400" dirty="0">
                <a:latin typeface="Baskerville Old Face" panose="02020602080505020303" pitchFamily="18" charset="0"/>
              </a:rPr>
            </a:br>
            <a:r>
              <a:rPr lang="en-US" sz="3600" dirty="0" smtClean="0">
                <a:latin typeface="Baskerville Old Face" panose="02020602080505020303" pitchFamily="18" charset="0"/>
              </a:rPr>
              <a:t/>
            </a:r>
            <a:br>
              <a:rPr lang="en-US" sz="3600" dirty="0" smtClean="0">
                <a:latin typeface="Baskerville Old Face" panose="02020602080505020303" pitchFamily="18" charset="0"/>
              </a:rPr>
            </a:br>
            <a:r>
              <a:rPr lang="en-US" sz="3600" dirty="0" smtClean="0">
                <a:latin typeface="Baskerville Old Face" panose="02020602080505020303" pitchFamily="18" charset="0"/>
              </a:rPr>
              <a:t/>
            </a:r>
            <a:br>
              <a:rPr lang="en-US" sz="3600" dirty="0" smtClean="0">
                <a:latin typeface="Baskerville Old Face" panose="02020602080505020303" pitchFamily="18" charset="0"/>
              </a:rPr>
            </a:br>
            <a:r>
              <a:rPr lang="en-US" sz="3600" dirty="0" smtClean="0">
                <a:latin typeface="Baskerville Old Face" panose="02020602080505020303" pitchFamily="18" charset="0"/>
              </a:rPr>
              <a:t/>
            </a:r>
            <a:br>
              <a:rPr lang="en-US" sz="3600" dirty="0" smtClean="0">
                <a:latin typeface="Baskerville Old Face" panose="02020602080505020303" pitchFamily="18" charset="0"/>
              </a:rPr>
            </a:b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  <a:t>Session #4: Managing Your Targets (and your time)</a:t>
            </a:r>
            <a:b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</a:b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  <a:t/>
            </a:r>
            <a:b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</a:br>
            <a:endParaRPr lang="id-ID" sz="4800" dirty="0">
              <a:solidFill>
                <a:schemeClr val="accent4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563" y="3679557"/>
            <a:ext cx="1150854" cy="116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8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8420" y="2681207"/>
            <a:ext cx="73771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Now What?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80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Managing Your Targets </a:t>
            </a:r>
            <a:br>
              <a:rPr lang="en-US" sz="4400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(and your time)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2" y="2093910"/>
            <a:ext cx="3603427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Intelligence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Staying Organized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Ongoing Nurturing Routine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Time and Territory Management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Questions and Discussion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0" y="696912"/>
            <a:ext cx="5354435" cy="563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9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Managing Your Targets </a:t>
            </a:r>
            <a:br>
              <a:rPr lang="en-US" sz="4400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(and your time)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2" y="2093910"/>
            <a:ext cx="3603427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Poll #1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0" y="696912"/>
            <a:ext cx="5354435" cy="563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3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163" y="616058"/>
            <a:ext cx="2247254" cy="595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4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312" y="349713"/>
            <a:ext cx="5718873" cy="650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0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95626" y="3286151"/>
            <a:ext cx="7454348" cy="1972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b="1" spc="-300" dirty="0">
              <a:solidFill>
                <a:schemeClr val="bg1"/>
              </a:solidFill>
              <a:latin typeface="Vegur" panose="00000500000000000000" pitchFamily="50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654629"/>
            <a:ext cx="9245600" cy="37592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Intelligence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5295698"/>
            <a:ext cx="9245600" cy="1594051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96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165" y="0"/>
            <a:ext cx="10288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6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 smtClean="0"/>
              <a:t> </a:t>
            </a:r>
            <a:endParaRPr lang="id-ID" sz="20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15799" y="558622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d-ID" sz="5400" b="1" dirty="0">
              <a:solidFill>
                <a:schemeClr val="bg1"/>
              </a:solidFill>
              <a:latin typeface="Vegur" panose="00000500000000000000" pitchFamily="50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79870" y="1690352"/>
            <a:ext cx="7572780" cy="45945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schemeClr val="bg1"/>
              </a:solidFill>
              <a:latin typeface="Vegur" panose="00000500000000000000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946" y="1473234"/>
            <a:ext cx="86505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5400" dirty="0" smtClean="0">
              <a:solidFill>
                <a:schemeClr val="bg1"/>
              </a:solidFill>
              <a:latin typeface="Vegur" panose="00000500000000000000"/>
            </a:endParaRPr>
          </a:p>
          <a:p>
            <a:pPr algn="ctr"/>
            <a:endParaRPr lang="en-US" sz="5400" dirty="0">
              <a:solidFill>
                <a:schemeClr val="bg1"/>
              </a:solidFill>
              <a:latin typeface="Vegur" panose="00000500000000000000"/>
              <a:hlinkClick r:id="rId2" action="ppaction://hlinkfile"/>
            </a:endParaRP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Vegur" panose="00000500000000000000"/>
                <a:hlinkClick r:id="rId3" action="ppaction://hlinkfile"/>
              </a:rPr>
              <a:t>Prep Sheet Update</a:t>
            </a:r>
            <a:endParaRPr lang="en-US" sz="5400" b="1" dirty="0">
              <a:solidFill>
                <a:schemeClr val="bg1"/>
              </a:solidFill>
              <a:latin typeface="Vegur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48834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95626" y="3286151"/>
            <a:ext cx="7454348" cy="1972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b="1" spc="-300" dirty="0">
              <a:solidFill>
                <a:schemeClr val="bg1"/>
              </a:solidFill>
              <a:latin typeface="Vegur" panose="00000500000000000000" pitchFamily="50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654629"/>
            <a:ext cx="9245600" cy="37592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Staying Organized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5295698"/>
            <a:ext cx="9245600" cy="1594051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endParaRPr lang="en-US" i="1" dirty="0" smtClean="0">
              <a:solidFill>
                <a:schemeClr val="bg1"/>
              </a:solidFill>
            </a:endParaRPr>
          </a:p>
          <a:p>
            <a:pPr algn="ctr"/>
            <a:r>
              <a:rPr lang="en-US" sz="4000" b="1" i="1" dirty="0" smtClean="0">
                <a:solidFill>
                  <a:srgbClr val="FF0000"/>
                </a:solidFill>
              </a:rPr>
              <a:t>Poll #2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0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151883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62165" y="196330"/>
            <a:ext cx="8019672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</a:rPr>
              <a:t>Staying Organized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8353" y="2975675"/>
            <a:ext cx="64472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GOAL: Easy access to </a:t>
            </a:r>
            <a:r>
              <a:rPr lang="en-US" sz="5400" smtClean="0"/>
              <a:t>your intelligence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08067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815" y="487127"/>
            <a:ext cx="6053853" cy="637087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Recap of Engagement in the 1</a:t>
            </a:r>
            <a:r>
              <a:rPr lang="en-US" sz="4400" b="1" baseline="30000" dirty="0" smtClean="0">
                <a:solidFill>
                  <a:schemeClr val="bg1"/>
                </a:solidFill>
              </a:rPr>
              <a:t>st</a:t>
            </a:r>
            <a:r>
              <a:rPr lang="en-US" sz="4400" b="1" dirty="0" smtClean="0">
                <a:solidFill>
                  <a:schemeClr val="bg1"/>
                </a:solidFill>
              </a:rPr>
              <a:t> Meeting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Make the First Pitch a Strike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380547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Staying Organized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1681163"/>
            <a:ext cx="4498182" cy="823912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Core Accounts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4514850" cy="823912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All Other Qualified Accounts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6610"/>
            <a:ext cx="4498182" cy="4888331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75" y="3371852"/>
            <a:ext cx="3810000" cy="2857500"/>
          </a:xfrm>
        </p:spPr>
      </p:pic>
    </p:spTree>
    <p:extLst>
      <p:ext uri="{BB962C8B-B14F-4D97-AF65-F5344CB8AC3E}">
        <p14:creationId xmlns:p14="http://schemas.microsoft.com/office/powerpoint/2010/main" val="61982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4514850" cy="823912"/>
          </a:xfrm>
          <a:solidFill>
            <a:schemeClr val="bg1"/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Qualified Accounts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Staying Organized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1681163"/>
            <a:ext cx="4498182" cy="823912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Core Accounts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6610"/>
            <a:ext cx="4498182" cy="4888331"/>
          </a:xfrm>
        </p:spPr>
      </p:pic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5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151883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62165" y="196330"/>
            <a:ext cx="8019672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</a:rPr>
              <a:t>Core Accounts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8353" y="2975675"/>
            <a:ext cx="64472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hlinkClick r:id="rId2" action="ppaction://hlinkfile"/>
              </a:rPr>
              <a:t>Core Account SIMPLE Strategy One-Pager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63787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1681163"/>
            <a:ext cx="4498182" cy="823912"/>
          </a:xfrm>
          <a:solidFill>
            <a:schemeClr val="bg1"/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Core Accounts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Staying Organized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4514850" cy="823912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All Other Qualified Accounts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75" y="3371852"/>
            <a:ext cx="3810000" cy="2857500"/>
          </a:xfr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9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151883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62165" y="196330"/>
            <a:ext cx="8019672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Qualified Account Management</a:t>
            </a:r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975675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CRM, Outlook, Excel, Shoebox, </a:t>
            </a:r>
            <a:r>
              <a:rPr lang="en-US" sz="5400" dirty="0"/>
              <a:t>Manual </a:t>
            </a:r>
            <a:r>
              <a:rPr lang="en-US" sz="5400" dirty="0" smtClean="0"/>
              <a:t>Filing System?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95302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151883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62165" y="196330"/>
            <a:ext cx="8019672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Qualified Account Management</a:t>
            </a:r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975675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CRM</a:t>
            </a:r>
            <a:r>
              <a:rPr lang="en-US" sz="5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, Outlook, Excel, Shoebox, </a:t>
            </a:r>
            <a:r>
              <a:rPr lang="en-US" sz="5400" dirty="0"/>
              <a:t>Manual </a:t>
            </a:r>
            <a:r>
              <a:rPr lang="en-US" sz="5400" dirty="0" smtClean="0"/>
              <a:t>Filing System</a:t>
            </a:r>
            <a:r>
              <a:rPr lang="en-US" sz="5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?</a:t>
            </a:r>
            <a:r>
              <a:rPr lang="en-US" sz="5400" dirty="0" smtClean="0"/>
              <a:t>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275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151883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62165" y="196330"/>
            <a:ext cx="8019672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</a:rPr>
              <a:t>Qualified Account Management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975675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CRM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0855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151883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62165" y="196330"/>
            <a:ext cx="8019672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</a:rPr>
              <a:t>Qualified Account Management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975675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Manual Filing System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13829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151883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96330"/>
            <a:ext cx="91440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Old Fashioned File System</a:t>
            </a:r>
            <a:endParaRPr lang="id-ID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5164"/>
            <a:ext cx="4274450" cy="5531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00" y="1715164"/>
            <a:ext cx="4274449" cy="553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151883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96330"/>
            <a:ext cx="91440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Old Fashioned File System</a:t>
            </a:r>
            <a:endParaRPr lang="id-ID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783519" y="1451692"/>
            <a:ext cx="4273666" cy="5535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187195" y="1451691"/>
            <a:ext cx="4273666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Recap of Engagement in the 1</a:t>
            </a:r>
            <a:r>
              <a:rPr lang="en-US" sz="4400" b="1" baseline="30000" dirty="0" smtClean="0">
                <a:solidFill>
                  <a:schemeClr val="bg1"/>
                </a:solidFill>
              </a:rPr>
              <a:t>st</a:t>
            </a:r>
            <a:r>
              <a:rPr lang="en-US" sz="4400" b="1" dirty="0" smtClean="0">
                <a:solidFill>
                  <a:schemeClr val="bg1"/>
                </a:solidFill>
              </a:rPr>
              <a:t> Meeting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Make the First Pitch a Strike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Understand Their Current Personality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4955" b="14955"/>
          <a:stretch>
            <a:fillRect/>
          </a:stretch>
        </p:blipFill>
        <p:spPr>
          <a:xfrm>
            <a:off x="-973409" y="1"/>
            <a:ext cx="651398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3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151883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96330"/>
            <a:ext cx="91440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Old Fashioned File System</a:t>
            </a:r>
            <a:endParaRPr lang="id-ID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6" y="1715164"/>
            <a:ext cx="5247448" cy="5247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99" y="2092271"/>
            <a:ext cx="3868119" cy="3868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2635" y="2374908"/>
            <a:ext cx="340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45439" y="2524909"/>
            <a:ext cx="1441341" cy="377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Adams Man.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37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95626" y="3286151"/>
            <a:ext cx="7454348" cy="1972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b="1" spc="-300" dirty="0">
              <a:solidFill>
                <a:schemeClr val="bg1"/>
              </a:solidFill>
              <a:latin typeface="Vegur" panose="00000500000000000000" pitchFamily="50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654629"/>
            <a:ext cx="9245600" cy="37592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Ongoing Nurturing Routine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5295698"/>
            <a:ext cx="9245600" cy="1594051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48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151883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62165" y="196330"/>
            <a:ext cx="8019672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</a:rPr>
              <a:t>Ongoing Nurturing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1491462"/>
            <a:ext cx="9144000" cy="132343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chemeClr val="bg1"/>
                </a:solidFill>
              </a:rPr>
              <a:t>One of the major mistakes security sales people make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3471" y="3642102"/>
            <a:ext cx="8586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focus on opportunities and projects.  We should be focusing on accounts and people.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13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-636862" y="-453434"/>
            <a:ext cx="6944672" cy="731143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Ongoing Nurturing Routine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2" y="2093910"/>
            <a:ext cx="3603427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Use your task tool – never miss a deadline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Schedule Personal Touches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Follow and support socially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Random texts / tweets / emails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Touch every six weeks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6427" y="526942"/>
            <a:ext cx="410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8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5" b="8135"/>
          <a:stretch>
            <a:fillRect/>
          </a:stretch>
        </p:blipFill>
        <p:spPr>
          <a:xfrm>
            <a:off x="-585783" y="0"/>
            <a:ext cx="6513983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Elevate the Relationship to Partnership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2" y="2093910"/>
            <a:ext cx="3603427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r>
              <a:rPr lang="en-US" sz="2400" dirty="0" smtClean="0"/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    Poll #3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1506" y="294469"/>
            <a:ext cx="468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73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r="18302"/>
          <a:stretch>
            <a:fillRect/>
          </a:stretch>
        </p:blipFill>
        <p:spPr>
          <a:xfrm>
            <a:off x="-1208868" y="-216977"/>
            <a:ext cx="6840772" cy="720204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Elevate the Relationship to Partnership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2" y="2093910"/>
            <a:ext cx="3603427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Ask for referral – specific referrals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Make your prospects your advisers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Quoting Process Revisions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Subcontractor Evaluations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Product / Technology Decisions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Sales Personnel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1506" y="294469"/>
            <a:ext cx="468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8650" y="294469"/>
            <a:ext cx="4253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95626" y="3286151"/>
            <a:ext cx="7454348" cy="1972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b="1" spc="-300" dirty="0">
              <a:solidFill>
                <a:schemeClr val="bg1"/>
              </a:solidFill>
              <a:latin typeface="Vegur" panose="00000500000000000000" pitchFamily="50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654629"/>
            <a:ext cx="9245600" cy="37592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Time and Territory Management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5295698"/>
            <a:ext cx="9245600" cy="1594051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7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1" r="18331"/>
          <a:stretch>
            <a:fillRect/>
          </a:stretch>
        </p:blipFill>
        <p:spPr>
          <a:xfrm>
            <a:off x="-1053885" y="0"/>
            <a:ext cx="6594457" cy="694272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Time and Territory Management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2" y="2093910"/>
            <a:ext cx="3603427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Design your Paper Route … and accept never getting it perfect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Anchor appointments drive planning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Daily Close-Out Routine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Schedule prospecting / nurturing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Schedule debriefs after every meeting</a:t>
            </a:r>
            <a:endParaRPr lang="en-US" sz="2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1506" y="294469"/>
            <a:ext cx="468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8650" y="294469"/>
            <a:ext cx="4253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52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35009" cy="69019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862704"/>
            <a:ext cx="4150614" cy="5039253"/>
          </a:xfrm>
          <a:prstGeom prst="rect">
            <a:avLst/>
          </a:prstGeom>
          <a:solidFill>
            <a:srgbClr val="33333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 2"/>
          <p:cNvSpPr/>
          <p:nvPr/>
        </p:nvSpPr>
        <p:spPr>
          <a:xfrm>
            <a:off x="-888644" y="0"/>
            <a:ext cx="5039257" cy="186270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940159" y="3023"/>
            <a:ext cx="4781182" cy="181270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S</a:t>
            </a:r>
            <a:r>
              <a:rPr lang="id-ID" sz="4000" b="1" dirty="0" smtClean="0">
                <a:solidFill>
                  <a:schemeClr val="bg1"/>
                </a:solidFill>
              </a:rPr>
              <a:t>ummary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2035651"/>
            <a:ext cx="3841023" cy="482234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</a:rPr>
              <a:t>Gather intelligence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</a:rPr>
              <a:t>Get and stay organized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</a:rPr>
              <a:t>Conduct your ongoing nurturing routine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</a:rPr>
              <a:t>Elevate your relationships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</a:rPr>
              <a:t>Manage your activities and own your time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4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016" y="0"/>
            <a:ext cx="7384973" cy="73616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25239" y="1282685"/>
            <a:ext cx="5318761" cy="63542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 2"/>
          <p:cNvSpPr/>
          <p:nvPr/>
        </p:nvSpPr>
        <p:spPr>
          <a:xfrm>
            <a:off x="3825239" y="-405255"/>
            <a:ext cx="5534109" cy="18127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85091" y="164548"/>
            <a:ext cx="4229310" cy="114579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Action Plan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85091" y="1410304"/>
            <a:ext cx="5212023" cy="57344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u="sng" dirty="0" smtClean="0"/>
              <a:t>Action Plan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Use the Prep Sheet in at least one meeting before next Friday.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Complete the One-Page Strategy Sheet for one Core Account.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If you don’t have one, decide on a system to stay organized (shoebox with index cards method is better than nothing).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Try one of the Elevate techniques.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u="sng" dirty="0" smtClean="0"/>
              <a:t>Forum Work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612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6481" r="16481"/>
          <a:stretch>
            <a:fillRect/>
          </a:stretch>
        </p:blipFill>
        <p:spPr>
          <a:xfrm>
            <a:off x="0" y="0"/>
            <a:ext cx="6513983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Recap of Engagement in the 1</a:t>
            </a:r>
            <a:r>
              <a:rPr lang="en-US" sz="4400" b="1" baseline="30000" dirty="0" smtClean="0">
                <a:solidFill>
                  <a:schemeClr val="bg1"/>
                </a:solidFill>
              </a:rPr>
              <a:t>st</a:t>
            </a:r>
            <a:r>
              <a:rPr lang="en-US" sz="4400" b="1" dirty="0" smtClean="0">
                <a:solidFill>
                  <a:schemeClr val="bg1"/>
                </a:solidFill>
              </a:rPr>
              <a:t> Meeting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Make the First Pitch a Strike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Understand Their Current Personality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66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89200"/>
            <a:ext cx="9144000" cy="4368800"/>
          </a:xfrm>
        </p:spPr>
        <p:txBody>
          <a:bodyPr anchor="t">
            <a:normAutofit/>
          </a:bodyPr>
          <a:lstStyle/>
          <a:p>
            <a:pPr>
              <a:lnSpc>
                <a:spcPts val="5000"/>
              </a:lnSpc>
            </a:pPr>
            <a:r>
              <a:rPr lang="en-US" sz="5400" b="1" dirty="0" smtClean="0">
                <a:solidFill>
                  <a:srgbClr val="A28650"/>
                </a:solidFill>
                <a:latin typeface="Baskerville Old Face" panose="02020602080505020303" pitchFamily="18" charset="0"/>
              </a:rPr>
              <a:t>Questions / Discussion</a:t>
            </a:r>
            <a:br>
              <a:rPr lang="en-US" sz="5400" b="1" dirty="0" smtClean="0">
                <a:solidFill>
                  <a:srgbClr val="A28650"/>
                </a:solidFill>
                <a:latin typeface="Baskerville Old Face" panose="02020602080505020303" pitchFamily="18" charset="0"/>
              </a:rPr>
            </a:br>
            <a:r>
              <a:rPr lang="en-US" sz="5400" b="1" dirty="0">
                <a:solidFill>
                  <a:srgbClr val="A28650"/>
                </a:solidFill>
                <a:latin typeface="Baskerville Old Face" panose="02020602080505020303" pitchFamily="18" charset="0"/>
              </a:rPr>
              <a:t/>
            </a:r>
            <a:br>
              <a:rPr lang="en-US" sz="5400" b="1" dirty="0">
                <a:solidFill>
                  <a:srgbClr val="A28650"/>
                </a:solidFill>
                <a:latin typeface="Baskerville Old Face" panose="02020602080505020303" pitchFamily="18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Chris Peterson</a:t>
            </a:r>
            <a:br>
              <a:rPr lang="en-US" sz="24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cpeterson@vectorfirm.com</a:t>
            </a:r>
            <a:br>
              <a:rPr lang="en-US" sz="24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321-439-3025</a:t>
            </a:r>
            <a:r>
              <a:rPr lang="en-US" sz="5400" b="1" dirty="0" smtClean="0">
                <a:solidFill>
                  <a:srgbClr val="A28650"/>
                </a:solidFill>
                <a:latin typeface="Baskerville Old Face" panose="02020602080505020303" pitchFamily="18" charset="0"/>
              </a:rPr>
              <a:t/>
            </a:r>
            <a:br>
              <a:rPr lang="en-US" sz="5400" b="1" dirty="0" smtClean="0">
                <a:solidFill>
                  <a:srgbClr val="A28650"/>
                </a:solidFill>
                <a:latin typeface="Baskerville Old Face" panose="02020602080505020303" pitchFamily="18" charset="0"/>
              </a:rPr>
            </a:br>
            <a:endParaRPr lang="id-ID" sz="5400" b="1" dirty="0">
              <a:solidFill>
                <a:srgbClr val="A2865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14" y="1542372"/>
            <a:ext cx="2700172" cy="58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6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Recap of Engagement in the 1</a:t>
            </a:r>
            <a:r>
              <a:rPr lang="en-US" sz="4400" b="1" baseline="30000" dirty="0" smtClean="0">
                <a:solidFill>
                  <a:schemeClr val="bg1"/>
                </a:solidFill>
              </a:rPr>
              <a:t>st</a:t>
            </a:r>
            <a:r>
              <a:rPr lang="en-US" sz="4400" b="1" dirty="0" smtClean="0">
                <a:solidFill>
                  <a:schemeClr val="bg1"/>
                </a:solidFill>
              </a:rPr>
              <a:t> Meeting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Make the First Pitch a Strike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Understand Their Current Personality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Use Disarming Authority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8348" r="18348"/>
          <a:stretch>
            <a:fillRect/>
          </a:stretch>
        </p:blipFill>
        <p:spPr>
          <a:xfrm>
            <a:off x="-976393" y="-3138"/>
            <a:ext cx="6516964" cy="686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8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Recap of Engagement in the 1</a:t>
            </a:r>
            <a:r>
              <a:rPr lang="en-US" sz="4400" b="1" baseline="30000" dirty="0" smtClean="0">
                <a:solidFill>
                  <a:schemeClr val="bg1"/>
                </a:solidFill>
              </a:rPr>
              <a:t>st</a:t>
            </a:r>
            <a:r>
              <a:rPr lang="en-US" sz="4400" b="1" dirty="0" smtClean="0">
                <a:solidFill>
                  <a:schemeClr val="bg1"/>
                </a:solidFill>
              </a:rPr>
              <a:t> Meeting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Make the First Pitch a Strike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Understand Their Current Personality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Use Disarming Authority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Depart with Confidence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9" r="18119"/>
          <a:stretch>
            <a:fillRect/>
          </a:stretch>
        </p:blipFill>
        <p:spPr>
          <a:xfrm>
            <a:off x="-973410" y="0"/>
            <a:ext cx="6513982" cy="6857999"/>
          </a:xfrm>
        </p:spPr>
      </p:pic>
    </p:spTree>
    <p:extLst>
      <p:ext uri="{BB962C8B-B14F-4D97-AF65-F5344CB8AC3E}">
        <p14:creationId xmlns:p14="http://schemas.microsoft.com/office/powerpoint/2010/main" val="38278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7" b="17"/>
          <a:stretch>
            <a:fillRect/>
          </a:stretch>
        </p:blipFill>
        <p:spPr>
          <a:xfrm>
            <a:off x="-565580" y="0"/>
            <a:ext cx="6513982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Recap of Engagement in the 1</a:t>
            </a:r>
            <a:r>
              <a:rPr lang="en-US" sz="4400" b="1" baseline="30000" dirty="0" smtClean="0">
                <a:solidFill>
                  <a:schemeClr val="bg1"/>
                </a:solidFill>
              </a:rPr>
              <a:t>st</a:t>
            </a:r>
            <a:r>
              <a:rPr lang="en-US" sz="4400" b="1" dirty="0" smtClean="0">
                <a:solidFill>
                  <a:schemeClr val="bg1"/>
                </a:solidFill>
              </a:rPr>
              <a:t> Meeting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endParaRPr lang="en-US" sz="2800" dirty="0" smtClean="0"/>
          </a:p>
          <a:p>
            <a:r>
              <a:rPr lang="en-US" sz="2800" dirty="0" smtClean="0"/>
              <a:t>Meeting Prep Worksheet</a:t>
            </a:r>
          </a:p>
          <a:p>
            <a:endParaRPr lang="en-US" sz="2800" dirty="0" smtClean="0"/>
          </a:p>
          <a:p>
            <a:r>
              <a:rPr lang="en-US" sz="2800" dirty="0" smtClean="0"/>
              <a:t>“Are you ready for… ?” 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06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0726" y="2743199"/>
            <a:ext cx="4231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How’d it go?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31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8420" y="435595"/>
            <a:ext cx="6075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“Great.  I have a project right now.  Can you give me a quote?”</a:t>
            </a:r>
            <a:endParaRPr lang="en-US" sz="2800" i="1" dirty="0">
              <a:solidFill>
                <a:schemeClr val="accent6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9180" y="1887260"/>
            <a:ext cx="568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“Get </a:t>
            </a:r>
            <a:r>
              <a:rPr lang="en-US" sz="2800" dirty="0" err="1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outta</a:t>
            </a:r>
            <a:r>
              <a:rPr lang="en-US" sz="28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 here before I call security.”</a:t>
            </a:r>
            <a:endParaRPr lang="en-US" sz="28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3906" y="2642576"/>
            <a:ext cx="5463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</a:rPr>
              <a:t>“I don’t have anything going on right now, but you seem to be different than all these other security companies.  Let’s stay in touch.”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959" y="1811738"/>
            <a:ext cx="23712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“Thanks for sharing this info with me.  I’ll pass it along to …”</a:t>
            </a:r>
            <a:endParaRPr 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3424" y="4212236"/>
            <a:ext cx="21232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</a:rPr>
              <a:t>“Give me a call back this summer.  I’m super busy now and I’m getting married in April.”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24408" y="4839528"/>
            <a:ext cx="3580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“We’re in good shape right now, and happy with our provider, but keep in touch.”</a:t>
            </a:r>
            <a:endParaRPr lang="en-US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0112" y="4654862"/>
            <a:ext cx="2743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Vegur"/>
              </a:rPr>
              <a:t>We use my nephew’s company, but thanks for your time. I’ll be in touch and give you a shot to bid on our next job.</a:t>
            </a:r>
            <a:endParaRPr lang="en-US" sz="2000" dirty="0">
              <a:latin typeface="Vegur"/>
            </a:endParaRPr>
          </a:p>
        </p:txBody>
      </p:sp>
    </p:spTree>
    <p:extLst>
      <p:ext uri="{BB962C8B-B14F-4D97-AF65-F5344CB8AC3E}">
        <p14:creationId xmlns:p14="http://schemas.microsoft.com/office/powerpoint/2010/main" val="285222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8894</TotalTime>
  <Words>597</Words>
  <Application>Microsoft Office PowerPoint</Application>
  <PresentationFormat>On-screen Show (4:3)</PresentationFormat>
  <Paragraphs>161</Paragraphs>
  <Slides>40</Slides>
  <Notes>7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Aharoni</vt:lpstr>
      <vt:lpstr>Arial</vt:lpstr>
      <vt:lpstr>Baskerville Old Face</vt:lpstr>
      <vt:lpstr>Calibri</vt:lpstr>
      <vt:lpstr>Calibri Light</vt:lpstr>
      <vt:lpstr>Mongolian Baiti</vt:lpstr>
      <vt:lpstr>Times New Roman</vt:lpstr>
      <vt:lpstr>Vegur</vt:lpstr>
      <vt:lpstr>Office Theme</vt:lpstr>
      <vt:lpstr>1_Office Theme</vt:lpstr>
      <vt:lpstr> Winning New Business Specifically Tailored for:     Session #4: Managing Your Targets (and your time)  </vt:lpstr>
      <vt:lpstr>Recap of Engagement in the 1st Meeting</vt:lpstr>
      <vt:lpstr>Recap of Engagement in the 1st Meeting</vt:lpstr>
      <vt:lpstr>Recap of Engagement in the 1st Meeting</vt:lpstr>
      <vt:lpstr>Recap of Engagement in the 1st Meeting</vt:lpstr>
      <vt:lpstr>Recap of Engagement in the 1st Meeting</vt:lpstr>
      <vt:lpstr>Recap of Engagement in the 1st Meeting</vt:lpstr>
      <vt:lpstr>PowerPoint Presentation</vt:lpstr>
      <vt:lpstr>PowerPoint Presentation</vt:lpstr>
      <vt:lpstr>PowerPoint Presentation</vt:lpstr>
      <vt:lpstr>Managing Your Targets  (and your time)</vt:lpstr>
      <vt:lpstr>Managing Your Targets  (and your time)</vt:lpstr>
      <vt:lpstr>PowerPoint Presentation</vt:lpstr>
      <vt:lpstr>PowerPoint Presentation</vt:lpstr>
      <vt:lpstr>Intelligence</vt:lpstr>
      <vt:lpstr>PowerPoint Presentation</vt:lpstr>
      <vt:lpstr>PowerPoint Presentation</vt:lpstr>
      <vt:lpstr>Staying Organized</vt:lpstr>
      <vt:lpstr>PowerPoint Presentation</vt:lpstr>
      <vt:lpstr>Staying Organized</vt:lpstr>
      <vt:lpstr>Staying Organized</vt:lpstr>
      <vt:lpstr>PowerPoint Presentation</vt:lpstr>
      <vt:lpstr>Staying Organized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Ongoing Nurturing Routine</vt:lpstr>
      <vt:lpstr>PowerPoint Presentation</vt:lpstr>
      <vt:lpstr>Ongoing Nurturing Routine</vt:lpstr>
      <vt:lpstr>Elevate the Relationship to Partnership</vt:lpstr>
      <vt:lpstr>Elevate the Relationship to Partnership</vt:lpstr>
      <vt:lpstr>Time and Territory Management </vt:lpstr>
      <vt:lpstr>Time and Territory Management</vt:lpstr>
      <vt:lpstr>PowerPoint Presentation</vt:lpstr>
      <vt:lpstr>PowerPoint Presentation</vt:lpstr>
      <vt:lpstr>Questions / Discussion  Chris Peterson cpeterson@vectorfirm.com 321-439-3025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nac design</dc:creator>
  <cp:lastModifiedBy>Chris Peterson</cp:lastModifiedBy>
  <cp:revision>279</cp:revision>
  <dcterms:created xsi:type="dcterms:W3CDTF">2015-05-01T22:42:50Z</dcterms:created>
  <dcterms:modified xsi:type="dcterms:W3CDTF">2016-01-19T17:11:18Z</dcterms:modified>
</cp:coreProperties>
</file>