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7" r:id="rId2"/>
    <p:sldId id="974" r:id="rId3"/>
    <p:sldId id="1041" r:id="rId4"/>
    <p:sldId id="1040" r:id="rId5"/>
    <p:sldId id="1042" r:id="rId6"/>
    <p:sldId id="1043" r:id="rId7"/>
    <p:sldId id="1044" r:id="rId8"/>
    <p:sldId id="1045" r:id="rId9"/>
    <p:sldId id="1046" r:id="rId10"/>
    <p:sldId id="1047" r:id="rId11"/>
    <p:sldId id="1048" r:id="rId12"/>
    <p:sldId id="1050" r:id="rId13"/>
    <p:sldId id="1051" r:id="rId14"/>
    <p:sldId id="1053" r:id="rId15"/>
    <p:sldId id="1052" r:id="rId16"/>
    <p:sldId id="1049" r:id="rId17"/>
    <p:sldId id="1055" r:id="rId18"/>
    <p:sldId id="1056" r:id="rId19"/>
    <p:sldId id="1057" r:id="rId20"/>
    <p:sldId id="1054" r:id="rId21"/>
    <p:sldId id="1058" r:id="rId22"/>
    <p:sldId id="1059" r:id="rId23"/>
    <p:sldId id="1066" r:id="rId24"/>
    <p:sldId id="1060" r:id="rId25"/>
    <p:sldId id="1061" r:id="rId26"/>
    <p:sldId id="1062" r:id="rId27"/>
    <p:sldId id="1064" r:id="rId28"/>
    <p:sldId id="1063" r:id="rId29"/>
    <p:sldId id="1065" r:id="rId30"/>
    <p:sldId id="1067" r:id="rId31"/>
    <p:sldId id="1068" r:id="rId32"/>
    <p:sldId id="1069" r:id="rId33"/>
    <p:sldId id="1072" r:id="rId34"/>
    <p:sldId id="1071" r:id="rId35"/>
    <p:sldId id="1088" r:id="rId36"/>
    <p:sldId id="1073" r:id="rId37"/>
    <p:sldId id="1076" r:id="rId38"/>
    <p:sldId id="1077" r:id="rId39"/>
    <p:sldId id="1078" r:id="rId40"/>
    <p:sldId id="1079" r:id="rId41"/>
    <p:sldId id="1080" r:id="rId42"/>
    <p:sldId id="1081" r:id="rId43"/>
    <p:sldId id="1082" r:id="rId44"/>
    <p:sldId id="1083" r:id="rId45"/>
    <p:sldId id="1084" r:id="rId46"/>
    <p:sldId id="1085" r:id="rId47"/>
    <p:sldId id="1086" r:id="rId48"/>
    <p:sldId id="1087" r:id="rId49"/>
    <p:sldId id="1090" r:id="rId50"/>
    <p:sldId id="1011" r:id="rId51"/>
    <p:sldId id="1089" r:id="rId52"/>
    <p:sldId id="1091" r:id="rId53"/>
    <p:sldId id="1092" r:id="rId54"/>
    <p:sldId id="1093" r:id="rId55"/>
    <p:sldId id="1094" r:id="rId56"/>
    <p:sldId id="1095" r:id="rId57"/>
    <p:sldId id="1096" r:id="rId58"/>
    <p:sldId id="1097" r:id="rId59"/>
    <p:sldId id="1098" r:id="rId60"/>
    <p:sldId id="1099" r:id="rId61"/>
    <p:sldId id="1100" r:id="rId62"/>
    <p:sldId id="1101" r:id="rId63"/>
    <p:sldId id="1102" r:id="rId64"/>
    <p:sldId id="520" r:id="rId6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CEA3"/>
    <a:srgbClr val="070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1" d="100"/>
          <a:sy n="71" d="100"/>
        </p:scale>
        <p:origin x="66" y="9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B04D0-05A2-4766-B513-17BDDD4D96E9}"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DD9718A6-AA7C-4AEB-9FEC-70B5FCDC2DC5}">
      <dgm:prSet phldrT="[Text]" custT="1"/>
      <dgm:spPr>
        <a:solidFill>
          <a:srgbClr val="E3CEA3"/>
        </a:solidFill>
      </dgm:spPr>
      <dgm:t>
        <a:bodyPr/>
        <a:lstStyle/>
        <a:p>
          <a:pPr algn="ctr"/>
          <a:r>
            <a:rPr lang="en-US" sz="3200" dirty="0"/>
            <a:t>Any negative remark about finance department</a:t>
          </a:r>
        </a:p>
      </dgm:t>
    </dgm:pt>
    <dgm:pt modelId="{3BF6B1C2-4B6D-4360-AC44-383C3EF586A5}" type="parTrans" cxnId="{7F450027-8CA8-46DF-8CB0-47F13F887191}">
      <dgm:prSet/>
      <dgm:spPr/>
      <dgm:t>
        <a:bodyPr/>
        <a:lstStyle/>
        <a:p>
          <a:endParaRPr lang="en-US"/>
        </a:p>
      </dgm:t>
    </dgm:pt>
    <dgm:pt modelId="{F5220C3C-7E05-4CB4-9F57-80FDDC5A76AB}" type="sibTrans" cxnId="{7F450027-8CA8-46DF-8CB0-47F13F887191}">
      <dgm:prSet/>
      <dgm:spPr/>
      <dgm:t>
        <a:bodyPr/>
        <a:lstStyle/>
        <a:p>
          <a:endParaRPr lang="en-US"/>
        </a:p>
      </dgm:t>
    </dgm:pt>
    <dgm:pt modelId="{9CBDCDE9-3694-4FF8-ADFC-C1329C6CC75A}">
      <dgm:prSet phldrT="[Text]" custT="1"/>
      <dgm:spPr>
        <a:solidFill>
          <a:srgbClr val="E3CEA3"/>
        </a:solidFill>
      </dgm:spPr>
      <dgm:t>
        <a:bodyPr/>
        <a:lstStyle/>
        <a:p>
          <a:pPr algn="ctr"/>
          <a:r>
            <a:rPr lang="en-US" sz="3200" dirty="0"/>
            <a:t>Recent inquiries about outsourcing part of all IT duties</a:t>
          </a:r>
        </a:p>
      </dgm:t>
    </dgm:pt>
    <dgm:pt modelId="{7FCA3B95-1CD4-4537-8FC5-742A1BC019A0}" type="parTrans" cxnId="{9EE21292-6A41-42CA-AB4F-D7301BAE2F30}">
      <dgm:prSet/>
      <dgm:spPr/>
      <dgm:t>
        <a:bodyPr/>
        <a:lstStyle/>
        <a:p>
          <a:endParaRPr lang="en-US"/>
        </a:p>
      </dgm:t>
    </dgm:pt>
    <dgm:pt modelId="{29599426-34F8-489D-BEC6-69626F1E8767}" type="sibTrans" cxnId="{9EE21292-6A41-42CA-AB4F-D7301BAE2F30}">
      <dgm:prSet/>
      <dgm:spPr/>
      <dgm:t>
        <a:bodyPr/>
        <a:lstStyle/>
        <a:p>
          <a:endParaRPr lang="en-US"/>
        </a:p>
      </dgm:t>
    </dgm:pt>
    <dgm:pt modelId="{CB7CA22F-F859-4DB0-9397-2248BE1110E2}">
      <dgm:prSet phldrT="[Text]" custT="1"/>
      <dgm:spPr>
        <a:solidFill>
          <a:srgbClr val="E3CEA3"/>
        </a:solidFill>
      </dgm:spPr>
      <dgm:t>
        <a:bodyPr/>
        <a:lstStyle/>
        <a:p>
          <a:pPr algn="ctr"/>
          <a:r>
            <a:rPr lang="en-US" sz="3200" dirty="0">
              <a:solidFill>
                <a:schemeClr val="tx1"/>
              </a:solidFill>
            </a:rPr>
            <a:t>Questions about terms or extending payments on current work</a:t>
          </a:r>
        </a:p>
      </dgm:t>
    </dgm:pt>
    <dgm:pt modelId="{A5E7F5EA-94FD-40DD-8471-3F924680789C}" type="parTrans" cxnId="{0AD504F3-5D06-4735-85BF-048A43075F8E}">
      <dgm:prSet/>
      <dgm:spPr/>
      <dgm:t>
        <a:bodyPr/>
        <a:lstStyle/>
        <a:p>
          <a:endParaRPr lang="en-US"/>
        </a:p>
      </dgm:t>
    </dgm:pt>
    <dgm:pt modelId="{5D21C792-D961-4B0C-8F32-1ADA23B25740}" type="sibTrans" cxnId="{0AD504F3-5D06-4735-85BF-048A43075F8E}">
      <dgm:prSet/>
      <dgm:spPr/>
      <dgm:t>
        <a:bodyPr/>
        <a:lstStyle/>
        <a:p>
          <a:endParaRPr lang="en-US"/>
        </a:p>
      </dgm:t>
    </dgm:pt>
    <dgm:pt modelId="{25FF9E76-D375-476B-B62C-00076005185B}">
      <dgm:prSet phldrT="[Text]" custT="1"/>
      <dgm:spPr>
        <a:solidFill>
          <a:srgbClr val="E3CEA3"/>
        </a:solidFill>
      </dgm:spPr>
      <dgm:t>
        <a:bodyPr/>
        <a:lstStyle/>
        <a:p>
          <a:pPr algn="ctr"/>
          <a:r>
            <a:rPr lang="en-US" sz="3200" dirty="0">
              <a:solidFill>
                <a:schemeClr val="tx1"/>
              </a:solidFill>
            </a:rPr>
            <a:t>Questions about service invoices</a:t>
          </a:r>
        </a:p>
      </dgm:t>
    </dgm:pt>
    <dgm:pt modelId="{5FC0597D-F75D-4F2F-AB64-6719308EBC89}" type="parTrans" cxnId="{DD44876A-ADEE-4DF2-BEA8-6AAB3DE7FA86}">
      <dgm:prSet/>
      <dgm:spPr/>
      <dgm:t>
        <a:bodyPr/>
        <a:lstStyle/>
        <a:p>
          <a:endParaRPr lang="en-US"/>
        </a:p>
      </dgm:t>
    </dgm:pt>
    <dgm:pt modelId="{0A31E7F9-8E16-41F8-B31A-261EE2E4D12C}" type="sibTrans" cxnId="{DD44876A-ADEE-4DF2-BEA8-6AAB3DE7FA86}">
      <dgm:prSet/>
      <dgm:spPr/>
      <dgm:t>
        <a:bodyPr/>
        <a:lstStyle/>
        <a:p>
          <a:endParaRPr lang="en-US"/>
        </a:p>
      </dgm:t>
    </dgm:pt>
    <dgm:pt modelId="{34C42476-D28E-4AA1-A269-451B2C49793B}">
      <dgm:prSet phldrT="[Text]" custT="1"/>
      <dgm:spPr>
        <a:solidFill>
          <a:srgbClr val="E3CEA3"/>
        </a:solidFill>
      </dgm:spPr>
      <dgm:t>
        <a:bodyPr/>
        <a:lstStyle/>
        <a:p>
          <a:pPr algn="ctr"/>
          <a:r>
            <a:rPr lang="en-US" sz="3200" dirty="0">
              <a:solidFill>
                <a:schemeClr val="tx1"/>
              </a:solidFill>
            </a:rPr>
            <a:t>Someone traveling any amount between sites</a:t>
          </a:r>
        </a:p>
      </dgm:t>
    </dgm:pt>
    <dgm:pt modelId="{72A76491-03DD-4437-BFB2-27300EC98A58}" type="parTrans" cxnId="{07BBFA30-4596-4418-8EA4-1B71DDA36C2D}">
      <dgm:prSet/>
      <dgm:spPr/>
      <dgm:t>
        <a:bodyPr/>
        <a:lstStyle/>
        <a:p>
          <a:endParaRPr lang="en-US"/>
        </a:p>
      </dgm:t>
    </dgm:pt>
    <dgm:pt modelId="{5D1FE713-1B8A-4CA4-A2C7-3173BF168F64}" type="sibTrans" cxnId="{07BBFA30-4596-4418-8EA4-1B71DDA36C2D}">
      <dgm:prSet/>
      <dgm:spPr/>
      <dgm:t>
        <a:bodyPr/>
        <a:lstStyle/>
        <a:p>
          <a:endParaRPr lang="en-US"/>
        </a:p>
      </dgm:t>
    </dgm:pt>
    <dgm:pt modelId="{B342132B-E84D-4578-96D0-14F14DA606E9}">
      <dgm:prSet phldrT="[Text]" custT="1"/>
      <dgm:spPr>
        <a:solidFill>
          <a:srgbClr val="E3CEA3"/>
        </a:solidFill>
      </dgm:spPr>
      <dgm:t>
        <a:bodyPr/>
        <a:lstStyle/>
        <a:p>
          <a:pPr algn="ctr"/>
          <a:r>
            <a:rPr lang="en-US" sz="3200" dirty="0">
              <a:solidFill>
                <a:schemeClr val="tx1"/>
              </a:solidFill>
            </a:rPr>
            <a:t>Term “</a:t>
          </a:r>
          <a:r>
            <a:rPr lang="en-US" sz="3200" dirty="0" err="1">
              <a:solidFill>
                <a:schemeClr val="tx1"/>
              </a:solidFill>
            </a:rPr>
            <a:t>OpEx</a:t>
          </a:r>
          <a:r>
            <a:rPr lang="en-US" sz="3200" dirty="0">
              <a:solidFill>
                <a:schemeClr val="tx1"/>
              </a:solidFill>
            </a:rPr>
            <a:t>” or “</a:t>
          </a:r>
          <a:r>
            <a:rPr lang="en-US" sz="3200" dirty="0" err="1">
              <a:solidFill>
                <a:schemeClr val="tx1"/>
              </a:solidFill>
            </a:rPr>
            <a:t>CapEx</a:t>
          </a:r>
          <a:r>
            <a:rPr lang="en-US" sz="3200" dirty="0">
              <a:solidFill>
                <a:schemeClr val="tx1"/>
              </a:solidFill>
            </a:rPr>
            <a:t>” being used</a:t>
          </a:r>
        </a:p>
      </dgm:t>
    </dgm:pt>
    <dgm:pt modelId="{92518721-BBFB-469E-87A0-484FF598546D}" type="parTrans" cxnId="{DF4F7154-CC48-4F0D-9384-A3C040FC9426}">
      <dgm:prSet/>
      <dgm:spPr/>
      <dgm:t>
        <a:bodyPr/>
        <a:lstStyle/>
        <a:p>
          <a:endParaRPr lang="en-US"/>
        </a:p>
      </dgm:t>
    </dgm:pt>
    <dgm:pt modelId="{227E4AB4-4F56-4601-9F36-1AEEB255C029}" type="sibTrans" cxnId="{DF4F7154-CC48-4F0D-9384-A3C040FC9426}">
      <dgm:prSet/>
      <dgm:spPr/>
      <dgm:t>
        <a:bodyPr/>
        <a:lstStyle/>
        <a:p>
          <a:endParaRPr lang="en-US"/>
        </a:p>
      </dgm:t>
    </dgm:pt>
    <dgm:pt modelId="{E2E760D0-400F-4441-8764-1CEC97721F7A}">
      <dgm:prSet phldrT="[Text]" custT="1"/>
      <dgm:spPr>
        <a:solidFill>
          <a:srgbClr val="E3CEA3"/>
        </a:solidFill>
      </dgm:spPr>
      <dgm:t>
        <a:bodyPr/>
        <a:lstStyle/>
        <a:p>
          <a:pPr algn="ctr"/>
          <a:r>
            <a:rPr lang="en-US" sz="3200" dirty="0">
              <a:solidFill>
                <a:schemeClr val="tx1"/>
              </a:solidFill>
            </a:rPr>
            <a:t>Cash flow business</a:t>
          </a:r>
        </a:p>
      </dgm:t>
    </dgm:pt>
    <dgm:pt modelId="{0F640B91-AF25-4079-93BD-3B9FCB18EC3A}" type="parTrans" cxnId="{312C99CA-FB3A-494B-9713-115767AD4177}">
      <dgm:prSet/>
      <dgm:spPr/>
      <dgm:t>
        <a:bodyPr/>
        <a:lstStyle/>
        <a:p>
          <a:endParaRPr lang="en-US"/>
        </a:p>
      </dgm:t>
    </dgm:pt>
    <dgm:pt modelId="{C07B8D93-27D6-47BA-BC75-DA14C0F93DE1}" type="sibTrans" cxnId="{312C99CA-FB3A-494B-9713-115767AD4177}">
      <dgm:prSet/>
      <dgm:spPr/>
      <dgm:t>
        <a:bodyPr/>
        <a:lstStyle/>
        <a:p>
          <a:endParaRPr lang="en-US"/>
        </a:p>
      </dgm:t>
    </dgm:pt>
    <dgm:pt modelId="{C8955F51-A155-4A12-A2D4-DECB5AB7433B}">
      <dgm:prSet phldrT="[Text]"/>
      <dgm:spPr>
        <a:solidFill>
          <a:srgbClr val="E3CEA3"/>
        </a:solidFill>
      </dgm:spPr>
      <dgm:t>
        <a:bodyPr/>
        <a:lstStyle/>
        <a:p>
          <a:pPr algn="ctr"/>
          <a:endParaRPr lang="en-US" dirty="0"/>
        </a:p>
      </dgm:t>
    </dgm:pt>
    <dgm:pt modelId="{C1CB5A92-D0AD-40DD-9CCE-9564CF18C1B8}" type="parTrans" cxnId="{7DB6C428-E24B-4428-AC51-7DF52F67AE0C}">
      <dgm:prSet/>
      <dgm:spPr/>
      <dgm:t>
        <a:bodyPr/>
        <a:lstStyle/>
        <a:p>
          <a:endParaRPr lang="en-US"/>
        </a:p>
      </dgm:t>
    </dgm:pt>
    <dgm:pt modelId="{4FF43726-EF75-466B-8339-125EA9DCE2B7}" type="sibTrans" cxnId="{7DB6C428-E24B-4428-AC51-7DF52F67AE0C}">
      <dgm:prSet/>
      <dgm:spPr/>
      <dgm:t>
        <a:bodyPr/>
        <a:lstStyle/>
        <a:p>
          <a:endParaRPr lang="en-US"/>
        </a:p>
      </dgm:t>
    </dgm:pt>
    <dgm:pt modelId="{6ED7F4A6-9F7A-4EA3-885A-06CFE6EC8F0D}">
      <dgm:prSet phldrT="[Text]" custT="1"/>
      <dgm:spPr>
        <a:solidFill>
          <a:srgbClr val="E3CEA3"/>
        </a:solidFill>
      </dgm:spPr>
      <dgm:t>
        <a:bodyPr/>
        <a:lstStyle/>
        <a:p>
          <a:pPr algn="ctr"/>
          <a:endParaRPr lang="en-US" sz="2800" dirty="0"/>
        </a:p>
      </dgm:t>
    </dgm:pt>
    <dgm:pt modelId="{7E978B19-AED1-46EF-B16F-0BE844995E28}" type="parTrans" cxnId="{373063A7-49DD-4891-A449-EB3A56FD5AC9}">
      <dgm:prSet/>
      <dgm:spPr/>
      <dgm:t>
        <a:bodyPr/>
        <a:lstStyle/>
        <a:p>
          <a:endParaRPr lang="en-US"/>
        </a:p>
      </dgm:t>
    </dgm:pt>
    <dgm:pt modelId="{C3E179D7-C91E-448D-9EF1-E5FC515401B4}" type="sibTrans" cxnId="{373063A7-49DD-4891-A449-EB3A56FD5AC9}">
      <dgm:prSet/>
      <dgm:spPr/>
      <dgm:t>
        <a:bodyPr/>
        <a:lstStyle/>
        <a:p>
          <a:endParaRPr lang="en-US"/>
        </a:p>
      </dgm:t>
    </dgm:pt>
    <dgm:pt modelId="{56691A60-1DF9-4930-8890-D29F2C733AAB}">
      <dgm:prSet phldrT="[Text]" custT="1"/>
      <dgm:spPr>
        <a:solidFill>
          <a:srgbClr val="E3CEA3"/>
        </a:solidFill>
      </dgm:spPr>
      <dgm:t>
        <a:bodyPr/>
        <a:lstStyle/>
        <a:p>
          <a:pPr algn="ctr"/>
          <a:r>
            <a:rPr lang="en-US" sz="3200" dirty="0"/>
            <a:t>IT Complaining about Security</a:t>
          </a:r>
          <a:endParaRPr lang="en-US" sz="3200" dirty="0">
            <a:solidFill>
              <a:schemeClr val="tx1"/>
            </a:solidFill>
          </a:endParaRPr>
        </a:p>
      </dgm:t>
    </dgm:pt>
    <dgm:pt modelId="{1BD15C6E-C9FF-4EA2-BCFD-39DEB0DDF680}" type="parTrans" cxnId="{90781EEF-AA2A-422C-97F3-F536B9ABABFE}">
      <dgm:prSet/>
      <dgm:spPr/>
    </dgm:pt>
    <dgm:pt modelId="{1C3DC3F9-DF9C-4711-B878-A8F6446E9662}" type="sibTrans" cxnId="{90781EEF-AA2A-422C-97F3-F536B9ABABFE}">
      <dgm:prSet/>
      <dgm:spPr/>
    </dgm:pt>
    <dgm:pt modelId="{7B01246B-6EF2-4567-A0C6-BD70EDF8790C}">
      <dgm:prSet custT="1"/>
      <dgm:spPr/>
      <dgm:t>
        <a:bodyPr/>
        <a:lstStyle/>
        <a:p>
          <a:pPr algn="ctr"/>
          <a:r>
            <a:rPr lang="en-US" sz="3200" dirty="0"/>
            <a:t>Security complaining about IT</a:t>
          </a:r>
        </a:p>
      </dgm:t>
    </dgm:pt>
    <dgm:pt modelId="{5216E6EA-FF56-41A4-BC93-C596028AE083}" type="parTrans" cxnId="{12E0669F-CD91-4586-98B9-C8C4F98148D1}">
      <dgm:prSet/>
      <dgm:spPr/>
      <dgm:t>
        <a:bodyPr/>
        <a:lstStyle/>
        <a:p>
          <a:endParaRPr lang="en-US"/>
        </a:p>
      </dgm:t>
    </dgm:pt>
    <dgm:pt modelId="{DF8625DB-4265-44F9-A77B-6085AFEE69B1}" type="sibTrans" cxnId="{12E0669F-CD91-4586-98B9-C8C4F98148D1}">
      <dgm:prSet/>
      <dgm:spPr/>
      <dgm:t>
        <a:bodyPr/>
        <a:lstStyle/>
        <a:p>
          <a:endParaRPr lang="en-US"/>
        </a:p>
      </dgm:t>
    </dgm:pt>
    <dgm:pt modelId="{E778A870-144D-474C-ABA9-21620CD26400}">
      <dgm:prSet custT="1"/>
      <dgm:spPr/>
      <dgm:t>
        <a:bodyPr/>
        <a:lstStyle/>
        <a:p>
          <a:pPr algn="ctr"/>
          <a:r>
            <a:rPr lang="en-US" sz="3200" dirty="0"/>
            <a:t>SSA lapsed</a:t>
          </a:r>
        </a:p>
      </dgm:t>
    </dgm:pt>
    <dgm:pt modelId="{EB95FF3C-C40E-4457-9E13-74E61F4C409A}" type="parTrans" cxnId="{774FB0A6-640F-433D-A0C1-6E5876C6515F}">
      <dgm:prSet/>
      <dgm:spPr/>
      <dgm:t>
        <a:bodyPr/>
        <a:lstStyle/>
        <a:p>
          <a:endParaRPr lang="en-US"/>
        </a:p>
      </dgm:t>
    </dgm:pt>
    <dgm:pt modelId="{9818FF6B-4FC8-4E5A-94A1-FB69134A43F9}" type="sibTrans" cxnId="{774FB0A6-640F-433D-A0C1-6E5876C6515F}">
      <dgm:prSet/>
      <dgm:spPr/>
      <dgm:t>
        <a:bodyPr/>
        <a:lstStyle/>
        <a:p>
          <a:endParaRPr lang="en-US"/>
        </a:p>
      </dgm:t>
    </dgm:pt>
    <dgm:pt modelId="{92E4B1F4-8460-4EB2-8925-5A0CE98DC5F0}">
      <dgm:prSet phldrT="[Text]" custT="1"/>
      <dgm:spPr>
        <a:solidFill>
          <a:srgbClr val="E3CEA3"/>
        </a:solidFill>
      </dgm:spPr>
      <dgm:t>
        <a:bodyPr/>
        <a:lstStyle/>
        <a:p>
          <a:pPr algn="ctr"/>
          <a:r>
            <a:rPr lang="en-US" sz="3200" dirty="0"/>
            <a:t>“Finance was down here the other day.”</a:t>
          </a:r>
        </a:p>
      </dgm:t>
    </dgm:pt>
    <dgm:pt modelId="{200C0B8C-ED78-4440-84D9-68FBF99E0462}" type="parTrans" cxnId="{5CBEBEE6-5AE0-4732-A4BE-7BAAAD0C2A5A}">
      <dgm:prSet/>
      <dgm:spPr/>
    </dgm:pt>
    <dgm:pt modelId="{6604C6F9-7A4B-4831-8D22-4C0BEC305864}" type="sibTrans" cxnId="{5CBEBEE6-5AE0-4732-A4BE-7BAAAD0C2A5A}">
      <dgm:prSet/>
      <dgm:spPr/>
    </dgm:pt>
    <dgm:pt modelId="{9C26173C-E116-4FA9-8F54-5C5FE57BF9A9}" type="pres">
      <dgm:prSet presAssocID="{FA4B04D0-05A2-4766-B513-17BDDD4D96E9}" presName="Name0" presStyleCnt="0">
        <dgm:presLayoutVars>
          <dgm:dir/>
          <dgm:animLvl val="lvl"/>
          <dgm:resizeHandles val="exact"/>
        </dgm:presLayoutVars>
      </dgm:prSet>
      <dgm:spPr/>
    </dgm:pt>
    <dgm:pt modelId="{31712BEB-EDEA-4BCD-98BE-B7D81911D4AC}" type="pres">
      <dgm:prSet presAssocID="{C8955F51-A155-4A12-A2D4-DECB5AB7433B}" presName="linNode" presStyleCnt="0"/>
      <dgm:spPr/>
    </dgm:pt>
    <dgm:pt modelId="{497609B8-9F01-4A84-87A9-122F5324A6D9}" type="pres">
      <dgm:prSet presAssocID="{C8955F51-A155-4A12-A2D4-DECB5AB7433B}" presName="parentText" presStyleLbl="node1" presStyleIdx="0" presStyleCnt="1">
        <dgm:presLayoutVars>
          <dgm:chMax val="1"/>
          <dgm:bulletEnabled val="1"/>
        </dgm:presLayoutVars>
      </dgm:prSet>
      <dgm:spPr/>
    </dgm:pt>
    <dgm:pt modelId="{8865A215-A654-46F9-9C9A-615196EA9048}" type="pres">
      <dgm:prSet presAssocID="{C8955F51-A155-4A12-A2D4-DECB5AB7433B}" presName="descendantText" presStyleLbl="alignAccFollowNode1" presStyleIdx="0" presStyleCnt="1" custScaleY="125000" custLinFactNeighborX="-6126" custLinFactNeighborY="521">
        <dgm:presLayoutVars>
          <dgm:bulletEnabled val="1"/>
        </dgm:presLayoutVars>
      </dgm:prSet>
      <dgm:spPr/>
    </dgm:pt>
  </dgm:ptLst>
  <dgm:cxnLst>
    <dgm:cxn modelId="{B6A15802-D213-4A1F-BA96-83CFEFF99481}" type="presOf" srcId="{B342132B-E84D-4578-96D0-14F14DA606E9}" destId="{8865A215-A654-46F9-9C9A-615196EA9048}" srcOrd="0" destOrd="6" presId="urn:microsoft.com/office/officeart/2005/8/layout/vList5"/>
    <dgm:cxn modelId="{67955F1F-73A2-4E2F-8C71-F6B1305E4F55}" type="presOf" srcId="{56691A60-1DF9-4930-8890-D29F2C733AAB}" destId="{8865A215-A654-46F9-9C9A-615196EA9048}" srcOrd="0" destOrd="9" presId="urn:microsoft.com/office/officeart/2005/8/layout/vList5"/>
    <dgm:cxn modelId="{7F450027-8CA8-46DF-8CB0-47F13F887191}" srcId="{C8955F51-A155-4A12-A2D4-DECB5AB7433B}" destId="{DD9718A6-AA7C-4AEB-9FEC-70B5FCDC2DC5}" srcOrd="1" destOrd="0" parTransId="{3BF6B1C2-4B6D-4360-AC44-383C3EF586A5}" sibTransId="{F5220C3C-7E05-4CB4-9F57-80FDDC5A76AB}"/>
    <dgm:cxn modelId="{7DB6C428-E24B-4428-AC51-7DF52F67AE0C}" srcId="{FA4B04D0-05A2-4766-B513-17BDDD4D96E9}" destId="{C8955F51-A155-4A12-A2D4-DECB5AB7433B}" srcOrd="0" destOrd="0" parTransId="{C1CB5A92-D0AD-40DD-9CCE-9564CF18C1B8}" sibTransId="{4FF43726-EF75-466B-8339-125EA9DCE2B7}"/>
    <dgm:cxn modelId="{7620B530-7DE5-486D-9B03-1C9A8D5A33DD}" type="presOf" srcId="{CB7CA22F-F859-4DB0-9397-2248BE1110E2}" destId="{8865A215-A654-46F9-9C9A-615196EA9048}" srcOrd="0" destOrd="7" presId="urn:microsoft.com/office/officeart/2005/8/layout/vList5"/>
    <dgm:cxn modelId="{07BBFA30-4596-4418-8EA4-1B71DDA36C2D}" srcId="{C8955F51-A155-4A12-A2D4-DECB5AB7433B}" destId="{34C42476-D28E-4AA1-A269-451B2C49793B}" srcOrd="5" destOrd="0" parTransId="{72A76491-03DD-4437-BFB2-27300EC98A58}" sibTransId="{5D1FE713-1B8A-4CA4-A2C7-3173BF168F64}"/>
    <dgm:cxn modelId="{DD44876A-ADEE-4DF2-BEA8-6AAB3DE7FA86}" srcId="{C8955F51-A155-4A12-A2D4-DECB5AB7433B}" destId="{25FF9E76-D375-476B-B62C-00076005185B}" srcOrd="4" destOrd="0" parTransId="{5FC0597D-F75D-4F2F-AB64-6719308EBC89}" sibTransId="{0A31E7F9-8E16-41F8-B31A-261EE2E4D12C}"/>
    <dgm:cxn modelId="{D4B54270-4E6F-4DC2-9CFE-4AA43A8FF5D4}" type="presOf" srcId="{DD9718A6-AA7C-4AEB-9FEC-70B5FCDC2DC5}" destId="{8865A215-A654-46F9-9C9A-615196EA9048}" srcOrd="0" destOrd="1" presId="urn:microsoft.com/office/officeart/2005/8/layout/vList5"/>
    <dgm:cxn modelId="{DF4F7154-CC48-4F0D-9384-A3C040FC9426}" srcId="{C8955F51-A155-4A12-A2D4-DECB5AB7433B}" destId="{B342132B-E84D-4578-96D0-14F14DA606E9}" srcOrd="6" destOrd="0" parTransId="{92518721-BBFB-469E-87A0-484FF598546D}" sibTransId="{227E4AB4-4F56-4601-9F36-1AEEB255C029}"/>
    <dgm:cxn modelId="{0852307E-18E5-48BD-9538-40730E50F227}" type="presOf" srcId="{C8955F51-A155-4A12-A2D4-DECB5AB7433B}" destId="{497609B8-9F01-4A84-87A9-122F5324A6D9}" srcOrd="0" destOrd="0" presId="urn:microsoft.com/office/officeart/2005/8/layout/vList5"/>
    <dgm:cxn modelId="{DF422481-13F0-4ABC-A8F7-E0BC2A8B77E2}" type="presOf" srcId="{34C42476-D28E-4AA1-A269-451B2C49793B}" destId="{8865A215-A654-46F9-9C9A-615196EA9048}" srcOrd="0" destOrd="5" presId="urn:microsoft.com/office/officeart/2005/8/layout/vList5"/>
    <dgm:cxn modelId="{FCE10C83-625B-498D-BEBE-59D07B611CED}" type="presOf" srcId="{6ED7F4A6-9F7A-4EA3-885A-06CFE6EC8F0D}" destId="{8865A215-A654-46F9-9C9A-615196EA9048}" srcOrd="0" destOrd="0" presId="urn:microsoft.com/office/officeart/2005/8/layout/vList5"/>
    <dgm:cxn modelId="{70D04786-3835-4F58-B6C8-A0A516EB2769}" type="presOf" srcId="{25FF9E76-D375-476B-B62C-00076005185B}" destId="{8865A215-A654-46F9-9C9A-615196EA9048}" srcOrd="0" destOrd="4" presId="urn:microsoft.com/office/officeart/2005/8/layout/vList5"/>
    <dgm:cxn modelId="{9EE21292-6A41-42CA-AB4F-D7301BAE2F30}" srcId="{C8955F51-A155-4A12-A2D4-DECB5AB7433B}" destId="{9CBDCDE9-3694-4FF8-ADFC-C1329C6CC75A}" srcOrd="2" destOrd="0" parTransId="{7FCA3B95-1CD4-4537-8FC5-742A1BC019A0}" sibTransId="{29599426-34F8-489D-BEC6-69626F1E8767}"/>
    <dgm:cxn modelId="{12E0669F-CD91-4586-98B9-C8C4F98148D1}" srcId="{C8955F51-A155-4A12-A2D4-DECB5AB7433B}" destId="{7B01246B-6EF2-4567-A0C6-BD70EDF8790C}" srcOrd="10" destOrd="0" parTransId="{5216E6EA-FF56-41A4-BC93-C596028AE083}" sibTransId="{DF8625DB-4265-44F9-A77B-6085AFEE69B1}"/>
    <dgm:cxn modelId="{774FB0A6-640F-433D-A0C1-6E5876C6515F}" srcId="{C8955F51-A155-4A12-A2D4-DECB5AB7433B}" destId="{E778A870-144D-474C-ABA9-21620CD26400}" srcOrd="11" destOrd="0" parTransId="{EB95FF3C-C40E-4457-9E13-74E61F4C409A}" sibTransId="{9818FF6B-4FC8-4E5A-94A1-FB69134A43F9}"/>
    <dgm:cxn modelId="{373063A7-49DD-4891-A449-EB3A56FD5AC9}" srcId="{C8955F51-A155-4A12-A2D4-DECB5AB7433B}" destId="{6ED7F4A6-9F7A-4EA3-885A-06CFE6EC8F0D}" srcOrd="0" destOrd="0" parTransId="{7E978B19-AED1-46EF-B16F-0BE844995E28}" sibTransId="{C3E179D7-C91E-448D-9EF1-E5FC515401B4}"/>
    <dgm:cxn modelId="{2C1467A8-F9AE-424C-B1D3-B80D88C2723E}" type="presOf" srcId="{E2E760D0-400F-4441-8764-1CEC97721F7A}" destId="{8865A215-A654-46F9-9C9A-615196EA9048}" srcOrd="0" destOrd="8" presId="urn:microsoft.com/office/officeart/2005/8/layout/vList5"/>
    <dgm:cxn modelId="{66F11BB9-D26E-40C3-88EB-6BA2DE123427}" type="presOf" srcId="{92E4B1F4-8460-4EB2-8925-5A0CE98DC5F0}" destId="{8865A215-A654-46F9-9C9A-615196EA9048}" srcOrd="0" destOrd="3" presId="urn:microsoft.com/office/officeart/2005/8/layout/vList5"/>
    <dgm:cxn modelId="{5F47E5BD-4C21-498E-9660-7DCFE5AB2F8F}" type="presOf" srcId="{7B01246B-6EF2-4567-A0C6-BD70EDF8790C}" destId="{8865A215-A654-46F9-9C9A-615196EA9048}" srcOrd="0" destOrd="10" presId="urn:microsoft.com/office/officeart/2005/8/layout/vList5"/>
    <dgm:cxn modelId="{4B5177C3-B314-4E8D-B513-A8BD8DAE2640}" type="presOf" srcId="{E778A870-144D-474C-ABA9-21620CD26400}" destId="{8865A215-A654-46F9-9C9A-615196EA9048}" srcOrd="0" destOrd="11" presId="urn:microsoft.com/office/officeart/2005/8/layout/vList5"/>
    <dgm:cxn modelId="{312C99CA-FB3A-494B-9713-115767AD4177}" srcId="{C8955F51-A155-4A12-A2D4-DECB5AB7433B}" destId="{E2E760D0-400F-4441-8764-1CEC97721F7A}" srcOrd="8" destOrd="0" parTransId="{0F640B91-AF25-4079-93BD-3B9FCB18EC3A}" sibTransId="{C07B8D93-27D6-47BA-BC75-DA14C0F93DE1}"/>
    <dgm:cxn modelId="{1F675BDD-200A-45DE-ABD4-23517E29510F}" type="presOf" srcId="{9CBDCDE9-3694-4FF8-ADFC-C1329C6CC75A}" destId="{8865A215-A654-46F9-9C9A-615196EA9048}" srcOrd="0" destOrd="2" presId="urn:microsoft.com/office/officeart/2005/8/layout/vList5"/>
    <dgm:cxn modelId="{5CBEBEE6-5AE0-4732-A4BE-7BAAAD0C2A5A}" srcId="{C8955F51-A155-4A12-A2D4-DECB5AB7433B}" destId="{92E4B1F4-8460-4EB2-8925-5A0CE98DC5F0}" srcOrd="3" destOrd="0" parTransId="{200C0B8C-ED78-4440-84D9-68FBF99E0462}" sibTransId="{6604C6F9-7A4B-4831-8D22-4C0BEC305864}"/>
    <dgm:cxn modelId="{90781EEF-AA2A-422C-97F3-F536B9ABABFE}" srcId="{C8955F51-A155-4A12-A2D4-DECB5AB7433B}" destId="{56691A60-1DF9-4930-8890-D29F2C733AAB}" srcOrd="9" destOrd="0" parTransId="{1BD15C6E-C9FF-4EA2-BCFD-39DEB0DDF680}" sibTransId="{1C3DC3F9-DF9C-4711-B878-A8F6446E9662}"/>
    <dgm:cxn modelId="{0AD504F3-5D06-4735-85BF-048A43075F8E}" srcId="{C8955F51-A155-4A12-A2D4-DECB5AB7433B}" destId="{CB7CA22F-F859-4DB0-9397-2248BE1110E2}" srcOrd="7" destOrd="0" parTransId="{A5E7F5EA-94FD-40DD-8471-3F924680789C}" sibTransId="{5D21C792-D961-4B0C-8F32-1ADA23B25740}"/>
    <dgm:cxn modelId="{F812EEFB-A136-45C2-9E01-A82130C24757}" type="presOf" srcId="{FA4B04D0-05A2-4766-B513-17BDDD4D96E9}" destId="{9C26173C-E116-4FA9-8F54-5C5FE57BF9A9}" srcOrd="0" destOrd="0" presId="urn:microsoft.com/office/officeart/2005/8/layout/vList5"/>
    <dgm:cxn modelId="{1F409DC5-7ADF-4543-87CC-F0F7830621F0}" type="presParOf" srcId="{9C26173C-E116-4FA9-8F54-5C5FE57BF9A9}" destId="{31712BEB-EDEA-4BCD-98BE-B7D81911D4AC}" srcOrd="0" destOrd="0" presId="urn:microsoft.com/office/officeart/2005/8/layout/vList5"/>
    <dgm:cxn modelId="{E9941173-35EF-4982-8574-DC7E9CF46B1C}" type="presParOf" srcId="{31712BEB-EDEA-4BCD-98BE-B7D81911D4AC}" destId="{497609B8-9F01-4A84-87A9-122F5324A6D9}" srcOrd="0" destOrd="0" presId="urn:microsoft.com/office/officeart/2005/8/layout/vList5"/>
    <dgm:cxn modelId="{235B43C9-7D18-4D68-8678-B1EE73C47028}" type="presParOf" srcId="{31712BEB-EDEA-4BCD-98BE-B7D81911D4AC}" destId="{8865A215-A654-46F9-9C9A-615196EA9048}" srcOrd="1" destOrd="0" presId="urn:microsoft.com/office/officeart/2005/8/layout/vList5"/>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4B04D0-05A2-4766-B513-17BDDD4D96E9}"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729AA173-EA20-4061-BA61-416AD179FE54}">
      <dgm:prSet phldrT="[Text]" custT="1"/>
      <dgm:spPr>
        <a:solidFill>
          <a:srgbClr val="E3CEA3"/>
        </a:solidFill>
      </dgm:spPr>
      <dgm:t>
        <a:bodyPr/>
        <a:lstStyle/>
        <a:p>
          <a:pPr algn="ctr"/>
          <a:endParaRPr lang="en-US" sz="2500" dirty="0">
            <a:solidFill>
              <a:schemeClr val="tx1"/>
            </a:solidFill>
          </a:endParaRPr>
        </a:p>
      </dgm:t>
    </dgm:pt>
    <dgm:pt modelId="{FA2110EA-9D05-4A81-8B81-151190B542FD}" type="parTrans" cxnId="{1A4E7910-1791-4352-8D0E-8A4D639115E1}">
      <dgm:prSet/>
      <dgm:spPr/>
      <dgm:t>
        <a:bodyPr/>
        <a:lstStyle/>
        <a:p>
          <a:endParaRPr lang="en-US"/>
        </a:p>
      </dgm:t>
    </dgm:pt>
    <dgm:pt modelId="{F1BA5CDF-F6BE-4A63-B5CF-5315566C84AB}" type="sibTrans" cxnId="{1A4E7910-1791-4352-8D0E-8A4D639115E1}">
      <dgm:prSet/>
      <dgm:spPr/>
      <dgm:t>
        <a:bodyPr/>
        <a:lstStyle/>
        <a:p>
          <a:endParaRPr lang="en-US"/>
        </a:p>
      </dgm:t>
    </dgm:pt>
    <dgm:pt modelId="{C8955F51-A155-4A12-A2D4-DECB5AB7433B}">
      <dgm:prSet phldrT="[Text]"/>
      <dgm:spPr>
        <a:solidFill>
          <a:srgbClr val="E3CEA3"/>
        </a:solidFill>
      </dgm:spPr>
      <dgm:t>
        <a:bodyPr/>
        <a:lstStyle/>
        <a:p>
          <a:pPr algn="ctr"/>
          <a:endParaRPr lang="en-US" dirty="0"/>
        </a:p>
      </dgm:t>
    </dgm:pt>
    <dgm:pt modelId="{C1CB5A92-D0AD-40DD-9CCE-9564CF18C1B8}" type="parTrans" cxnId="{7DB6C428-E24B-4428-AC51-7DF52F67AE0C}">
      <dgm:prSet/>
      <dgm:spPr/>
      <dgm:t>
        <a:bodyPr/>
        <a:lstStyle/>
        <a:p>
          <a:endParaRPr lang="en-US"/>
        </a:p>
      </dgm:t>
    </dgm:pt>
    <dgm:pt modelId="{4FF43726-EF75-466B-8339-125EA9DCE2B7}" type="sibTrans" cxnId="{7DB6C428-E24B-4428-AC51-7DF52F67AE0C}">
      <dgm:prSet/>
      <dgm:spPr/>
      <dgm:t>
        <a:bodyPr/>
        <a:lstStyle/>
        <a:p>
          <a:endParaRPr lang="en-US"/>
        </a:p>
      </dgm:t>
    </dgm:pt>
    <dgm:pt modelId="{6ED7F4A6-9F7A-4EA3-885A-06CFE6EC8F0D}">
      <dgm:prSet phldrT="[Text]" custT="1"/>
      <dgm:spPr>
        <a:solidFill>
          <a:srgbClr val="E3CEA3"/>
        </a:solidFill>
      </dgm:spPr>
      <dgm:t>
        <a:bodyPr/>
        <a:lstStyle/>
        <a:p>
          <a:pPr algn="ctr"/>
          <a:r>
            <a:rPr lang="en-US" sz="3200" dirty="0"/>
            <a:t>Any negative remark about finance department</a:t>
          </a:r>
        </a:p>
      </dgm:t>
    </dgm:pt>
    <dgm:pt modelId="{7E978B19-AED1-46EF-B16F-0BE844995E28}" type="parTrans" cxnId="{373063A7-49DD-4891-A449-EB3A56FD5AC9}">
      <dgm:prSet/>
      <dgm:spPr/>
      <dgm:t>
        <a:bodyPr/>
        <a:lstStyle/>
        <a:p>
          <a:endParaRPr lang="en-US"/>
        </a:p>
      </dgm:t>
    </dgm:pt>
    <dgm:pt modelId="{C3E179D7-C91E-448D-9EF1-E5FC515401B4}" type="sibTrans" cxnId="{373063A7-49DD-4891-A449-EB3A56FD5AC9}">
      <dgm:prSet/>
      <dgm:spPr/>
      <dgm:t>
        <a:bodyPr/>
        <a:lstStyle/>
        <a:p>
          <a:endParaRPr lang="en-US"/>
        </a:p>
      </dgm:t>
    </dgm:pt>
    <dgm:pt modelId="{BA2D12A2-6A01-483A-96B9-6AB2D7C13A1A}">
      <dgm:prSet custT="1"/>
      <dgm:spPr/>
      <dgm:t>
        <a:bodyPr/>
        <a:lstStyle/>
        <a:p>
          <a:pPr algn="ctr"/>
          <a:r>
            <a:rPr lang="en-US" sz="3200" dirty="0"/>
            <a:t>Recent inquiries about outsourcing part of all IT duties</a:t>
          </a:r>
        </a:p>
      </dgm:t>
    </dgm:pt>
    <dgm:pt modelId="{E2AA758D-2100-46A0-8798-DE506EEF79D8}" type="parTrans" cxnId="{337D627E-E803-4FA8-BBD6-86035BC55D5F}">
      <dgm:prSet/>
      <dgm:spPr/>
      <dgm:t>
        <a:bodyPr/>
        <a:lstStyle/>
        <a:p>
          <a:endParaRPr lang="en-US"/>
        </a:p>
      </dgm:t>
    </dgm:pt>
    <dgm:pt modelId="{20C8826A-DE75-4F96-876C-CD5A2A70C786}" type="sibTrans" cxnId="{337D627E-E803-4FA8-BBD6-86035BC55D5F}">
      <dgm:prSet/>
      <dgm:spPr/>
      <dgm:t>
        <a:bodyPr/>
        <a:lstStyle/>
        <a:p>
          <a:endParaRPr lang="en-US"/>
        </a:p>
      </dgm:t>
    </dgm:pt>
    <dgm:pt modelId="{855807F4-D5C5-42F1-92A9-538AFE939685}">
      <dgm:prSet custT="1"/>
      <dgm:spPr/>
      <dgm:t>
        <a:bodyPr/>
        <a:lstStyle/>
        <a:p>
          <a:pPr algn="ctr"/>
          <a:r>
            <a:rPr lang="en-US" sz="3200" dirty="0"/>
            <a:t>“Finance was down here the other day.”</a:t>
          </a:r>
        </a:p>
      </dgm:t>
    </dgm:pt>
    <dgm:pt modelId="{24A593AF-4FDB-497D-AD98-8EE2368FE0C7}" type="parTrans" cxnId="{CD016A83-515A-458C-9433-5890409BCA88}">
      <dgm:prSet/>
      <dgm:spPr/>
      <dgm:t>
        <a:bodyPr/>
        <a:lstStyle/>
        <a:p>
          <a:endParaRPr lang="en-US"/>
        </a:p>
      </dgm:t>
    </dgm:pt>
    <dgm:pt modelId="{D1C0A330-2760-450E-924A-798494260A34}" type="sibTrans" cxnId="{CD016A83-515A-458C-9433-5890409BCA88}">
      <dgm:prSet/>
      <dgm:spPr/>
      <dgm:t>
        <a:bodyPr/>
        <a:lstStyle/>
        <a:p>
          <a:endParaRPr lang="en-US"/>
        </a:p>
      </dgm:t>
    </dgm:pt>
    <dgm:pt modelId="{CCD5F1C9-FCBD-4F80-978D-20E6B1F5F5EB}">
      <dgm:prSet custT="1"/>
      <dgm:spPr/>
      <dgm:t>
        <a:bodyPr/>
        <a:lstStyle/>
        <a:p>
          <a:pPr algn="ctr"/>
          <a:r>
            <a:rPr lang="en-US" sz="3200" dirty="0">
              <a:solidFill>
                <a:schemeClr val="tx1"/>
              </a:solidFill>
            </a:rPr>
            <a:t>Questions about service invoices</a:t>
          </a:r>
        </a:p>
      </dgm:t>
    </dgm:pt>
    <dgm:pt modelId="{DBCBA5B7-3659-42A6-AE45-24DE1654A573}" type="parTrans" cxnId="{BE37A2FB-218C-4B17-B86E-1F12E464B0B1}">
      <dgm:prSet/>
      <dgm:spPr/>
      <dgm:t>
        <a:bodyPr/>
        <a:lstStyle/>
        <a:p>
          <a:endParaRPr lang="en-US"/>
        </a:p>
      </dgm:t>
    </dgm:pt>
    <dgm:pt modelId="{88FD3B90-2376-42D7-8AD1-DE2A142F2848}" type="sibTrans" cxnId="{BE37A2FB-218C-4B17-B86E-1F12E464B0B1}">
      <dgm:prSet/>
      <dgm:spPr/>
      <dgm:t>
        <a:bodyPr/>
        <a:lstStyle/>
        <a:p>
          <a:endParaRPr lang="en-US"/>
        </a:p>
      </dgm:t>
    </dgm:pt>
    <dgm:pt modelId="{C03D6CC0-CF72-4815-B5A3-A46493CCA984}">
      <dgm:prSet custT="1"/>
      <dgm:spPr/>
      <dgm:t>
        <a:bodyPr/>
        <a:lstStyle/>
        <a:p>
          <a:pPr algn="ctr"/>
          <a:r>
            <a:rPr lang="en-US" sz="3200" dirty="0">
              <a:solidFill>
                <a:schemeClr val="tx1"/>
              </a:solidFill>
            </a:rPr>
            <a:t>Someone traveling any amount between sites</a:t>
          </a:r>
        </a:p>
      </dgm:t>
    </dgm:pt>
    <dgm:pt modelId="{54243DD1-179F-48D1-9D29-32DF24A96A9A}" type="parTrans" cxnId="{164B653D-FD23-4EE5-B8D7-16C3E650BC94}">
      <dgm:prSet/>
      <dgm:spPr/>
      <dgm:t>
        <a:bodyPr/>
        <a:lstStyle/>
        <a:p>
          <a:endParaRPr lang="en-US"/>
        </a:p>
      </dgm:t>
    </dgm:pt>
    <dgm:pt modelId="{C48879CF-3D96-4DAA-8A5E-7EFEAE08C537}" type="sibTrans" cxnId="{164B653D-FD23-4EE5-B8D7-16C3E650BC94}">
      <dgm:prSet/>
      <dgm:spPr/>
      <dgm:t>
        <a:bodyPr/>
        <a:lstStyle/>
        <a:p>
          <a:endParaRPr lang="en-US"/>
        </a:p>
      </dgm:t>
    </dgm:pt>
    <dgm:pt modelId="{1CFB0CEB-D488-46A9-90ED-C9CD9569959D}">
      <dgm:prSet custT="1"/>
      <dgm:spPr/>
      <dgm:t>
        <a:bodyPr/>
        <a:lstStyle/>
        <a:p>
          <a:pPr algn="ctr"/>
          <a:r>
            <a:rPr lang="en-US" sz="3200" dirty="0">
              <a:solidFill>
                <a:schemeClr val="tx1"/>
              </a:solidFill>
            </a:rPr>
            <a:t>Term “</a:t>
          </a:r>
          <a:r>
            <a:rPr lang="en-US" sz="3200" dirty="0" err="1">
              <a:solidFill>
                <a:schemeClr val="tx1"/>
              </a:solidFill>
            </a:rPr>
            <a:t>OpEx</a:t>
          </a:r>
          <a:r>
            <a:rPr lang="en-US" sz="3200" dirty="0">
              <a:solidFill>
                <a:schemeClr val="tx1"/>
              </a:solidFill>
            </a:rPr>
            <a:t>” or “</a:t>
          </a:r>
          <a:r>
            <a:rPr lang="en-US" sz="3200" dirty="0" err="1">
              <a:solidFill>
                <a:schemeClr val="tx1"/>
              </a:solidFill>
            </a:rPr>
            <a:t>CapEx</a:t>
          </a:r>
          <a:r>
            <a:rPr lang="en-US" sz="3200" dirty="0">
              <a:solidFill>
                <a:schemeClr val="tx1"/>
              </a:solidFill>
            </a:rPr>
            <a:t>” being used</a:t>
          </a:r>
        </a:p>
      </dgm:t>
    </dgm:pt>
    <dgm:pt modelId="{6FB28561-B346-4BB6-BE9F-EF8B2C90DEED}" type="parTrans" cxnId="{484418A8-BE7D-4108-A9A5-61FA9F5C317B}">
      <dgm:prSet/>
      <dgm:spPr/>
      <dgm:t>
        <a:bodyPr/>
        <a:lstStyle/>
        <a:p>
          <a:endParaRPr lang="en-US"/>
        </a:p>
      </dgm:t>
    </dgm:pt>
    <dgm:pt modelId="{80171D13-18BC-42AB-ACD5-BBD96CA4AF8C}" type="sibTrans" cxnId="{484418A8-BE7D-4108-A9A5-61FA9F5C317B}">
      <dgm:prSet/>
      <dgm:spPr/>
      <dgm:t>
        <a:bodyPr/>
        <a:lstStyle/>
        <a:p>
          <a:endParaRPr lang="en-US"/>
        </a:p>
      </dgm:t>
    </dgm:pt>
    <dgm:pt modelId="{107CF80C-E5BB-4D47-9CCC-615A7656B7CD}">
      <dgm:prSet custT="1"/>
      <dgm:spPr/>
      <dgm:t>
        <a:bodyPr/>
        <a:lstStyle/>
        <a:p>
          <a:pPr algn="ctr"/>
          <a:r>
            <a:rPr lang="en-US" sz="3200" dirty="0">
              <a:solidFill>
                <a:schemeClr val="tx1"/>
              </a:solidFill>
            </a:rPr>
            <a:t>Questions about terms or extending payments on current work</a:t>
          </a:r>
        </a:p>
      </dgm:t>
    </dgm:pt>
    <dgm:pt modelId="{F7FB0D1B-7DAA-4803-81D4-BD2BC858480D}" type="parTrans" cxnId="{E2172C22-DFB9-4DC6-A4D8-A8798C123999}">
      <dgm:prSet/>
      <dgm:spPr/>
      <dgm:t>
        <a:bodyPr/>
        <a:lstStyle/>
        <a:p>
          <a:endParaRPr lang="en-US"/>
        </a:p>
      </dgm:t>
    </dgm:pt>
    <dgm:pt modelId="{114E2CC6-C731-4A20-9178-29975823D816}" type="sibTrans" cxnId="{E2172C22-DFB9-4DC6-A4D8-A8798C123999}">
      <dgm:prSet/>
      <dgm:spPr/>
      <dgm:t>
        <a:bodyPr/>
        <a:lstStyle/>
        <a:p>
          <a:endParaRPr lang="en-US"/>
        </a:p>
      </dgm:t>
    </dgm:pt>
    <dgm:pt modelId="{11728A25-875B-4543-9578-FA15B4EA2EED}">
      <dgm:prSet custT="1"/>
      <dgm:spPr/>
      <dgm:t>
        <a:bodyPr/>
        <a:lstStyle/>
        <a:p>
          <a:pPr algn="ctr"/>
          <a:r>
            <a:rPr lang="en-US" sz="3200" dirty="0">
              <a:solidFill>
                <a:schemeClr val="tx1"/>
              </a:solidFill>
            </a:rPr>
            <a:t>Cash flow business</a:t>
          </a:r>
        </a:p>
      </dgm:t>
    </dgm:pt>
    <dgm:pt modelId="{819CC59E-6439-492D-9C9A-3EE8ABB42ED6}" type="parTrans" cxnId="{67DF22AA-3979-4734-BF3B-A7759B9622F3}">
      <dgm:prSet/>
      <dgm:spPr/>
      <dgm:t>
        <a:bodyPr/>
        <a:lstStyle/>
        <a:p>
          <a:endParaRPr lang="en-US"/>
        </a:p>
      </dgm:t>
    </dgm:pt>
    <dgm:pt modelId="{9B552C54-3A2F-4A2D-8407-C0BC6EA88184}" type="sibTrans" cxnId="{67DF22AA-3979-4734-BF3B-A7759B9622F3}">
      <dgm:prSet/>
      <dgm:spPr/>
      <dgm:t>
        <a:bodyPr/>
        <a:lstStyle/>
        <a:p>
          <a:endParaRPr lang="en-US"/>
        </a:p>
      </dgm:t>
    </dgm:pt>
    <dgm:pt modelId="{CA636DE1-4A50-44C4-AEE5-7A104DC72FED}">
      <dgm:prSet custT="1"/>
      <dgm:spPr/>
      <dgm:t>
        <a:bodyPr/>
        <a:lstStyle/>
        <a:p>
          <a:pPr algn="ctr"/>
          <a:r>
            <a:rPr lang="en-US" sz="3200" dirty="0"/>
            <a:t>IT Complaining about Security</a:t>
          </a:r>
          <a:endParaRPr lang="en-US" sz="3200" dirty="0">
            <a:solidFill>
              <a:schemeClr val="tx1"/>
            </a:solidFill>
          </a:endParaRPr>
        </a:p>
      </dgm:t>
    </dgm:pt>
    <dgm:pt modelId="{EB0B7611-5F63-422F-84A0-FA5F820DC2BF}" type="parTrans" cxnId="{0249C08E-1FFD-477C-A1D6-134CC3E7DD6D}">
      <dgm:prSet/>
      <dgm:spPr/>
      <dgm:t>
        <a:bodyPr/>
        <a:lstStyle/>
        <a:p>
          <a:endParaRPr lang="en-US"/>
        </a:p>
      </dgm:t>
    </dgm:pt>
    <dgm:pt modelId="{D3362BC6-3A82-4CE7-B370-46EFCF687F26}" type="sibTrans" cxnId="{0249C08E-1FFD-477C-A1D6-134CC3E7DD6D}">
      <dgm:prSet/>
      <dgm:spPr/>
      <dgm:t>
        <a:bodyPr/>
        <a:lstStyle/>
        <a:p>
          <a:endParaRPr lang="en-US"/>
        </a:p>
      </dgm:t>
    </dgm:pt>
    <dgm:pt modelId="{36B66B60-2AE6-46DE-8B2D-C703051F8357}">
      <dgm:prSet custT="1"/>
      <dgm:spPr/>
      <dgm:t>
        <a:bodyPr/>
        <a:lstStyle/>
        <a:p>
          <a:pPr algn="ctr"/>
          <a:r>
            <a:rPr lang="en-US" sz="3200" dirty="0"/>
            <a:t>Security complaining about IT</a:t>
          </a:r>
        </a:p>
      </dgm:t>
    </dgm:pt>
    <dgm:pt modelId="{37209A5E-9ECD-447D-84CD-E6DB2C8E7E4D}" type="parTrans" cxnId="{EA5B2B26-9A75-4287-BDBC-ECD3AAB5FB24}">
      <dgm:prSet/>
      <dgm:spPr/>
      <dgm:t>
        <a:bodyPr/>
        <a:lstStyle/>
        <a:p>
          <a:endParaRPr lang="en-US"/>
        </a:p>
      </dgm:t>
    </dgm:pt>
    <dgm:pt modelId="{814993FB-2BEC-4EB6-B8F2-85B11CEBD69C}" type="sibTrans" cxnId="{EA5B2B26-9A75-4287-BDBC-ECD3AAB5FB24}">
      <dgm:prSet/>
      <dgm:spPr/>
      <dgm:t>
        <a:bodyPr/>
        <a:lstStyle/>
        <a:p>
          <a:endParaRPr lang="en-US"/>
        </a:p>
      </dgm:t>
    </dgm:pt>
    <dgm:pt modelId="{A8B285C0-52E2-4214-8E51-617EBB6B4D69}">
      <dgm:prSet custT="1"/>
      <dgm:spPr/>
      <dgm:t>
        <a:bodyPr/>
        <a:lstStyle/>
        <a:p>
          <a:pPr algn="ctr"/>
          <a:r>
            <a:rPr lang="en-US" sz="3200" dirty="0"/>
            <a:t>SSA lapsed</a:t>
          </a:r>
        </a:p>
      </dgm:t>
    </dgm:pt>
    <dgm:pt modelId="{1EC76046-00F1-4A43-BD07-8091944D89D8}" type="parTrans" cxnId="{391862A7-D8DB-4B4E-8AA1-12A2D7640305}">
      <dgm:prSet/>
      <dgm:spPr/>
      <dgm:t>
        <a:bodyPr/>
        <a:lstStyle/>
        <a:p>
          <a:endParaRPr lang="en-US"/>
        </a:p>
      </dgm:t>
    </dgm:pt>
    <dgm:pt modelId="{266F9BF3-968F-4D63-8104-31EF30CCCDD4}" type="sibTrans" cxnId="{391862A7-D8DB-4B4E-8AA1-12A2D7640305}">
      <dgm:prSet/>
      <dgm:spPr/>
      <dgm:t>
        <a:bodyPr/>
        <a:lstStyle/>
        <a:p>
          <a:endParaRPr lang="en-US"/>
        </a:p>
      </dgm:t>
    </dgm:pt>
    <dgm:pt modelId="{9C26173C-E116-4FA9-8F54-5C5FE57BF9A9}" type="pres">
      <dgm:prSet presAssocID="{FA4B04D0-05A2-4766-B513-17BDDD4D96E9}" presName="Name0" presStyleCnt="0">
        <dgm:presLayoutVars>
          <dgm:dir/>
          <dgm:animLvl val="lvl"/>
          <dgm:resizeHandles val="exact"/>
        </dgm:presLayoutVars>
      </dgm:prSet>
      <dgm:spPr/>
    </dgm:pt>
    <dgm:pt modelId="{31712BEB-EDEA-4BCD-98BE-B7D81911D4AC}" type="pres">
      <dgm:prSet presAssocID="{C8955F51-A155-4A12-A2D4-DECB5AB7433B}" presName="linNode" presStyleCnt="0"/>
      <dgm:spPr/>
    </dgm:pt>
    <dgm:pt modelId="{497609B8-9F01-4A84-87A9-122F5324A6D9}" type="pres">
      <dgm:prSet presAssocID="{C8955F51-A155-4A12-A2D4-DECB5AB7433B}" presName="parentText" presStyleLbl="node1" presStyleIdx="0" presStyleCnt="1">
        <dgm:presLayoutVars>
          <dgm:chMax val="1"/>
          <dgm:bulletEnabled val="1"/>
        </dgm:presLayoutVars>
      </dgm:prSet>
      <dgm:spPr/>
    </dgm:pt>
    <dgm:pt modelId="{8865A215-A654-46F9-9C9A-615196EA9048}" type="pres">
      <dgm:prSet presAssocID="{C8955F51-A155-4A12-A2D4-DECB5AB7433B}" presName="descendantText" presStyleLbl="alignAccFollowNode1" presStyleIdx="0" presStyleCnt="1" custScaleY="125000" custLinFactNeighborX="-6126" custLinFactNeighborY="521">
        <dgm:presLayoutVars>
          <dgm:bulletEnabled val="1"/>
        </dgm:presLayoutVars>
      </dgm:prSet>
      <dgm:spPr/>
    </dgm:pt>
  </dgm:ptLst>
  <dgm:cxnLst>
    <dgm:cxn modelId="{1A4E7910-1791-4352-8D0E-8A4D639115E1}" srcId="{C8955F51-A155-4A12-A2D4-DECB5AB7433B}" destId="{729AA173-EA20-4061-BA61-416AD179FE54}" srcOrd="11" destOrd="0" parTransId="{FA2110EA-9D05-4A81-8B81-151190B542FD}" sibTransId="{F1BA5CDF-F6BE-4A63-B5CF-5315566C84AB}"/>
    <dgm:cxn modelId="{8FBB0612-BD5A-46AC-96E1-A2E496270F77}" type="presOf" srcId="{BA2D12A2-6A01-483A-96B9-6AB2D7C13A1A}" destId="{8865A215-A654-46F9-9C9A-615196EA9048}" srcOrd="0" destOrd="1" presId="urn:microsoft.com/office/officeart/2005/8/layout/vList5"/>
    <dgm:cxn modelId="{84D60E1D-4119-400B-A12E-EBFE8B1B038A}" type="presOf" srcId="{1CFB0CEB-D488-46A9-90ED-C9CD9569959D}" destId="{8865A215-A654-46F9-9C9A-615196EA9048}" srcOrd="0" destOrd="5" presId="urn:microsoft.com/office/officeart/2005/8/layout/vList5"/>
    <dgm:cxn modelId="{E2172C22-DFB9-4DC6-A4D8-A8798C123999}" srcId="{C8955F51-A155-4A12-A2D4-DECB5AB7433B}" destId="{107CF80C-E5BB-4D47-9CCC-615A7656B7CD}" srcOrd="6" destOrd="0" parTransId="{F7FB0D1B-7DAA-4803-81D4-BD2BC858480D}" sibTransId="{114E2CC6-C731-4A20-9178-29975823D816}"/>
    <dgm:cxn modelId="{EA5B2B26-9A75-4287-BDBC-ECD3AAB5FB24}" srcId="{C8955F51-A155-4A12-A2D4-DECB5AB7433B}" destId="{36B66B60-2AE6-46DE-8B2D-C703051F8357}" srcOrd="9" destOrd="0" parTransId="{37209A5E-9ECD-447D-84CD-E6DB2C8E7E4D}" sibTransId="{814993FB-2BEC-4EB6-B8F2-85B11CEBD69C}"/>
    <dgm:cxn modelId="{7DB6C428-E24B-4428-AC51-7DF52F67AE0C}" srcId="{FA4B04D0-05A2-4766-B513-17BDDD4D96E9}" destId="{C8955F51-A155-4A12-A2D4-DECB5AB7433B}" srcOrd="0" destOrd="0" parTransId="{C1CB5A92-D0AD-40DD-9CCE-9564CF18C1B8}" sibTransId="{4FF43726-EF75-466B-8339-125EA9DCE2B7}"/>
    <dgm:cxn modelId="{164B653D-FD23-4EE5-B8D7-16C3E650BC94}" srcId="{C8955F51-A155-4A12-A2D4-DECB5AB7433B}" destId="{C03D6CC0-CF72-4815-B5A3-A46493CCA984}" srcOrd="4" destOrd="0" parTransId="{54243DD1-179F-48D1-9D29-32DF24A96A9A}" sibTransId="{C48879CF-3D96-4DAA-8A5E-7EFEAE08C537}"/>
    <dgm:cxn modelId="{C58D8345-40EF-4F5B-BC71-CF9B575054E2}" type="presOf" srcId="{36B66B60-2AE6-46DE-8B2D-C703051F8357}" destId="{8865A215-A654-46F9-9C9A-615196EA9048}" srcOrd="0" destOrd="9" presId="urn:microsoft.com/office/officeart/2005/8/layout/vList5"/>
    <dgm:cxn modelId="{0ED2D346-BEFB-4C32-A607-5028C9DA3EF5}" type="presOf" srcId="{107CF80C-E5BB-4D47-9CCC-615A7656B7CD}" destId="{8865A215-A654-46F9-9C9A-615196EA9048}" srcOrd="0" destOrd="6" presId="urn:microsoft.com/office/officeart/2005/8/layout/vList5"/>
    <dgm:cxn modelId="{D38DAE51-7AF9-4808-8F45-FE2BF36BCBB8}" type="presOf" srcId="{729AA173-EA20-4061-BA61-416AD179FE54}" destId="{8865A215-A654-46F9-9C9A-615196EA9048}" srcOrd="0" destOrd="11" presId="urn:microsoft.com/office/officeart/2005/8/layout/vList5"/>
    <dgm:cxn modelId="{1614AC54-21EC-4F21-9290-2B15965EB7E2}" type="presOf" srcId="{CCD5F1C9-FCBD-4F80-978D-20E6B1F5F5EB}" destId="{8865A215-A654-46F9-9C9A-615196EA9048}" srcOrd="0" destOrd="3" presId="urn:microsoft.com/office/officeart/2005/8/layout/vList5"/>
    <dgm:cxn modelId="{0852307E-18E5-48BD-9538-40730E50F227}" type="presOf" srcId="{C8955F51-A155-4A12-A2D4-DECB5AB7433B}" destId="{497609B8-9F01-4A84-87A9-122F5324A6D9}" srcOrd="0" destOrd="0" presId="urn:microsoft.com/office/officeart/2005/8/layout/vList5"/>
    <dgm:cxn modelId="{337D627E-E803-4FA8-BBD6-86035BC55D5F}" srcId="{C8955F51-A155-4A12-A2D4-DECB5AB7433B}" destId="{BA2D12A2-6A01-483A-96B9-6AB2D7C13A1A}" srcOrd="1" destOrd="0" parTransId="{E2AA758D-2100-46A0-8798-DE506EEF79D8}" sibTransId="{20C8826A-DE75-4F96-876C-CD5A2A70C786}"/>
    <dgm:cxn modelId="{FCE10C83-625B-498D-BEBE-59D07B611CED}" type="presOf" srcId="{6ED7F4A6-9F7A-4EA3-885A-06CFE6EC8F0D}" destId="{8865A215-A654-46F9-9C9A-615196EA9048}" srcOrd="0" destOrd="0" presId="urn:microsoft.com/office/officeart/2005/8/layout/vList5"/>
    <dgm:cxn modelId="{CD016A83-515A-458C-9433-5890409BCA88}" srcId="{C8955F51-A155-4A12-A2D4-DECB5AB7433B}" destId="{855807F4-D5C5-42F1-92A9-538AFE939685}" srcOrd="2" destOrd="0" parTransId="{24A593AF-4FDB-497D-AD98-8EE2368FE0C7}" sibTransId="{D1C0A330-2760-450E-924A-798494260A34}"/>
    <dgm:cxn modelId="{0249C08E-1FFD-477C-A1D6-134CC3E7DD6D}" srcId="{C8955F51-A155-4A12-A2D4-DECB5AB7433B}" destId="{CA636DE1-4A50-44C4-AEE5-7A104DC72FED}" srcOrd="8" destOrd="0" parTransId="{EB0B7611-5F63-422F-84A0-FA5F820DC2BF}" sibTransId="{D3362BC6-3A82-4CE7-B370-46EFCF687F26}"/>
    <dgm:cxn modelId="{391862A7-D8DB-4B4E-8AA1-12A2D7640305}" srcId="{C8955F51-A155-4A12-A2D4-DECB5AB7433B}" destId="{A8B285C0-52E2-4214-8E51-617EBB6B4D69}" srcOrd="10" destOrd="0" parTransId="{1EC76046-00F1-4A43-BD07-8091944D89D8}" sibTransId="{266F9BF3-968F-4D63-8104-31EF30CCCDD4}"/>
    <dgm:cxn modelId="{373063A7-49DD-4891-A449-EB3A56FD5AC9}" srcId="{C8955F51-A155-4A12-A2D4-DECB5AB7433B}" destId="{6ED7F4A6-9F7A-4EA3-885A-06CFE6EC8F0D}" srcOrd="0" destOrd="0" parTransId="{7E978B19-AED1-46EF-B16F-0BE844995E28}" sibTransId="{C3E179D7-C91E-448D-9EF1-E5FC515401B4}"/>
    <dgm:cxn modelId="{720EFBA7-68FB-416D-AE08-381259AAE66A}" type="presOf" srcId="{11728A25-875B-4543-9578-FA15B4EA2EED}" destId="{8865A215-A654-46F9-9C9A-615196EA9048}" srcOrd="0" destOrd="7" presId="urn:microsoft.com/office/officeart/2005/8/layout/vList5"/>
    <dgm:cxn modelId="{484418A8-BE7D-4108-A9A5-61FA9F5C317B}" srcId="{C8955F51-A155-4A12-A2D4-DECB5AB7433B}" destId="{1CFB0CEB-D488-46A9-90ED-C9CD9569959D}" srcOrd="5" destOrd="0" parTransId="{6FB28561-B346-4BB6-BE9F-EF8B2C90DEED}" sibTransId="{80171D13-18BC-42AB-ACD5-BBD96CA4AF8C}"/>
    <dgm:cxn modelId="{67DF22AA-3979-4734-BF3B-A7759B9622F3}" srcId="{C8955F51-A155-4A12-A2D4-DECB5AB7433B}" destId="{11728A25-875B-4543-9578-FA15B4EA2EED}" srcOrd="7" destOrd="0" parTransId="{819CC59E-6439-492D-9C9A-3EE8ABB42ED6}" sibTransId="{9B552C54-3A2F-4A2D-8407-C0BC6EA88184}"/>
    <dgm:cxn modelId="{BC7B20D1-D872-4478-ACED-7A746E8D4E6C}" type="presOf" srcId="{A8B285C0-52E2-4214-8E51-617EBB6B4D69}" destId="{8865A215-A654-46F9-9C9A-615196EA9048}" srcOrd="0" destOrd="10" presId="urn:microsoft.com/office/officeart/2005/8/layout/vList5"/>
    <dgm:cxn modelId="{40A7E8DE-B712-4FD5-BADC-057C65E81655}" type="presOf" srcId="{C03D6CC0-CF72-4815-B5A3-A46493CCA984}" destId="{8865A215-A654-46F9-9C9A-615196EA9048}" srcOrd="0" destOrd="4" presId="urn:microsoft.com/office/officeart/2005/8/layout/vList5"/>
    <dgm:cxn modelId="{5130B2F2-2BEB-4644-B260-47AF3D09847D}" type="presOf" srcId="{CA636DE1-4A50-44C4-AEE5-7A104DC72FED}" destId="{8865A215-A654-46F9-9C9A-615196EA9048}" srcOrd="0" destOrd="8" presId="urn:microsoft.com/office/officeart/2005/8/layout/vList5"/>
    <dgm:cxn modelId="{8364E4F5-2B12-477E-9BE5-96729E8FF36C}" type="presOf" srcId="{855807F4-D5C5-42F1-92A9-538AFE939685}" destId="{8865A215-A654-46F9-9C9A-615196EA9048}" srcOrd="0" destOrd="2" presId="urn:microsoft.com/office/officeart/2005/8/layout/vList5"/>
    <dgm:cxn modelId="{BE37A2FB-218C-4B17-B86E-1F12E464B0B1}" srcId="{C8955F51-A155-4A12-A2D4-DECB5AB7433B}" destId="{CCD5F1C9-FCBD-4F80-978D-20E6B1F5F5EB}" srcOrd="3" destOrd="0" parTransId="{DBCBA5B7-3659-42A6-AE45-24DE1654A573}" sibTransId="{88FD3B90-2376-42D7-8AD1-DE2A142F2848}"/>
    <dgm:cxn modelId="{F812EEFB-A136-45C2-9E01-A82130C24757}" type="presOf" srcId="{FA4B04D0-05A2-4766-B513-17BDDD4D96E9}" destId="{9C26173C-E116-4FA9-8F54-5C5FE57BF9A9}" srcOrd="0" destOrd="0" presId="urn:microsoft.com/office/officeart/2005/8/layout/vList5"/>
    <dgm:cxn modelId="{1F409DC5-7ADF-4543-87CC-F0F7830621F0}" type="presParOf" srcId="{9C26173C-E116-4FA9-8F54-5C5FE57BF9A9}" destId="{31712BEB-EDEA-4BCD-98BE-B7D81911D4AC}" srcOrd="0" destOrd="0" presId="urn:microsoft.com/office/officeart/2005/8/layout/vList5"/>
    <dgm:cxn modelId="{E9941173-35EF-4982-8574-DC7E9CF46B1C}" type="presParOf" srcId="{31712BEB-EDEA-4BCD-98BE-B7D81911D4AC}" destId="{497609B8-9F01-4A84-87A9-122F5324A6D9}" srcOrd="0" destOrd="0" presId="urn:microsoft.com/office/officeart/2005/8/layout/vList5"/>
    <dgm:cxn modelId="{235B43C9-7D18-4D68-8678-B1EE73C47028}" type="presParOf" srcId="{31712BEB-EDEA-4BCD-98BE-B7D81911D4AC}" destId="{8865A215-A654-46F9-9C9A-615196EA9048}" srcOrd="1" destOrd="0" presId="urn:microsoft.com/office/officeart/2005/8/layout/vList5"/>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B04D0-05A2-4766-B513-17BDDD4D96E9}"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729AA173-EA20-4061-BA61-416AD179FE54}">
      <dgm:prSet phldrT="[Text]" custT="1"/>
      <dgm:spPr>
        <a:solidFill>
          <a:srgbClr val="E3CEA3"/>
        </a:solidFill>
      </dgm:spPr>
      <dgm:t>
        <a:bodyPr/>
        <a:lstStyle/>
        <a:p>
          <a:pPr algn="ctr"/>
          <a:endParaRPr lang="en-US" sz="2500" dirty="0">
            <a:solidFill>
              <a:schemeClr val="tx1"/>
            </a:solidFill>
          </a:endParaRPr>
        </a:p>
      </dgm:t>
    </dgm:pt>
    <dgm:pt modelId="{FA2110EA-9D05-4A81-8B81-151190B542FD}" type="parTrans" cxnId="{1A4E7910-1791-4352-8D0E-8A4D639115E1}">
      <dgm:prSet/>
      <dgm:spPr/>
      <dgm:t>
        <a:bodyPr/>
        <a:lstStyle/>
        <a:p>
          <a:endParaRPr lang="en-US"/>
        </a:p>
      </dgm:t>
    </dgm:pt>
    <dgm:pt modelId="{F1BA5CDF-F6BE-4A63-B5CF-5315566C84AB}" type="sibTrans" cxnId="{1A4E7910-1791-4352-8D0E-8A4D639115E1}">
      <dgm:prSet/>
      <dgm:spPr/>
      <dgm:t>
        <a:bodyPr/>
        <a:lstStyle/>
        <a:p>
          <a:endParaRPr lang="en-US"/>
        </a:p>
      </dgm:t>
    </dgm:pt>
    <dgm:pt modelId="{C8955F51-A155-4A12-A2D4-DECB5AB7433B}">
      <dgm:prSet phldrT="[Text]"/>
      <dgm:spPr>
        <a:solidFill>
          <a:srgbClr val="E3CEA3"/>
        </a:solidFill>
      </dgm:spPr>
      <dgm:t>
        <a:bodyPr/>
        <a:lstStyle/>
        <a:p>
          <a:pPr algn="ctr"/>
          <a:endParaRPr lang="en-US" dirty="0"/>
        </a:p>
      </dgm:t>
    </dgm:pt>
    <dgm:pt modelId="{C1CB5A92-D0AD-40DD-9CCE-9564CF18C1B8}" type="parTrans" cxnId="{7DB6C428-E24B-4428-AC51-7DF52F67AE0C}">
      <dgm:prSet/>
      <dgm:spPr/>
      <dgm:t>
        <a:bodyPr/>
        <a:lstStyle/>
        <a:p>
          <a:endParaRPr lang="en-US"/>
        </a:p>
      </dgm:t>
    </dgm:pt>
    <dgm:pt modelId="{4FF43726-EF75-466B-8339-125EA9DCE2B7}" type="sibTrans" cxnId="{7DB6C428-E24B-4428-AC51-7DF52F67AE0C}">
      <dgm:prSet/>
      <dgm:spPr/>
      <dgm:t>
        <a:bodyPr/>
        <a:lstStyle/>
        <a:p>
          <a:endParaRPr lang="en-US"/>
        </a:p>
      </dgm:t>
    </dgm:pt>
    <dgm:pt modelId="{6ED7F4A6-9F7A-4EA3-885A-06CFE6EC8F0D}">
      <dgm:prSet phldrT="[Text]" custT="1"/>
      <dgm:spPr>
        <a:solidFill>
          <a:srgbClr val="E3CEA3"/>
        </a:solidFill>
      </dgm:spPr>
      <dgm:t>
        <a:bodyPr/>
        <a:lstStyle/>
        <a:p>
          <a:pPr algn="ctr"/>
          <a:r>
            <a:rPr lang="en-US" sz="3200" dirty="0"/>
            <a:t>Any negative remark about finance department</a:t>
          </a:r>
        </a:p>
      </dgm:t>
    </dgm:pt>
    <dgm:pt modelId="{7E978B19-AED1-46EF-B16F-0BE844995E28}" type="parTrans" cxnId="{373063A7-49DD-4891-A449-EB3A56FD5AC9}">
      <dgm:prSet/>
      <dgm:spPr/>
      <dgm:t>
        <a:bodyPr/>
        <a:lstStyle/>
        <a:p>
          <a:endParaRPr lang="en-US"/>
        </a:p>
      </dgm:t>
    </dgm:pt>
    <dgm:pt modelId="{C3E179D7-C91E-448D-9EF1-E5FC515401B4}" type="sibTrans" cxnId="{373063A7-49DD-4891-A449-EB3A56FD5AC9}">
      <dgm:prSet/>
      <dgm:spPr/>
      <dgm:t>
        <a:bodyPr/>
        <a:lstStyle/>
        <a:p>
          <a:endParaRPr lang="en-US"/>
        </a:p>
      </dgm:t>
    </dgm:pt>
    <dgm:pt modelId="{D650B49A-5E56-4ADA-84A6-7D718D2AAA8F}">
      <dgm:prSet custT="1"/>
      <dgm:spPr/>
      <dgm:t>
        <a:bodyPr/>
        <a:lstStyle/>
        <a:p>
          <a:pPr algn="ctr"/>
          <a:r>
            <a:rPr lang="en-US" sz="3200" dirty="0"/>
            <a:t>Recent inquiries about outsourcing part of all IT duties</a:t>
          </a:r>
        </a:p>
      </dgm:t>
    </dgm:pt>
    <dgm:pt modelId="{E3F31DC5-0C94-4BDE-84C6-1703FE7C0F22}" type="parTrans" cxnId="{AA1E58CA-8586-4976-A8F7-49E79D73ABB8}">
      <dgm:prSet/>
      <dgm:spPr/>
      <dgm:t>
        <a:bodyPr/>
        <a:lstStyle/>
        <a:p>
          <a:endParaRPr lang="en-US"/>
        </a:p>
      </dgm:t>
    </dgm:pt>
    <dgm:pt modelId="{53406559-A1AF-48CD-BDA2-B7B33F4C4E94}" type="sibTrans" cxnId="{AA1E58CA-8586-4976-A8F7-49E79D73ABB8}">
      <dgm:prSet/>
      <dgm:spPr/>
      <dgm:t>
        <a:bodyPr/>
        <a:lstStyle/>
        <a:p>
          <a:endParaRPr lang="en-US"/>
        </a:p>
      </dgm:t>
    </dgm:pt>
    <dgm:pt modelId="{76C6B2E4-20B4-4E17-8101-9C63F2EBE9EC}">
      <dgm:prSet custT="1"/>
      <dgm:spPr/>
      <dgm:t>
        <a:bodyPr/>
        <a:lstStyle/>
        <a:p>
          <a:pPr algn="ctr"/>
          <a:r>
            <a:rPr lang="en-US" sz="3200" dirty="0"/>
            <a:t>“Finance was down here the other day.”</a:t>
          </a:r>
        </a:p>
      </dgm:t>
    </dgm:pt>
    <dgm:pt modelId="{19320D14-0ABA-49F9-AA02-F1A7D37D9F6C}" type="parTrans" cxnId="{B4821E3D-590B-498F-8E06-7D4F535FEE42}">
      <dgm:prSet/>
      <dgm:spPr/>
      <dgm:t>
        <a:bodyPr/>
        <a:lstStyle/>
        <a:p>
          <a:endParaRPr lang="en-US"/>
        </a:p>
      </dgm:t>
    </dgm:pt>
    <dgm:pt modelId="{65F7743B-C7EC-4CF2-98E8-C01B9369EB7B}" type="sibTrans" cxnId="{B4821E3D-590B-498F-8E06-7D4F535FEE42}">
      <dgm:prSet/>
      <dgm:spPr/>
      <dgm:t>
        <a:bodyPr/>
        <a:lstStyle/>
        <a:p>
          <a:endParaRPr lang="en-US"/>
        </a:p>
      </dgm:t>
    </dgm:pt>
    <dgm:pt modelId="{B6882B48-2F70-4D21-A0E1-D3739BC4FB58}">
      <dgm:prSet custT="1"/>
      <dgm:spPr/>
      <dgm:t>
        <a:bodyPr/>
        <a:lstStyle/>
        <a:p>
          <a:pPr algn="ctr"/>
          <a:r>
            <a:rPr lang="en-US" sz="3200" dirty="0">
              <a:solidFill>
                <a:schemeClr val="tx1"/>
              </a:solidFill>
            </a:rPr>
            <a:t>Questions about service invoices</a:t>
          </a:r>
        </a:p>
      </dgm:t>
    </dgm:pt>
    <dgm:pt modelId="{1B886A2E-6314-43AE-99B0-FBE68F62FAD8}" type="parTrans" cxnId="{3D4F7B88-A9D9-49F7-9D06-14E89CCAF3F8}">
      <dgm:prSet/>
      <dgm:spPr/>
      <dgm:t>
        <a:bodyPr/>
        <a:lstStyle/>
        <a:p>
          <a:endParaRPr lang="en-US"/>
        </a:p>
      </dgm:t>
    </dgm:pt>
    <dgm:pt modelId="{19B6D802-6118-4345-9995-FD6F4AA8C387}" type="sibTrans" cxnId="{3D4F7B88-A9D9-49F7-9D06-14E89CCAF3F8}">
      <dgm:prSet/>
      <dgm:spPr/>
      <dgm:t>
        <a:bodyPr/>
        <a:lstStyle/>
        <a:p>
          <a:endParaRPr lang="en-US"/>
        </a:p>
      </dgm:t>
    </dgm:pt>
    <dgm:pt modelId="{3A41C97C-500C-4B7A-9994-B30C7E3761A8}">
      <dgm:prSet custT="1"/>
      <dgm:spPr/>
      <dgm:t>
        <a:bodyPr/>
        <a:lstStyle/>
        <a:p>
          <a:pPr algn="ctr"/>
          <a:r>
            <a:rPr lang="en-US" sz="3200" dirty="0">
              <a:solidFill>
                <a:schemeClr val="tx1"/>
              </a:solidFill>
            </a:rPr>
            <a:t>Someone traveling any amount between sites</a:t>
          </a:r>
        </a:p>
      </dgm:t>
    </dgm:pt>
    <dgm:pt modelId="{965EC74C-7DCB-4235-9FC0-6840B672036C}" type="parTrans" cxnId="{C919FA2D-7EE8-49CC-901E-5DEFACFF3CDF}">
      <dgm:prSet/>
      <dgm:spPr/>
      <dgm:t>
        <a:bodyPr/>
        <a:lstStyle/>
        <a:p>
          <a:endParaRPr lang="en-US"/>
        </a:p>
      </dgm:t>
    </dgm:pt>
    <dgm:pt modelId="{C44CC407-33B0-425E-A571-457D49A3BDEE}" type="sibTrans" cxnId="{C919FA2D-7EE8-49CC-901E-5DEFACFF3CDF}">
      <dgm:prSet/>
      <dgm:spPr/>
      <dgm:t>
        <a:bodyPr/>
        <a:lstStyle/>
        <a:p>
          <a:endParaRPr lang="en-US"/>
        </a:p>
      </dgm:t>
    </dgm:pt>
    <dgm:pt modelId="{3A8CBF46-5E0D-4B24-8923-3DA4FD163325}">
      <dgm:prSet custT="1"/>
      <dgm:spPr/>
      <dgm:t>
        <a:bodyPr/>
        <a:lstStyle/>
        <a:p>
          <a:pPr algn="ctr"/>
          <a:r>
            <a:rPr lang="en-US" sz="3200">
              <a:solidFill>
                <a:schemeClr val="tx1"/>
              </a:solidFill>
            </a:rPr>
            <a:t>Term “OpEx” or “CapEx” being used</a:t>
          </a:r>
          <a:endParaRPr lang="en-US" sz="3200" dirty="0">
            <a:solidFill>
              <a:schemeClr val="tx1"/>
            </a:solidFill>
          </a:endParaRPr>
        </a:p>
      </dgm:t>
    </dgm:pt>
    <dgm:pt modelId="{BE68720F-F2C0-4EEC-AB91-07AA92D177FD}" type="parTrans" cxnId="{BCD8327B-D964-4797-9889-7142E476D8AE}">
      <dgm:prSet/>
      <dgm:spPr/>
      <dgm:t>
        <a:bodyPr/>
        <a:lstStyle/>
        <a:p>
          <a:endParaRPr lang="en-US"/>
        </a:p>
      </dgm:t>
    </dgm:pt>
    <dgm:pt modelId="{6DF810D7-FC1E-4A16-A791-423CC445C234}" type="sibTrans" cxnId="{BCD8327B-D964-4797-9889-7142E476D8AE}">
      <dgm:prSet/>
      <dgm:spPr/>
      <dgm:t>
        <a:bodyPr/>
        <a:lstStyle/>
        <a:p>
          <a:endParaRPr lang="en-US"/>
        </a:p>
      </dgm:t>
    </dgm:pt>
    <dgm:pt modelId="{E194C5CE-B1EA-4D21-8A57-913EFD14DD51}">
      <dgm:prSet custT="1"/>
      <dgm:spPr/>
      <dgm:t>
        <a:bodyPr/>
        <a:lstStyle/>
        <a:p>
          <a:pPr algn="ctr"/>
          <a:r>
            <a:rPr lang="en-US" sz="3200" dirty="0">
              <a:solidFill>
                <a:schemeClr val="tx1"/>
              </a:solidFill>
            </a:rPr>
            <a:t>Questions about terms or extending payments on current work</a:t>
          </a:r>
        </a:p>
      </dgm:t>
    </dgm:pt>
    <dgm:pt modelId="{E77D9954-49D2-418D-A714-74EECF8762CF}" type="parTrans" cxnId="{18C79401-7679-4DA2-B7A8-D6982AF74016}">
      <dgm:prSet/>
      <dgm:spPr/>
      <dgm:t>
        <a:bodyPr/>
        <a:lstStyle/>
        <a:p>
          <a:endParaRPr lang="en-US"/>
        </a:p>
      </dgm:t>
    </dgm:pt>
    <dgm:pt modelId="{F6251BBC-4F5E-4EDF-8667-1BC875935B47}" type="sibTrans" cxnId="{18C79401-7679-4DA2-B7A8-D6982AF74016}">
      <dgm:prSet/>
      <dgm:spPr/>
      <dgm:t>
        <a:bodyPr/>
        <a:lstStyle/>
        <a:p>
          <a:endParaRPr lang="en-US"/>
        </a:p>
      </dgm:t>
    </dgm:pt>
    <dgm:pt modelId="{29B7ADC6-E116-4C40-9458-DCB5D0DAE39D}">
      <dgm:prSet custT="1"/>
      <dgm:spPr/>
      <dgm:t>
        <a:bodyPr/>
        <a:lstStyle/>
        <a:p>
          <a:pPr algn="ctr"/>
          <a:r>
            <a:rPr lang="en-US" sz="3200" dirty="0">
              <a:solidFill>
                <a:schemeClr val="tx1"/>
              </a:solidFill>
            </a:rPr>
            <a:t>Cash flow business</a:t>
          </a:r>
        </a:p>
      </dgm:t>
    </dgm:pt>
    <dgm:pt modelId="{206BD72E-A4E9-4B20-ABBF-2AE75D5C043A}" type="parTrans" cxnId="{B5BE113F-CA23-4648-AC58-4F9FBD4ACACA}">
      <dgm:prSet/>
      <dgm:spPr/>
      <dgm:t>
        <a:bodyPr/>
        <a:lstStyle/>
        <a:p>
          <a:endParaRPr lang="en-US"/>
        </a:p>
      </dgm:t>
    </dgm:pt>
    <dgm:pt modelId="{06C9C1DA-AAB7-4955-901A-2A2196BC04AC}" type="sibTrans" cxnId="{B5BE113F-CA23-4648-AC58-4F9FBD4ACACA}">
      <dgm:prSet/>
      <dgm:spPr/>
      <dgm:t>
        <a:bodyPr/>
        <a:lstStyle/>
        <a:p>
          <a:endParaRPr lang="en-US"/>
        </a:p>
      </dgm:t>
    </dgm:pt>
    <dgm:pt modelId="{D1E6B3DD-1A34-4AE7-9901-62236244D92C}">
      <dgm:prSet custT="1"/>
      <dgm:spPr/>
      <dgm:t>
        <a:bodyPr/>
        <a:lstStyle/>
        <a:p>
          <a:pPr algn="ctr"/>
          <a:r>
            <a:rPr lang="en-US" sz="3200" dirty="0"/>
            <a:t>IT Complaining about Security</a:t>
          </a:r>
          <a:endParaRPr lang="en-US" sz="3200" dirty="0">
            <a:solidFill>
              <a:schemeClr val="tx1"/>
            </a:solidFill>
          </a:endParaRPr>
        </a:p>
      </dgm:t>
    </dgm:pt>
    <dgm:pt modelId="{2A697E4B-9651-4C9C-8F00-A1EE2D671F91}" type="parTrans" cxnId="{13862266-575B-41E5-AE66-D7B36715CEAD}">
      <dgm:prSet/>
      <dgm:spPr/>
      <dgm:t>
        <a:bodyPr/>
        <a:lstStyle/>
        <a:p>
          <a:endParaRPr lang="en-US"/>
        </a:p>
      </dgm:t>
    </dgm:pt>
    <dgm:pt modelId="{BC0E2D05-4772-4E7E-BD5D-C8FAB5C2FC8A}" type="sibTrans" cxnId="{13862266-575B-41E5-AE66-D7B36715CEAD}">
      <dgm:prSet/>
      <dgm:spPr/>
      <dgm:t>
        <a:bodyPr/>
        <a:lstStyle/>
        <a:p>
          <a:endParaRPr lang="en-US"/>
        </a:p>
      </dgm:t>
    </dgm:pt>
    <dgm:pt modelId="{F4C5AB4B-8587-4B41-9153-FE52AF7E9EE6}">
      <dgm:prSet custT="1"/>
      <dgm:spPr/>
      <dgm:t>
        <a:bodyPr/>
        <a:lstStyle/>
        <a:p>
          <a:pPr algn="ctr"/>
          <a:r>
            <a:rPr lang="en-US" sz="3200" dirty="0"/>
            <a:t>Security complaining about IT</a:t>
          </a:r>
        </a:p>
      </dgm:t>
    </dgm:pt>
    <dgm:pt modelId="{1468FEF8-7659-4C64-AD0C-2C0BDF6A063E}" type="parTrans" cxnId="{FD62C475-CFA9-4824-9D72-00760A7D994D}">
      <dgm:prSet/>
      <dgm:spPr/>
      <dgm:t>
        <a:bodyPr/>
        <a:lstStyle/>
        <a:p>
          <a:endParaRPr lang="en-US"/>
        </a:p>
      </dgm:t>
    </dgm:pt>
    <dgm:pt modelId="{E7C4CE19-E208-4CA7-9438-304A48212D94}" type="sibTrans" cxnId="{FD62C475-CFA9-4824-9D72-00760A7D994D}">
      <dgm:prSet/>
      <dgm:spPr/>
      <dgm:t>
        <a:bodyPr/>
        <a:lstStyle/>
        <a:p>
          <a:endParaRPr lang="en-US"/>
        </a:p>
      </dgm:t>
    </dgm:pt>
    <dgm:pt modelId="{3C599B20-29B2-4DB0-A992-5C790489052F}">
      <dgm:prSet custT="1"/>
      <dgm:spPr/>
      <dgm:t>
        <a:bodyPr/>
        <a:lstStyle/>
        <a:p>
          <a:pPr algn="ctr"/>
          <a:r>
            <a:rPr lang="en-US" sz="3200" dirty="0"/>
            <a:t>SSA lapsed</a:t>
          </a:r>
        </a:p>
      </dgm:t>
    </dgm:pt>
    <dgm:pt modelId="{D8503529-78C9-470F-A9E5-1F872A5E2C4B}" type="parTrans" cxnId="{FAC8C20E-0B9B-4B9C-8479-79D4F03225C7}">
      <dgm:prSet/>
      <dgm:spPr/>
      <dgm:t>
        <a:bodyPr/>
        <a:lstStyle/>
        <a:p>
          <a:endParaRPr lang="en-US"/>
        </a:p>
      </dgm:t>
    </dgm:pt>
    <dgm:pt modelId="{814B24EA-2B30-4C65-9C46-B0B52B06BA02}" type="sibTrans" cxnId="{FAC8C20E-0B9B-4B9C-8479-79D4F03225C7}">
      <dgm:prSet/>
      <dgm:spPr/>
      <dgm:t>
        <a:bodyPr/>
        <a:lstStyle/>
        <a:p>
          <a:endParaRPr lang="en-US"/>
        </a:p>
      </dgm:t>
    </dgm:pt>
    <dgm:pt modelId="{9C26173C-E116-4FA9-8F54-5C5FE57BF9A9}" type="pres">
      <dgm:prSet presAssocID="{FA4B04D0-05A2-4766-B513-17BDDD4D96E9}" presName="Name0" presStyleCnt="0">
        <dgm:presLayoutVars>
          <dgm:dir/>
          <dgm:animLvl val="lvl"/>
          <dgm:resizeHandles val="exact"/>
        </dgm:presLayoutVars>
      </dgm:prSet>
      <dgm:spPr/>
    </dgm:pt>
    <dgm:pt modelId="{31712BEB-EDEA-4BCD-98BE-B7D81911D4AC}" type="pres">
      <dgm:prSet presAssocID="{C8955F51-A155-4A12-A2D4-DECB5AB7433B}" presName="linNode" presStyleCnt="0"/>
      <dgm:spPr/>
    </dgm:pt>
    <dgm:pt modelId="{497609B8-9F01-4A84-87A9-122F5324A6D9}" type="pres">
      <dgm:prSet presAssocID="{C8955F51-A155-4A12-A2D4-DECB5AB7433B}" presName="parentText" presStyleLbl="node1" presStyleIdx="0" presStyleCnt="1">
        <dgm:presLayoutVars>
          <dgm:chMax val="1"/>
          <dgm:bulletEnabled val="1"/>
        </dgm:presLayoutVars>
      </dgm:prSet>
      <dgm:spPr/>
    </dgm:pt>
    <dgm:pt modelId="{8865A215-A654-46F9-9C9A-615196EA9048}" type="pres">
      <dgm:prSet presAssocID="{C8955F51-A155-4A12-A2D4-DECB5AB7433B}" presName="descendantText" presStyleLbl="alignAccFollowNode1" presStyleIdx="0" presStyleCnt="1" custScaleY="125000" custLinFactNeighborX="-6126" custLinFactNeighborY="521">
        <dgm:presLayoutVars>
          <dgm:bulletEnabled val="1"/>
        </dgm:presLayoutVars>
      </dgm:prSet>
      <dgm:spPr/>
    </dgm:pt>
  </dgm:ptLst>
  <dgm:cxnLst>
    <dgm:cxn modelId="{18C79401-7679-4DA2-B7A8-D6982AF74016}" srcId="{C8955F51-A155-4A12-A2D4-DECB5AB7433B}" destId="{E194C5CE-B1EA-4D21-8A57-913EFD14DD51}" srcOrd="6" destOrd="0" parTransId="{E77D9954-49D2-418D-A714-74EECF8762CF}" sibTransId="{F6251BBC-4F5E-4EDF-8667-1BC875935B47}"/>
    <dgm:cxn modelId="{9D4BB701-2A58-456F-87D9-8598BE277E11}" type="presOf" srcId="{B6882B48-2F70-4D21-A0E1-D3739BC4FB58}" destId="{8865A215-A654-46F9-9C9A-615196EA9048}" srcOrd="0" destOrd="3" presId="urn:microsoft.com/office/officeart/2005/8/layout/vList5"/>
    <dgm:cxn modelId="{61B42A06-896D-4C09-BC5E-9C8F19CCCD45}" type="presOf" srcId="{29B7ADC6-E116-4C40-9458-DCB5D0DAE39D}" destId="{8865A215-A654-46F9-9C9A-615196EA9048}" srcOrd="0" destOrd="7" presId="urn:microsoft.com/office/officeart/2005/8/layout/vList5"/>
    <dgm:cxn modelId="{FAC8C20E-0B9B-4B9C-8479-79D4F03225C7}" srcId="{C8955F51-A155-4A12-A2D4-DECB5AB7433B}" destId="{3C599B20-29B2-4DB0-A992-5C790489052F}" srcOrd="10" destOrd="0" parTransId="{D8503529-78C9-470F-A9E5-1F872A5E2C4B}" sibTransId="{814B24EA-2B30-4C65-9C46-B0B52B06BA02}"/>
    <dgm:cxn modelId="{1A4E7910-1791-4352-8D0E-8A4D639115E1}" srcId="{C8955F51-A155-4A12-A2D4-DECB5AB7433B}" destId="{729AA173-EA20-4061-BA61-416AD179FE54}" srcOrd="11" destOrd="0" parTransId="{FA2110EA-9D05-4A81-8B81-151190B542FD}" sibTransId="{F1BA5CDF-F6BE-4A63-B5CF-5315566C84AB}"/>
    <dgm:cxn modelId="{2B14C515-3AB0-45C8-8A7C-37EF64C1497D}" type="presOf" srcId="{3A41C97C-500C-4B7A-9994-B30C7E3761A8}" destId="{8865A215-A654-46F9-9C9A-615196EA9048}" srcOrd="0" destOrd="4" presId="urn:microsoft.com/office/officeart/2005/8/layout/vList5"/>
    <dgm:cxn modelId="{7DB6C428-E24B-4428-AC51-7DF52F67AE0C}" srcId="{FA4B04D0-05A2-4766-B513-17BDDD4D96E9}" destId="{C8955F51-A155-4A12-A2D4-DECB5AB7433B}" srcOrd="0" destOrd="0" parTransId="{C1CB5A92-D0AD-40DD-9CCE-9564CF18C1B8}" sibTransId="{4FF43726-EF75-466B-8339-125EA9DCE2B7}"/>
    <dgm:cxn modelId="{C919FA2D-7EE8-49CC-901E-5DEFACFF3CDF}" srcId="{C8955F51-A155-4A12-A2D4-DECB5AB7433B}" destId="{3A41C97C-500C-4B7A-9994-B30C7E3761A8}" srcOrd="4" destOrd="0" parTransId="{965EC74C-7DCB-4235-9FC0-6840B672036C}" sibTransId="{C44CC407-33B0-425E-A571-457D49A3BDEE}"/>
    <dgm:cxn modelId="{B4821E3D-590B-498F-8E06-7D4F535FEE42}" srcId="{C8955F51-A155-4A12-A2D4-DECB5AB7433B}" destId="{76C6B2E4-20B4-4E17-8101-9C63F2EBE9EC}" srcOrd="2" destOrd="0" parTransId="{19320D14-0ABA-49F9-AA02-F1A7D37D9F6C}" sibTransId="{65F7743B-C7EC-4CF2-98E8-C01B9369EB7B}"/>
    <dgm:cxn modelId="{B5BE113F-CA23-4648-AC58-4F9FBD4ACACA}" srcId="{C8955F51-A155-4A12-A2D4-DECB5AB7433B}" destId="{29B7ADC6-E116-4C40-9458-DCB5D0DAE39D}" srcOrd="7" destOrd="0" parTransId="{206BD72E-A4E9-4B20-ABBF-2AE75D5C043A}" sibTransId="{06C9C1DA-AAB7-4955-901A-2A2196BC04AC}"/>
    <dgm:cxn modelId="{784B3A3F-0F2B-427F-9A4F-E7385680F2CE}" type="presOf" srcId="{3C599B20-29B2-4DB0-A992-5C790489052F}" destId="{8865A215-A654-46F9-9C9A-615196EA9048}" srcOrd="0" destOrd="10" presId="urn:microsoft.com/office/officeart/2005/8/layout/vList5"/>
    <dgm:cxn modelId="{13862266-575B-41E5-AE66-D7B36715CEAD}" srcId="{C8955F51-A155-4A12-A2D4-DECB5AB7433B}" destId="{D1E6B3DD-1A34-4AE7-9901-62236244D92C}" srcOrd="8" destOrd="0" parTransId="{2A697E4B-9651-4C9C-8F00-A1EE2D671F91}" sibTransId="{BC0E2D05-4772-4E7E-BD5D-C8FAB5C2FC8A}"/>
    <dgm:cxn modelId="{D38DAE51-7AF9-4808-8F45-FE2BF36BCBB8}" type="presOf" srcId="{729AA173-EA20-4061-BA61-416AD179FE54}" destId="{8865A215-A654-46F9-9C9A-615196EA9048}" srcOrd="0" destOrd="11" presId="urn:microsoft.com/office/officeart/2005/8/layout/vList5"/>
    <dgm:cxn modelId="{FD62C475-CFA9-4824-9D72-00760A7D994D}" srcId="{C8955F51-A155-4A12-A2D4-DECB5AB7433B}" destId="{F4C5AB4B-8587-4B41-9153-FE52AF7E9EE6}" srcOrd="9" destOrd="0" parTransId="{1468FEF8-7659-4C64-AD0C-2C0BDF6A063E}" sibTransId="{E7C4CE19-E208-4CA7-9438-304A48212D94}"/>
    <dgm:cxn modelId="{27A3E155-56D9-4B8F-8086-FAAD09C09461}" type="presOf" srcId="{3A8CBF46-5E0D-4B24-8923-3DA4FD163325}" destId="{8865A215-A654-46F9-9C9A-615196EA9048}" srcOrd="0" destOrd="5" presId="urn:microsoft.com/office/officeart/2005/8/layout/vList5"/>
    <dgm:cxn modelId="{BCD8327B-D964-4797-9889-7142E476D8AE}" srcId="{C8955F51-A155-4A12-A2D4-DECB5AB7433B}" destId="{3A8CBF46-5E0D-4B24-8923-3DA4FD163325}" srcOrd="5" destOrd="0" parTransId="{BE68720F-F2C0-4EEC-AB91-07AA92D177FD}" sibTransId="{6DF810D7-FC1E-4A16-A791-423CC445C234}"/>
    <dgm:cxn modelId="{0852307E-18E5-48BD-9538-40730E50F227}" type="presOf" srcId="{C8955F51-A155-4A12-A2D4-DECB5AB7433B}" destId="{497609B8-9F01-4A84-87A9-122F5324A6D9}" srcOrd="0" destOrd="0" presId="urn:microsoft.com/office/officeart/2005/8/layout/vList5"/>
    <dgm:cxn modelId="{FCE10C83-625B-498D-BEBE-59D07B611CED}" type="presOf" srcId="{6ED7F4A6-9F7A-4EA3-885A-06CFE6EC8F0D}" destId="{8865A215-A654-46F9-9C9A-615196EA9048}" srcOrd="0" destOrd="0" presId="urn:microsoft.com/office/officeart/2005/8/layout/vList5"/>
    <dgm:cxn modelId="{D933F084-9F37-4A35-8F59-9E05C16C8C4D}" type="presOf" srcId="{E194C5CE-B1EA-4D21-8A57-913EFD14DD51}" destId="{8865A215-A654-46F9-9C9A-615196EA9048}" srcOrd="0" destOrd="6" presId="urn:microsoft.com/office/officeart/2005/8/layout/vList5"/>
    <dgm:cxn modelId="{3D4F7B88-A9D9-49F7-9D06-14E89CCAF3F8}" srcId="{C8955F51-A155-4A12-A2D4-DECB5AB7433B}" destId="{B6882B48-2F70-4D21-A0E1-D3739BC4FB58}" srcOrd="3" destOrd="0" parTransId="{1B886A2E-6314-43AE-99B0-FBE68F62FAD8}" sibTransId="{19B6D802-6118-4345-9995-FD6F4AA8C387}"/>
    <dgm:cxn modelId="{373063A7-49DD-4891-A449-EB3A56FD5AC9}" srcId="{C8955F51-A155-4A12-A2D4-DECB5AB7433B}" destId="{6ED7F4A6-9F7A-4EA3-885A-06CFE6EC8F0D}" srcOrd="0" destOrd="0" parTransId="{7E978B19-AED1-46EF-B16F-0BE844995E28}" sibTransId="{C3E179D7-C91E-448D-9EF1-E5FC515401B4}"/>
    <dgm:cxn modelId="{BAF730C0-463C-44FC-B44D-CC3A705248C4}" type="presOf" srcId="{D1E6B3DD-1A34-4AE7-9901-62236244D92C}" destId="{8865A215-A654-46F9-9C9A-615196EA9048}" srcOrd="0" destOrd="8" presId="urn:microsoft.com/office/officeart/2005/8/layout/vList5"/>
    <dgm:cxn modelId="{AA1E58CA-8586-4976-A8F7-49E79D73ABB8}" srcId="{C8955F51-A155-4A12-A2D4-DECB5AB7433B}" destId="{D650B49A-5E56-4ADA-84A6-7D718D2AAA8F}" srcOrd="1" destOrd="0" parTransId="{E3F31DC5-0C94-4BDE-84C6-1703FE7C0F22}" sibTransId="{53406559-A1AF-48CD-BDA2-B7B33F4C4E94}"/>
    <dgm:cxn modelId="{D0B54ACE-2309-4C8F-B337-B91EA82D63C3}" type="presOf" srcId="{D650B49A-5E56-4ADA-84A6-7D718D2AAA8F}" destId="{8865A215-A654-46F9-9C9A-615196EA9048}" srcOrd="0" destOrd="1" presId="urn:microsoft.com/office/officeart/2005/8/layout/vList5"/>
    <dgm:cxn modelId="{6EAB65E4-5CBF-4056-BDB4-029EC92B66E2}" type="presOf" srcId="{76C6B2E4-20B4-4E17-8101-9C63F2EBE9EC}" destId="{8865A215-A654-46F9-9C9A-615196EA9048}" srcOrd="0" destOrd="2" presId="urn:microsoft.com/office/officeart/2005/8/layout/vList5"/>
    <dgm:cxn modelId="{773DC2F5-77F5-4B67-8284-5BCD767FFE33}" type="presOf" srcId="{F4C5AB4B-8587-4B41-9153-FE52AF7E9EE6}" destId="{8865A215-A654-46F9-9C9A-615196EA9048}" srcOrd="0" destOrd="9" presId="urn:microsoft.com/office/officeart/2005/8/layout/vList5"/>
    <dgm:cxn modelId="{F812EEFB-A136-45C2-9E01-A82130C24757}" type="presOf" srcId="{FA4B04D0-05A2-4766-B513-17BDDD4D96E9}" destId="{9C26173C-E116-4FA9-8F54-5C5FE57BF9A9}" srcOrd="0" destOrd="0" presId="urn:microsoft.com/office/officeart/2005/8/layout/vList5"/>
    <dgm:cxn modelId="{1F409DC5-7ADF-4543-87CC-F0F7830621F0}" type="presParOf" srcId="{9C26173C-E116-4FA9-8F54-5C5FE57BF9A9}" destId="{31712BEB-EDEA-4BCD-98BE-B7D81911D4AC}" srcOrd="0" destOrd="0" presId="urn:microsoft.com/office/officeart/2005/8/layout/vList5"/>
    <dgm:cxn modelId="{E9941173-35EF-4982-8574-DC7E9CF46B1C}" type="presParOf" srcId="{31712BEB-EDEA-4BCD-98BE-B7D81911D4AC}" destId="{497609B8-9F01-4A84-87A9-122F5324A6D9}" srcOrd="0" destOrd="0" presId="urn:microsoft.com/office/officeart/2005/8/layout/vList5"/>
    <dgm:cxn modelId="{235B43C9-7D18-4D68-8678-B1EE73C47028}" type="presParOf" srcId="{31712BEB-EDEA-4BCD-98BE-B7D81911D4AC}" destId="{8865A215-A654-46F9-9C9A-615196EA9048}" srcOrd="1" destOrd="0" presId="urn:microsoft.com/office/officeart/2005/8/layout/vList5"/>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C7E822-BF47-430B-9A19-95B1926D2DF6}" type="doc">
      <dgm:prSet loTypeId="urn:microsoft.com/office/officeart/2005/8/layout/hProcess9" loCatId="process" qsTypeId="urn:microsoft.com/office/officeart/2005/8/quickstyle/3d3" qsCatId="3D" csTypeId="urn:microsoft.com/office/officeart/2005/8/colors/accent0_3" csCatId="mainScheme" phldr="1"/>
      <dgm:spPr/>
    </dgm:pt>
    <dgm:pt modelId="{F35CEF72-0B75-4B29-A729-A7319C22134E}">
      <dgm:prSet phldrT="[Text]"/>
      <dgm:spPr>
        <a:solidFill>
          <a:srgbClr val="070E2B"/>
        </a:solidFill>
      </dgm:spPr>
      <dgm:t>
        <a:bodyPr/>
        <a:lstStyle/>
        <a:p>
          <a:r>
            <a:rPr lang="en-US" b="1" u="sng" dirty="0"/>
            <a:t>Tease</a:t>
          </a:r>
        </a:p>
      </dgm:t>
    </dgm:pt>
    <dgm:pt modelId="{0FB962EC-5931-445A-B1CD-9B6386FBA6B7}" type="parTrans" cxnId="{87184E1D-0318-4046-9F43-F0AF6B478553}">
      <dgm:prSet/>
      <dgm:spPr/>
      <dgm:t>
        <a:bodyPr/>
        <a:lstStyle/>
        <a:p>
          <a:endParaRPr lang="en-US"/>
        </a:p>
      </dgm:t>
    </dgm:pt>
    <dgm:pt modelId="{566071BE-A947-45A6-B9A1-7AA40845A3CD}" type="sibTrans" cxnId="{87184E1D-0318-4046-9F43-F0AF6B478553}">
      <dgm:prSet/>
      <dgm:spPr/>
      <dgm:t>
        <a:bodyPr/>
        <a:lstStyle/>
        <a:p>
          <a:endParaRPr lang="en-US"/>
        </a:p>
      </dgm:t>
    </dgm:pt>
    <dgm:pt modelId="{3ED68CEA-9A71-44C9-9D05-0194592542B7}">
      <dgm:prSet phldrT="[Text]"/>
      <dgm:spPr>
        <a:solidFill>
          <a:srgbClr val="070E2B"/>
        </a:solidFill>
        <a:effectLst>
          <a:outerShdw blurRad="50800" dist="38100" dir="8100000" algn="tr" rotWithShape="0">
            <a:prstClr val="black">
              <a:alpha val="40000"/>
            </a:prstClr>
          </a:outerShdw>
        </a:effectLst>
      </dgm:spPr>
      <dgm:t>
        <a:bodyPr/>
        <a:lstStyle/>
        <a:p>
          <a:r>
            <a:rPr lang="en-US" b="1" u="sng" dirty="0"/>
            <a:t>Logically Justify</a:t>
          </a:r>
        </a:p>
      </dgm:t>
    </dgm:pt>
    <dgm:pt modelId="{A513C2E6-AFB9-44B5-95C5-F9603409F81D}" type="parTrans" cxnId="{4B12CE3C-E94D-4227-98D8-CC279CB8DFC5}">
      <dgm:prSet/>
      <dgm:spPr/>
      <dgm:t>
        <a:bodyPr/>
        <a:lstStyle/>
        <a:p>
          <a:endParaRPr lang="en-US"/>
        </a:p>
      </dgm:t>
    </dgm:pt>
    <dgm:pt modelId="{12493BFD-3871-4F24-8160-8D5C6F287324}" type="sibTrans" cxnId="{4B12CE3C-E94D-4227-98D8-CC279CB8DFC5}">
      <dgm:prSet/>
      <dgm:spPr/>
      <dgm:t>
        <a:bodyPr/>
        <a:lstStyle/>
        <a:p>
          <a:endParaRPr lang="en-US"/>
        </a:p>
      </dgm:t>
    </dgm:pt>
    <dgm:pt modelId="{F05B60A5-5BB7-4AD0-8747-DF74D17C151E}">
      <dgm:prSet phldrT="[Text]"/>
      <dgm:spPr>
        <a:solidFill>
          <a:srgbClr val="070E2B"/>
        </a:solidFill>
      </dgm:spPr>
      <dgm:t>
        <a:bodyPr/>
        <a:lstStyle/>
        <a:p>
          <a:r>
            <a:rPr lang="en-US" b="1" u="sng" dirty="0"/>
            <a:t>Illustrate Value</a:t>
          </a:r>
        </a:p>
      </dgm:t>
    </dgm:pt>
    <dgm:pt modelId="{D968430B-D160-4A0D-B108-4EA270413164}" type="parTrans" cxnId="{BB2F85D6-FD6B-4960-B333-3F4AC8128FB9}">
      <dgm:prSet/>
      <dgm:spPr/>
      <dgm:t>
        <a:bodyPr/>
        <a:lstStyle/>
        <a:p>
          <a:endParaRPr lang="en-US"/>
        </a:p>
      </dgm:t>
    </dgm:pt>
    <dgm:pt modelId="{0EBBA76D-4341-409E-8D60-1D371A79B7FD}" type="sibTrans" cxnId="{BB2F85D6-FD6B-4960-B333-3F4AC8128FB9}">
      <dgm:prSet/>
      <dgm:spPr/>
      <dgm:t>
        <a:bodyPr/>
        <a:lstStyle/>
        <a:p>
          <a:endParaRPr lang="en-US"/>
        </a:p>
      </dgm:t>
    </dgm:pt>
    <dgm:pt modelId="{81F1B9CD-A7C7-47EC-AF2F-E7AB279B4D5A}">
      <dgm:prSet phldrT="[Text]"/>
      <dgm:spPr>
        <a:solidFill>
          <a:srgbClr val="070E2B"/>
        </a:solidFill>
      </dgm:spPr>
      <dgm:t>
        <a:bodyPr/>
        <a:lstStyle/>
        <a:p>
          <a:r>
            <a:rPr lang="en-US" dirty="0"/>
            <a:t>No current project or opportunity</a:t>
          </a:r>
        </a:p>
      </dgm:t>
    </dgm:pt>
    <dgm:pt modelId="{74891BBB-F2C9-4DEF-9475-1E725C200922}" type="parTrans" cxnId="{CF17523D-EB75-41ED-B5F6-50A370F7C869}">
      <dgm:prSet/>
      <dgm:spPr/>
      <dgm:t>
        <a:bodyPr/>
        <a:lstStyle/>
        <a:p>
          <a:endParaRPr lang="en-US"/>
        </a:p>
      </dgm:t>
    </dgm:pt>
    <dgm:pt modelId="{0524B5AC-0478-4B54-B814-B341F7ADDF43}" type="sibTrans" cxnId="{CF17523D-EB75-41ED-B5F6-50A370F7C869}">
      <dgm:prSet/>
      <dgm:spPr/>
      <dgm:t>
        <a:bodyPr/>
        <a:lstStyle/>
        <a:p>
          <a:endParaRPr lang="en-US"/>
        </a:p>
      </dgm:t>
    </dgm:pt>
    <dgm:pt modelId="{C55CCC4E-AAC1-4F90-A6D6-A7944FC3A6DB}">
      <dgm:prSet phldrT="[Text]"/>
      <dgm:spPr>
        <a:solidFill>
          <a:srgbClr val="070E2B"/>
        </a:solidFill>
      </dgm:spPr>
      <dgm:t>
        <a:bodyPr/>
        <a:lstStyle/>
        <a:p>
          <a:r>
            <a:rPr lang="en-US" dirty="0"/>
            <a:t>Initial discovery</a:t>
          </a:r>
        </a:p>
      </dgm:t>
    </dgm:pt>
    <dgm:pt modelId="{4144DF1D-3B3E-4A3F-B894-FEC915BB2919}" type="parTrans" cxnId="{E196923F-EA98-4214-B408-E58DEBAD29DD}">
      <dgm:prSet/>
      <dgm:spPr/>
      <dgm:t>
        <a:bodyPr/>
        <a:lstStyle/>
        <a:p>
          <a:endParaRPr lang="en-US"/>
        </a:p>
      </dgm:t>
    </dgm:pt>
    <dgm:pt modelId="{84F80EC6-153D-4D0F-AB87-B0867DD75689}" type="sibTrans" cxnId="{E196923F-EA98-4214-B408-E58DEBAD29DD}">
      <dgm:prSet/>
      <dgm:spPr/>
      <dgm:t>
        <a:bodyPr/>
        <a:lstStyle/>
        <a:p>
          <a:endParaRPr lang="en-US"/>
        </a:p>
      </dgm:t>
    </dgm:pt>
    <dgm:pt modelId="{52FC291D-0741-44EE-A2CB-3FB300DA004F}">
      <dgm:prSet phldrT="[Text]"/>
      <dgm:spPr>
        <a:solidFill>
          <a:srgbClr val="070E2B"/>
        </a:solidFill>
      </dgm:spPr>
      <dgm:t>
        <a:bodyPr/>
        <a:lstStyle/>
        <a:p>
          <a:r>
            <a:rPr lang="en-US" dirty="0"/>
            <a:t>Considered the “selling” stage</a:t>
          </a:r>
        </a:p>
      </dgm:t>
    </dgm:pt>
    <dgm:pt modelId="{61293D6F-CD11-4D3D-A51E-8A81505C3CF2}" type="parTrans" cxnId="{1A3838AB-0316-4D4D-BEF4-BA6B0F58B2DC}">
      <dgm:prSet/>
      <dgm:spPr/>
      <dgm:t>
        <a:bodyPr/>
        <a:lstStyle/>
        <a:p>
          <a:endParaRPr lang="en-US"/>
        </a:p>
      </dgm:t>
    </dgm:pt>
    <dgm:pt modelId="{E8882CF9-E220-4D29-B7AD-A43334C684EA}" type="sibTrans" cxnId="{1A3838AB-0316-4D4D-BEF4-BA6B0F58B2DC}">
      <dgm:prSet/>
      <dgm:spPr/>
      <dgm:t>
        <a:bodyPr/>
        <a:lstStyle/>
        <a:p>
          <a:endParaRPr lang="en-US"/>
        </a:p>
      </dgm:t>
    </dgm:pt>
    <dgm:pt modelId="{82FB03FF-E0DE-46B7-8B18-C7083ED33667}">
      <dgm:prSet phldrT="[Text]"/>
      <dgm:spPr>
        <a:solidFill>
          <a:srgbClr val="070E2B"/>
        </a:solidFill>
      </dgm:spPr>
      <dgm:t>
        <a:bodyPr/>
        <a:lstStyle/>
        <a:p>
          <a:r>
            <a:rPr lang="en-US" dirty="0"/>
            <a:t>Drive to emotion</a:t>
          </a:r>
        </a:p>
      </dgm:t>
    </dgm:pt>
    <dgm:pt modelId="{57750707-3C59-441F-86CE-C4DDFB620F98}" type="parTrans" cxnId="{5CFCF890-3D26-4294-B66A-4958FA9F93D2}">
      <dgm:prSet/>
      <dgm:spPr/>
      <dgm:t>
        <a:bodyPr/>
        <a:lstStyle/>
        <a:p>
          <a:endParaRPr lang="en-US"/>
        </a:p>
      </dgm:t>
    </dgm:pt>
    <dgm:pt modelId="{5CFCDDB9-F2CC-45C7-A061-68748A6CAD50}" type="sibTrans" cxnId="{5CFCF890-3D26-4294-B66A-4958FA9F93D2}">
      <dgm:prSet/>
      <dgm:spPr/>
      <dgm:t>
        <a:bodyPr/>
        <a:lstStyle/>
        <a:p>
          <a:endParaRPr lang="en-US"/>
        </a:p>
      </dgm:t>
    </dgm:pt>
    <dgm:pt modelId="{5CE60044-7979-4F68-BCF8-01B1E90C9B30}">
      <dgm:prSet phldrT="[Text]"/>
      <dgm:spPr>
        <a:solidFill>
          <a:srgbClr val="070E2B"/>
        </a:solidFill>
        <a:effectLst>
          <a:outerShdw blurRad="50800" dist="38100" dir="8100000" algn="tr" rotWithShape="0">
            <a:prstClr val="black">
              <a:alpha val="40000"/>
            </a:prstClr>
          </a:outerShdw>
        </a:effectLst>
      </dgm:spPr>
      <dgm:t>
        <a:bodyPr/>
        <a:lstStyle/>
        <a:p>
          <a:r>
            <a:rPr lang="en-US" dirty="0"/>
            <a:t>They want it</a:t>
          </a:r>
        </a:p>
      </dgm:t>
    </dgm:pt>
    <dgm:pt modelId="{812EC033-6197-415A-A229-CE6325B5A5F2}" type="parTrans" cxnId="{EB300EAF-C333-40CA-9A31-7A368DCE2CDE}">
      <dgm:prSet/>
      <dgm:spPr/>
      <dgm:t>
        <a:bodyPr/>
        <a:lstStyle/>
        <a:p>
          <a:endParaRPr lang="en-US"/>
        </a:p>
      </dgm:t>
    </dgm:pt>
    <dgm:pt modelId="{EF931AD6-6B80-4265-B5A7-480D75761749}" type="sibTrans" cxnId="{EB300EAF-C333-40CA-9A31-7A368DCE2CDE}">
      <dgm:prSet/>
      <dgm:spPr/>
      <dgm:t>
        <a:bodyPr/>
        <a:lstStyle/>
        <a:p>
          <a:endParaRPr lang="en-US"/>
        </a:p>
      </dgm:t>
    </dgm:pt>
    <dgm:pt modelId="{0FB257DC-C748-4A9D-A5D1-FE62D3F60C77}">
      <dgm:prSet phldrT="[Text]"/>
      <dgm:spPr>
        <a:solidFill>
          <a:srgbClr val="070E2B"/>
        </a:solidFill>
        <a:effectLst>
          <a:outerShdw blurRad="50800" dist="38100" dir="8100000" algn="tr" rotWithShape="0">
            <a:prstClr val="black">
              <a:alpha val="40000"/>
            </a:prstClr>
          </a:outerShdw>
        </a:effectLst>
      </dgm:spPr>
      <dgm:t>
        <a:bodyPr/>
        <a:lstStyle/>
        <a:p>
          <a:r>
            <a:rPr lang="en-US" dirty="0"/>
            <a:t>Support emotion w/ logic to close the sale</a:t>
          </a:r>
        </a:p>
      </dgm:t>
    </dgm:pt>
    <dgm:pt modelId="{9A23DCEC-C090-4DCB-B962-1EC18B8E3152}" type="parTrans" cxnId="{13FD5626-EDFD-4DF4-A6F2-38F204C7E032}">
      <dgm:prSet/>
      <dgm:spPr/>
      <dgm:t>
        <a:bodyPr/>
        <a:lstStyle/>
        <a:p>
          <a:endParaRPr lang="en-US"/>
        </a:p>
      </dgm:t>
    </dgm:pt>
    <dgm:pt modelId="{7C02DEB3-E2E6-44ED-8AAE-BC1635B4CCA0}" type="sibTrans" cxnId="{13FD5626-EDFD-4DF4-A6F2-38F204C7E032}">
      <dgm:prSet/>
      <dgm:spPr/>
      <dgm:t>
        <a:bodyPr/>
        <a:lstStyle/>
        <a:p>
          <a:endParaRPr lang="en-US"/>
        </a:p>
      </dgm:t>
    </dgm:pt>
    <dgm:pt modelId="{F3C9F3FE-D297-4707-8148-8BC1D851B6C6}" type="pres">
      <dgm:prSet presAssocID="{16C7E822-BF47-430B-9A19-95B1926D2DF6}" presName="CompostProcess" presStyleCnt="0">
        <dgm:presLayoutVars>
          <dgm:dir/>
          <dgm:resizeHandles val="exact"/>
        </dgm:presLayoutVars>
      </dgm:prSet>
      <dgm:spPr/>
    </dgm:pt>
    <dgm:pt modelId="{E61EE44C-EFA8-4760-B4CE-FB822A20C08C}" type="pres">
      <dgm:prSet presAssocID="{16C7E822-BF47-430B-9A19-95B1926D2DF6}" presName="arrow" presStyleLbl="bgShp" presStyleIdx="0" presStyleCnt="1"/>
      <dgm:spPr>
        <a:solidFill>
          <a:srgbClr val="E3CEA3"/>
        </a:solidFill>
      </dgm:spPr>
    </dgm:pt>
    <dgm:pt modelId="{C0884AF2-B9C2-445A-AEE9-B53F6F763AE5}" type="pres">
      <dgm:prSet presAssocID="{16C7E822-BF47-430B-9A19-95B1926D2DF6}" presName="linearProcess" presStyleCnt="0"/>
      <dgm:spPr/>
    </dgm:pt>
    <dgm:pt modelId="{815A9E6A-98CB-4A93-8D8D-6A4A74BAE991}" type="pres">
      <dgm:prSet presAssocID="{F35CEF72-0B75-4B29-A729-A7319C22134E}" presName="textNode" presStyleLbl="node1" presStyleIdx="0" presStyleCnt="3">
        <dgm:presLayoutVars>
          <dgm:bulletEnabled val="1"/>
        </dgm:presLayoutVars>
      </dgm:prSet>
      <dgm:spPr/>
    </dgm:pt>
    <dgm:pt modelId="{E5EC6A34-C6F2-42E5-B4B3-0A253D432789}" type="pres">
      <dgm:prSet presAssocID="{566071BE-A947-45A6-B9A1-7AA40845A3CD}" presName="sibTrans" presStyleCnt="0"/>
      <dgm:spPr/>
    </dgm:pt>
    <dgm:pt modelId="{3A2A45A0-412B-4ED4-9EA7-F1B8A67B5059}" type="pres">
      <dgm:prSet presAssocID="{F05B60A5-5BB7-4AD0-8747-DF74D17C151E}" presName="textNode" presStyleLbl="node1" presStyleIdx="1" presStyleCnt="3">
        <dgm:presLayoutVars>
          <dgm:bulletEnabled val="1"/>
        </dgm:presLayoutVars>
      </dgm:prSet>
      <dgm:spPr/>
    </dgm:pt>
    <dgm:pt modelId="{E1D8EFBD-F425-48AF-8BBF-766C1E741EE2}" type="pres">
      <dgm:prSet presAssocID="{0EBBA76D-4341-409E-8D60-1D371A79B7FD}" presName="sibTrans" presStyleCnt="0"/>
      <dgm:spPr/>
    </dgm:pt>
    <dgm:pt modelId="{98BB8706-2E57-4F45-A3EC-DDB65841E512}" type="pres">
      <dgm:prSet presAssocID="{3ED68CEA-9A71-44C9-9D05-0194592542B7}" presName="textNode" presStyleLbl="node1" presStyleIdx="2" presStyleCnt="3">
        <dgm:presLayoutVars>
          <dgm:bulletEnabled val="1"/>
        </dgm:presLayoutVars>
      </dgm:prSet>
      <dgm:spPr/>
    </dgm:pt>
  </dgm:ptLst>
  <dgm:cxnLst>
    <dgm:cxn modelId="{87184E1D-0318-4046-9F43-F0AF6B478553}" srcId="{16C7E822-BF47-430B-9A19-95B1926D2DF6}" destId="{F35CEF72-0B75-4B29-A729-A7319C22134E}" srcOrd="0" destOrd="0" parTransId="{0FB962EC-5931-445A-B1CD-9B6386FBA6B7}" sibTransId="{566071BE-A947-45A6-B9A1-7AA40845A3CD}"/>
    <dgm:cxn modelId="{9C1B141E-57B1-4B57-A568-0F4A3BE753B9}" type="presOf" srcId="{F05B60A5-5BB7-4AD0-8747-DF74D17C151E}" destId="{3A2A45A0-412B-4ED4-9EA7-F1B8A67B5059}" srcOrd="0" destOrd="0" presId="urn:microsoft.com/office/officeart/2005/8/layout/hProcess9"/>
    <dgm:cxn modelId="{13FD5626-EDFD-4DF4-A6F2-38F204C7E032}" srcId="{3ED68CEA-9A71-44C9-9D05-0194592542B7}" destId="{0FB257DC-C748-4A9D-A5D1-FE62D3F60C77}" srcOrd="1" destOrd="0" parTransId="{9A23DCEC-C090-4DCB-B962-1EC18B8E3152}" sibTransId="{7C02DEB3-E2E6-44ED-8AAE-BC1635B4CCA0}"/>
    <dgm:cxn modelId="{4B12CE3C-E94D-4227-98D8-CC279CB8DFC5}" srcId="{16C7E822-BF47-430B-9A19-95B1926D2DF6}" destId="{3ED68CEA-9A71-44C9-9D05-0194592542B7}" srcOrd="2" destOrd="0" parTransId="{A513C2E6-AFB9-44B5-95C5-F9603409F81D}" sibTransId="{12493BFD-3871-4F24-8160-8D5C6F287324}"/>
    <dgm:cxn modelId="{CF17523D-EB75-41ED-B5F6-50A370F7C869}" srcId="{F35CEF72-0B75-4B29-A729-A7319C22134E}" destId="{81F1B9CD-A7C7-47EC-AF2F-E7AB279B4D5A}" srcOrd="0" destOrd="0" parTransId="{74891BBB-F2C9-4DEF-9475-1E725C200922}" sibTransId="{0524B5AC-0478-4B54-B814-B341F7ADDF43}"/>
    <dgm:cxn modelId="{E196923F-EA98-4214-B408-E58DEBAD29DD}" srcId="{F35CEF72-0B75-4B29-A729-A7319C22134E}" destId="{C55CCC4E-AAC1-4F90-A6D6-A7944FC3A6DB}" srcOrd="1" destOrd="0" parTransId="{4144DF1D-3B3E-4A3F-B894-FEC915BB2919}" sibTransId="{84F80EC6-153D-4D0F-AB87-B0867DD75689}"/>
    <dgm:cxn modelId="{A0EE2467-6E30-4F35-9490-1C4E4BD501D5}" type="presOf" srcId="{F35CEF72-0B75-4B29-A729-A7319C22134E}" destId="{815A9E6A-98CB-4A93-8D8D-6A4A74BAE991}" srcOrd="0" destOrd="0" presId="urn:microsoft.com/office/officeart/2005/8/layout/hProcess9"/>
    <dgm:cxn modelId="{C0847D6B-06C2-4DE5-9548-C0900FCB41C7}" type="presOf" srcId="{C55CCC4E-AAC1-4F90-A6D6-A7944FC3A6DB}" destId="{815A9E6A-98CB-4A93-8D8D-6A4A74BAE991}" srcOrd="0" destOrd="2" presId="urn:microsoft.com/office/officeart/2005/8/layout/hProcess9"/>
    <dgm:cxn modelId="{3A3A504E-01F9-4154-87CA-7B7E417B23F8}" type="presOf" srcId="{82FB03FF-E0DE-46B7-8B18-C7083ED33667}" destId="{3A2A45A0-412B-4ED4-9EA7-F1B8A67B5059}" srcOrd="0" destOrd="2" presId="urn:microsoft.com/office/officeart/2005/8/layout/hProcess9"/>
    <dgm:cxn modelId="{4FB2B572-5194-4206-AADB-B0AF3C1B1F73}" type="presOf" srcId="{16C7E822-BF47-430B-9A19-95B1926D2DF6}" destId="{F3C9F3FE-D297-4707-8148-8BC1D851B6C6}" srcOrd="0" destOrd="0" presId="urn:microsoft.com/office/officeart/2005/8/layout/hProcess9"/>
    <dgm:cxn modelId="{CDF41F8F-DD26-490A-9613-6CE314233C08}" type="presOf" srcId="{52FC291D-0741-44EE-A2CB-3FB300DA004F}" destId="{3A2A45A0-412B-4ED4-9EA7-F1B8A67B5059}" srcOrd="0" destOrd="1" presId="urn:microsoft.com/office/officeart/2005/8/layout/hProcess9"/>
    <dgm:cxn modelId="{5CFCF890-3D26-4294-B66A-4958FA9F93D2}" srcId="{F05B60A5-5BB7-4AD0-8747-DF74D17C151E}" destId="{82FB03FF-E0DE-46B7-8B18-C7083ED33667}" srcOrd="1" destOrd="0" parTransId="{57750707-3C59-441F-86CE-C4DDFB620F98}" sibTransId="{5CFCDDB9-F2CC-45C7-A061-68748A6CAD50}"/>
    <dgm:cxn modelId="{1A3838AB-0316-4D4D-BEF4-BA6B0F58B2DC}" srcId="{F05B60A5-5BB7-4AD0-8747-DF74D17C151E}" destId="{52FC291D-0741-44EE-A2CB-3FB300DA004F}" srcOrd="0" destOrd="0" parTransId="{61293D6F-CD11-4D3D-A51E-8A81505C3CF2}" sibTransId="{E8882CF9-E220-4D29-B7AD-A43334C684EA}"/>
    <dgm:cxn modelId="{EB300EAF-C333-40CA-9A31-7A368DCE2CDE}" srcId="{3ED68CEA-9A71-44C9-9D05-0194592542B7}" destId="{5CE60044-7979-4F68-BCF8-01B1E90C9B30}" srcOrd="0" destOrd="0" parTransId="{812EC033-6197-415A-A229-CE6325B5A5F2}" sibTransId="{EF931AD6-6B80-4265-B5A7-480D75761749}"/>
    <dgm:cxn modelId="{D0E2CDB9-761B-41EE-928A-675CB8C48E1A}" type="presOf" srcId="{81F1B9CD-A7C7-47EC-AF2F-E7AB279B4D5A}" destId="{815A9E6A-98CB-4A93-8D8D-6A4A74BAE991}" srcOrd="0" destOrd="1" presId="urn:microsoft.com/office/officeart/2005/8/layout/hProcess9"/>
    <dgm:cxn modelId="{BB2F85D6-FD6B-4960-B333-3F4AC8128FB9}" srcId="{16C7E822-BF47-430B-9A19-95B1926D2DF6}" destId="{F05B60A5-5BB7-4AD0-8747-DF74D17C151E}" srcOrd="1" destOrd="0" parTransId="{D968430B-D160-4A0D-B108-4EA270413164}" sibTransId="{0EBBA76D-4341-409E-8D60-1D371A79B7FD}"/>
    <dgm:cxn modelId="{8BD5B7EE-8677-40E7-A99F-68DA9E512004}" type="presOf" srcId="{3ED68CEA-9A71-44C9-9D05-0194592542B7}" destId="{98BB8706-2E57-4F45-A3EC-DDB65841E512}" srcOrd="0" destOrd="0" presId="urn:microsoft.com/office/officeart/2005/8/layout/hProcess9"/>
    <dgm:cxn modelId="{66B384F2-9630-4ADF-AB65-EC6050573C35}" type="presOf" srcId="{0FB257DC-C748-4A9D-A5D1-FE62D3F60C77}" destId="{98BB8706-2E57-4F45-A3EC-DDB65841E512}" srcOrd="0" destOrd="2" presId="urn:microsoft.com/office/officeart/2005/8/layout/hProcess9"/>
    <dgm:cxn modelId="{2925A7FC-2981-472B-8BFF-C86CD2911C81}" type="presOf" srcId="{5CE60044-7979-4F68-BCF8-01B1E90C9B30}" destId="{98BB8706-2E57-4F45-A3EC-DDB65841E512}" srcOrd="0" destOrd="1" presId="urn:microsoft.com/office/officeart/2005/8/layout/hProcess9"/>
    <dgm:cxn modelId="{51647521-8D99-4F76-A352-B6F761954DF5}" type="presParOf" srcId="{F3C9F3FE-D297-4707-8148-8BC1D851B6C6}" destId="{E61EE44C-EFA8-4760-B4CE-FB822A20C08C}" srcOrd="0" destOrd="0" presId="urn:microsoft.com/office/officeart/2005/8/layout/hProcess9"/>
    <dgm:cxn modelId="{963EE261-B926-4C24-8CA7-A28A7D516A24}" type="presParOf" srcId="{F3C9F3FE-D297-4707-8148-8BC1D851B6C6}" destId="{C0884AF2-B9C2-445A-AEE9-B53F6F763AE5}" srcOrd="1" destOrd="0" presId="urn:microsoft.com/office/officeart/2005/8/layout/hProcess9"/>
    <dgm:cxn modelId="{14D524D6-B549-418B-86E4-49EC24C2472D}" type="presParOf" srcId="{C0884AF2-B9C2-445A-AEE9-B53F6F763AE5}" destId="{815A9E6A-98CB-4A93-8D8D-6A4A74BAE991}" srcOrd="0" destOrd="0" presId="urn:microsoft.com/office/officeart/2005/8/layout/hProcess9"/>
    <dgm:cxn modelId="{35139E6A-7291-4EFD-8354-B8DC8D1EFEBE}" type="presParOf" srcId="{C0884AF2-B9C2-445A-AEE9-B53F6F763AE5}" destId="{E5EC6A34-C6F2-42E5-B4B3-0A253D432789}" srcOrd="1" destOrd="0" presId="urn:microsoft.com/office/officeart/2005/8/layout/hProcess9"/>
    <dgm:cxn modelId="{31E49296-1E67-4A4B-AA5B-EB75FD0C0701}" type="presParOf" srcId="{C0884AF2-B9C2-445A-AEE9-B53F6F763AE5}" destId="{3A2A45A0-412B-4ED4-9EA7-F1B8A67B5059}" srcOrd="2" destOrd="0" presId="urn:microsoft.com/office/officeart/2005/8/layout/hProcess9"/>
    <dgm:cxn modelId="{35AFECE0-08AE-48A2-B522-F068B914B509}" type="presParOf" srcId="{C0884AF2-B9C2-445A-AEE9-B53F6F763AE5}" destId="{E1D8EFBD-F425-48AF-8BBF-766C1E741EE2}" srcOrd="3" destOrd="0" presId="urn:microsoft.com/office/officeart/2005/8/layout/hProcess9"/>
    <dgm:cxn modelId="{7476039A-F9CE-45BE-B7A4-D04D9E871C5F}" type="presParOf" srcId="{C0884AF2-B9C2-445A-AEE9-B53F6F763AE5}" destId="{98BB8706-2E57-4F45-A3EC-DDB65841E51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C7E822-BF47-430B-9A19-95B1926D2DF6}" type="doc">
      <dgm:prSet loTypeId="urn:microsoft.com/office/officeart/2005/8/layout/hProcess9" loCatId="process" qsTypeId="urn:microsoft.com/office/officeart/2005/8/quickstyle/3d3" qsCatId="3D" csTypeId="urn:microsoft.com/office/officeart/2005/8/colors/accent0_3" csCatId="mainScheme" phldr="1"/>
      <dgm:spPr/>
    </dgm:pt>
    <dgm:pt modelId="{F35CEF72-0B75-4B29-A729-A7319C22134E}">
      <dgm:prSet phldrT="[Text]"/>
      <dgm:spPr>
        <a:solidFill>
          <a:srgbClr val="070E2B"/>
        </a:solidFill>
      </dgm:spPr>
      <dgm:t>
        <a:bodyPr/>
        <a:lstStyle/>
        <a:p>
          <a:r>
            <a:rPr lang="en-US" b="1" u="sng" dirty="0"/>
            <a:t>Tease</a:t>
          </a:r>
        </a:p>
      </dgm:t>
    </dgm:pt>
    <dgm:pt modelId="{0FB962EC-5931-445A-B1CD-9B6386FBA6B7}" type="parTrans" cxnId="{87184E1D-0318-4046-9F43-F0AF6B478553}">
      <dgm:prSet/>
      <dgm:spPr/>
      <dgm:t>
        <a:bodyPr/>
        <a:lstStyle/>
        <a:p>
          <a:endParaRPr lang="en-US"/>
        </a:p>
      </dgm:t>
    </dgm:pt>
    <dgm:pt modelId="{566071BE-A947-45A6-B9A1-7AA40845A3CD}" type="sibTrans" cxnId="{87184E1D-0318-4046-9F43-F0AF6B478553}">
      <dgm:prSet/>
      <dgm:spPr/>
      <dgm:t>
        <a:bodyPr/>
        <a:lstStyle/>
        <a:p>
          <a:endParaRPr lang="en-US"/>
        </a:p>
      </dgm:t>
    </dgm:pt>
    <dgm:pt modelId="{F05B60A5-5BB7-4AD0-8747-DF74D17C151E}">
      <dgm:prSet phldrT="[Text]"/>
      <dgm:spPr>
        <a:solidFill>
          <a:srgbClr val="070E2B"/>
        </a:solidFill>
      </dgm:spPr>
      <dgm:t>
        <a:bodyPr/>
        <a:lstStyle/>
        <a:p>
          <a:r>
            <a:rPr lang="en-US" b="1" u="sng" dirty="0"/>
            <a:t>Justify Value</a:t>
          </a:r>
        </a:p>
      </dgm:t>
    </dgm:pt>
    <dgm:pt modelId="{D968430B-D160-4A0D-B108-4EA270413164}" type="parTrans" cxnId="{BB2F85D6-FD6B-4960-B333-3F4AC8128FB9}">
      <dgm:prSet/>
      <dgm:spPr/>
      <dgm:t>
        <a:bodyPr/>
        <a:lstStyle/>
        <a:p>
          <a:endParaRPr lang="en-US"/>
        </a:p>
      </dgm:t>
    </dgm:pt>
    <dgm:pt modelId="{0EBBA76D-4341-409E-8D60-1D371A79B7FD}" type="sibTrans" cxnId="{BB2F85D6-FD6B-4960-B333-3F4AC8128FB9}">
      <dgm:prSet/>
      <dgm:spPr/>
      <dgm:t>
        <a:bodyPr/>
        <a:lstStyle/>
        <a:p>
          <a:endParaRPr lang="en-US"/>
        </a:p>
      </dgm:t>
    </dgm:pt>
    <dgm:pt modelId="{81F1B9CD-A7C7-47EC-AF2F-E7AB279B4D5A}">
      <dgm:prSet phldrT="[Text]"/>
      <dgm:spPr>
        <a:solidFill>
          <a:srgbClr val="070E2B"/>
        </a:solidFill>
      </dgm:spPr>
      <dgm:t>
        <a:bodyPr/>
        <a:lstStyle/>
        <a:p>
          <a:r>
            <a:rPr lang="en-US" dirty="0"/>
            <a:t>No current project or opportunity</a:t>
          </a:r>
        </a:p>
      </dgm:t>
    </dgm:pt>
    <dgm:pt modelId="{74891BBB-F2C9-4DEF-9475-1E725C200922}" type="parTrans" cxnId="{CF17523D-EB75-41ED-B5F6-50A370F7C869}">
      <dgm:prSet/>
      <dgm:spPr/>
      <dgm:t>
        <a:bodyPr/>
        <a:lstStyle/>
        <a:p>
          <a:endParaRPr lang="en-US"/>
        </a:p>
      </dgm:t>
    </dgm:pt>
    <dgm:pt modelId="{0524B5AC-0478-4B54-B814-B341F7ADDF43}" type="sibTrans" cxnId="{CF17523D-EB75-41ED-B5F6-50A370F7C869}">
      <dgm:prSet/>
      <dgm:spPr/>
      <dgm:t>
        <a:bodyPr/>
        <a:lstStyle/>
        <a:p>
          <a:endParaRPr lang="en-US"/>
        </a:p>
      </dgm:t>
    </dgm:pt>
    <dgm:pt modelId="{C55CCC4E-AAC1-4F90-A6D6-A7944FC3A6DB}">
      <dgm:prSet phldrT="[Text]"/>
      <dgm:spPr>
        <a:solidFill>
          <a:srgbClr val="070E2B"/>
        </a:solidFill>
      </dgm:spPr>
      <dgm:t>
        <a:bodyPr/>
        <a:lstStyle/>
        <a:p>
          <a:r>
            <a:rPr lang="en-US" dirty="0"/>
            <a:t>Initial discovery</a:t>
          </a:r>
        </a:p>
      </dgm:t>
    </dgm:pt>
    <dgm:pt modelId="{4144DF1D-3B3E-4A3F-B894-FEC915BB2919}" type="parTrans" cxnId="{E196923F-EA98-4214-B408-E58DEBAD29DD}">
      <dgm:prSet/>
      <dgm:spPr/>
      <dgm:t>
        <a:bodyPr/>
        <a:lstStyle/>
        <a:p>
          <a:endParaRPr lang="en-US"/>
        </a:p>
      </dgm:t>
    </dgm:pt>
    <dgm:pt modelId="{84F80EC6-153D-4D0F-AB87-B0867DD75689}" type="sibTrans" cxnId="{E196923F-EA98-4214-B408-E58DEBAD29DD}">
      <dgm:prSet/>
      <dgm:spPr/>
      <dgm:t>
        <a:bodyPr/>
        <a:lstStyle/>
        <a:p>
          <a:endParaRPr lang="en-US"/>
        </a:p>
      </dgm:t>
    </dgm:pt>
    <dgm:pt modelId="{211A7DF5-EE99-447F-808D-EE67142BE525}">
      <dgm:prSet/>
      <dgm:spPr/>
      <dgm:t>
        <a:bodyPr/>
        <a:lstStyle/>
        <a:p>
          <a:r>
            <a:rPr lang="en-US"/>
            <a:t>Drive to emotion</a:t>
          </a:r>
          <a:endParaRPr lang="en-US" dirty="0"/>
        </a:p>
      </dgm:t>
    </dgm:pt>
    <dgm:pt modelId="{4DCEB042-523E-42A7-AA52-3C37AC8AD05E}" type="parTrans" cxnId="{BD1BBCF0-2C3A-4B96-AEBC-E6F87A26D44E}">
      <dgm:prSet/>
      <dgm:spPr/>
      <dgm:t>
        <a:bodyPr/>
        <a:lstStyle/>
        <a:p>
          <a:endParaRPr lang="en-US"/>
        </a:p>
      </dgm:t>
    </dgm:pt>
    <dgm:pt modelId="{33A9EE86-959E-4E77-A7CB-874AC0BEDF49}" type="sibTrans" cxnId="{BD1BBCF0-2C3A-4B96-AEBC-E6F87A26D44E}">
      <dgm:prSet/>
      <dgm:spPr/>
      <dgm:t>
        <a:bodyPr/>
        <a:lstStyle/>
        <a:p>
          <a:endParaRPr lang="en-US"/>
        </a:p>
      </dgm:t>
    </dgm:pt>
    <dgm:pt modelId="{063A3E60-E722-41C7-BF93-C6D3719BB4E6}">
      <dgm:prSet/>
      <dgm:spPr/>
      <dgm:t>
        <a:bodyPr/>
        <a:lstStyle/>
        <a:p>
          <a:r>
            <a:rPr lang="en-US"/>
            <a:t>Support emotion w/ numbers and explanations</a:t>
          </a:r>
          <a:endParaRPr lang="en-US" dirty="0"/>
        </a:p>
      </dgm:t>
    </dgm:pt>
    <dgm:pt modelId="{6836E951-A792-4CDE-9BBE-43383F40080A}" type="parTrans" cxnId="{D4DA8551-C31A-4B2E-9450-6E1A71D7FF3B}">
      <dgm:prSet/>
      <dgm:spPr/>
      <dgm:t>
        <a:bodyPr/>
        <a:lstStyle/>
        <a:p>
          <a:endParaRPr lang="en-US"/>
        </a:p>
      </dgm:t>
    </dgm:pt>
    <dgm:pt modelId="{3A0DB952-4CDB-478C-8142-BB6620BF98A6}" type="sibTrans" cxnId="{D4DA8551-C31A-4B2E-9450-6E1A71D7FF3B}">
      <dgm:prSet/>
      <dgm:spPr/>
      <dgm:t>
        <a:bodyPr/>
        <a:lstStyle/>
        <a:p>
          <a:endParaRPr lang="en-US"/>
        </a:p>
      </dgm:t>
    </dgm:pt>
    <dgm:pt modelId="{F3C9F3FE-D297-4707-8148-8BC1D851B6C6}" type="pres">
      <dgm:prSet presAssocID="{16C7E822-BF47-430B-9A19-95B1926D2DF6}" presName="CompostProcess" presStyleCnt="0">
        <dgm:presLayoutVars>
          <dgm:dir/>
          <dgm:resizeHandles val="exact"/>
        </dgm:presLayoutVars>
      </dgm:prSet>
      <dgm:spPr/>
    </dgm:pt>
    <dgm:pt modelId="{E61EE44C-EFA8-4760-B4CE-FB822A20C08C}" type="pres">
      <dgm:prSet presAssocID="{16C7E822-BF47-430B-9A19-95B1926D2DF6}" presName="arrow" presStyleLbl="bgShp" presStyleIdx="0" presStyleCnt="1"/>
      <dgm:spPr>
        <a:solidFill>
          <a:srgbClr val="E3CEA3"/>
        </a:solidFill>
      </dgm:spPr>
    </dgm:pt>
    <dgm:pt modelId="{C0884AF2-B9C2-445A-AEE9-B53F6F763AE5}" type="pres">
      <dgm:prSet presAssocID="{16C7E822-BF47-430B-9A19-95B1926D2DF6}" presName="linearProcess" presStyleCnt="0"/>
      <dgm:spPr/>
    </dgm:pt>
    <dgm:pt modelId="{815A9E6A-98CB-4A93-8D8D-6A4A74BAE991}" type="pres">
      <dgm:prSet presAssocID="{F35CEF72-0B75-4B29-A729-A7319C22134E}" presName="textNode" presStyleLbl="node1" presStyleIdx="0" presStyleCnt="2">
        <dgm:presLayoutVars>
          <dgm:bulletEnabled val="1"/>
        </dgm:presLayoutVars>
      </dgm:prSet>
      <dgm:spPr/>
    </dgm:pt>
    <dgm:pt modelId="{E5EC6A34-C6F2-42E5-B4B3-0A253D432789}" type="pres">
      <dgm:prSet presAssocID="{566071BE-A947-45A6-B9A1-7AA40845A3CD}" presName="sibTrans" presStyleCnt="0"/>
      <dgm:spPr/>
    </dgm:pt>
    <dgm:pt modelId="{3A2A45A0-412B-4ED4-9EA7-F1B8A67B5059}" type="pres">
      <dgm:prSet presAssocID="{F05B60A5-5BB7-4AD0-8747-DF74D17C151E}" presName="textNode" presStyleLbl="node1" presStyleIdx="1" presStyleCnt="2">
        <dgm:presLayoutVars>
          <dgm:bulletEnabled val="1"/>
        </dgm:presLayoutVars>
      </dgm:prSet>
      <dgm:spPr/>
    </dgm:pt>
  </dgm:ptLst>
  <dgm:cxnLst>
    <dgm:cxn modelId="{87184E1D-0318-4046-9F43-F0AF6B478553}" srcId="{16C7E822-BF47-430B-9A19-95B1926D2DF6}" destId="{F35CEF72-0B75-4B29-A729-A7319C22134E}" srcOrd="0" destOrd="0" parTransId="{0FB962EC-5931-445A-B1CD-9B6386FBA6B7}" sibTransId="{566071BE-A947-45A6-B9A1-7AA40845A3CD}"/>
    <dgm:cxn modelId="{9C1B141E-57B1-4B57-A568-0F4A3BE753B9}" type="presOf" srcId="{F05B60A5-5BB7-4AD0-8747-DF74D17C151E}" destId="{3A2A45A0-412B-4ED4-9EA7-F1B8A67B5059}" srcOrd="0" destOrd="0" presId="urn:microsoft.com/office/officeart/2005/8/layout/hProcess9"/>
    <dgm:cxn modelId="{CF17523D-EB75-41ED-B5F6-50A370F7C869}" srcId="{F35CEF72-0B75-4B29-A729-A7319C22134E}" destId="{81F1B9CD-A7C7-47EC-AF2F-E7AB279B4D5A}" srcOrd="0" destOrd="0" parTransId="{74891BBB-F2C9-4DEF-9475-1E725C200922}" sibTransId="{0524B5AC-0478-4B54-B814-B341F7ADDF43}"/>
    <dgm:cxn modelId="{E196923F-EA98-4214-B408-E58DEBAD29DD}" srcId="{F35CEF72-0B75-4B29-A729-A7319C22134E}" destId="{C55CCC4E-AAC1-4F90-A6D6-A7944FC3A6DB}" srcOrd="1" destOrd="0" parTransId="{4144DF1D-3B3E-4A3F-B894-FEC915BB2919}" sibTransId="{84F80EC6-153D-4D0F-AB87-B0867DD75689}"/>
    <dgm:cxn modelId="{A0EE2467-6E30-4F35-9490-1C4E4BD501D5}" type="presOf" srcId="{F35CEF72-0B75-4B29-A729-A7319C22134E}" destId="{815A9E6A-98CB-4A93-8D8D-6A4A74BAE991}" srcOrd="0" destOrd="0" presId="urn:microsoft.com/office/officeart/2005/8/layout/hProcess9"/>
    <dgm:cxn modelId="{C0847D6B-06C2-4DE5-9548-C0900FCB41C7}" type="presOf" srcId="{C55CCC4E-AAC1-4F90-A6D6-A7944FC3A6DB}" destId="{815A9E6A-98CB-4A93-8D8D-6A4A74BAE991}" srcOrd="0" destOrd="2" presId="urn:microsoft.com/office/officeart/2005/8/layout/hProcess9"/>
    <dgm:cxn modelId="{D4DA8551-C31A-4B2E-9450-6E1A71D7FF3B}" srcId="{F05B60A5-5BB7-4AD0-8747-DF74D17C151E}" destId="{063A3E60-E722-41C7-BF93-C6D3719BB4E6}" srcOrd="1" destOrd="0" parTransId="{6836E951-A792-4CDE-9BBE-43383F40080A}" sibTransId="{3A0DB952-4CDB-478C-8142-BB6620BF98A6}"/>
    <dgm:cxn modelId="{4FB2B572-5194-4206-AADB-B0AF3C1B1F73}" type="presOf" srcId="{16C7E822-BF47-430B-9A19-95B1926D2DF6}" destId="{F3C9F3FE-D297-4707-8148-8BC1D851B6C6}" srcOrd="0" destOrd="0" presId="urn:microsoft.com/office/officeart/2005/8/layout/hProcess9"/>
    <dgm:cxn modelId="{D1486655-AB10-40AC-8F5B-F121C07EC0D0}" type="presOf" srcId="{063A3E60-E722-41C7-BF93-C6D3719BB4E6}" destId="{3A2A45A0-412B-4ED4-9EA7-F1B8A67B5059}" srcOrd="0" destOrd="2" presId="urn:microsoft.com/office/officeart/2005/8/layout/hProcess9"/>
    <dgm:cxn modelId="{D0E2CDB9-761B-41EE-928A-675CB8C48E1A}" type="presOf" srcId="{81F1B9CD-A7C7-47EC-AF2F-E7AB279B4D5A}" destId="{815A9E6A-98CB-4A93-8D8D-6A4A74BAE991}" srcOrd="0" destOrd="1" presId="urn:microsoft.com/office/officeart/2005/8/layout/hProcess9"/>
    <dgm:cxn modelId="{BB2F85D6-FD6B-4960-B333-3F4AC8128FB9}" srcId="{16C7E822-BF47-430B-9A19-95B1926D2DF6}" destId="{F05B60A5-5BB7-4AD0-8747-DF74D17C151E}" srcOrd="1" destOrd="0" parTransId="{D968430B-D160-4A0D-B108-4EA270413164}" sibTransId="{0EBBA76D-4341-409E-8D60-1D371A79B7FD}"/>
    <dgm:cxn modelId="{BD1BBCF0-2C3A-4B96-AEBC-E6F87A26D44E}" srcId="{F05B60A5-5BB7-4AD0-8747-DF74D17C151E}" destId="{211A7DF5-EE99-447F-808D-EE67142BE525}" srcOrd="0" destOrd="0" parTransId="{4DCEB042-523E-42A7-AA52-3C37AC8AD05E}" sibTransId="{33A9EE86-959E-4E77-A7CB-874AC0BEDF49}"/>
    <dgm:cxn modelId="{5FD19DF6-13E5-41FA-B006-3BA49709BEBC}" type="presOf" srcId="{211A7DF5-EE99-447F-808D-EE67142BE525}" destId="{3A2A45A0-412B-4ED4-9EA7-F1B8A67B5059}" srcOrd="0" destOrd="1" presId="urn:microsoft.com/office/officeart/2005/8/layout/hProcess9"/>
    <dgm:cxn modelId="{51647521-8D99-4F76-A352-B6F761954DF5}" type="presParOf" srcId="{F3C9F3FE-D297-4707-8148-8BC1D851B6C6}" destId="{E61EE44C-EFA8-4760-B4CE-FB822A20C08C}" srcOrd="0" destOrd="0" presId="urn:microsoft.com/office/officeart/2005/8/layout/hProcess9"/>
    <dgm:cxn modelId="{963EE261-B926-4C24-8CA7-A28A7D516A24}" type="presParOf" srcId="{F3C9F3FE-D297-4707-8148-8BC1D851B6C6}" destId="{C0884AF2-B9C2-445A-AEE9-B53F6F763AE5}" srcOrd="1" destOrd="0" presId="urn:microsoft.com/office/officeart/2005/8/layout/hProcess9"/>
    <dgm:cxn modelId="{14D524D6-B549-418B-86E4-49EC24C2472D}" type="presParOf" srcId="{C0884AF2-B9C2-445A-AEE9-B53F6F763AE5}" destId="{815A9E6A-98CB-4A93-8D8D-6A4A74BAE991}" srcOrd="0" destOrd="0" presId="urn:microsoft.com/office/officeart/2005/8/layout/hProcess9"/>
    <dgm:cxn modelId="{35139E6A-7291-4EFD-8354-B8DC8D1EFEBE}" type="presParOf" srcId="{C0884AF2-B9C2-445A-AEE9-B53F6F763AE5}" destId="{E5EC6A34-C6F2-42E5-B4B3-0A253D432789}" srcOrd="1" destOrd="0" presId="urn:microsoft.com/office/officeart/2005/8/layout/hProcess9"/>
    <dgm:cxn modelId="{31E49296-1E67-4A4B-AA5B-EB75FD0C0701}" type="presParOf" srcId="{C0884AF2-B9C2-445A-AEE9-B53F6F763AE5}" destId="{3A2A45A0-412B-4ED4-9EA7-F1B8A67B5059}"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5A215-A654-46F9-9C9A-615196EA9048}">
      <dsp:nvSpPr>
        <dsp:cNvPr id="0" name=""/>
        <dsp:cNvSpPr/>
      </dsp:nvSpPr>
      <dsp:spPr>
        <a:xfrm rot="5400000">
          <a:off x="10683690" y="-3510102"/>
          <a:ext cx="6540179" cy="13573171"/>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244600">
            <a:lnSpc>
              <a:spcPct val="90000"/>
            </a:lnSpc>
            <a:spcBef>
              <a:spcPct val="0"/>
            </a:spcBef>
            <a:spcAft>
              <a:spcPct val="15000"/>
            </a:spcAft>
            <a:buChar char="•"/>
          </a:pPr>
          <a:endParaRPr lang="en-US" sz="2800" kern="1200" dirty="0"/>
        </a:p>
        <a:p>
          <a:pPr marL="285750" lvl="1" indent="-285750" algn="ctr" defTabSz="1422400">
            <a:lnSpc>
              <a:spcPct val="90000"/>
            </a:lnSpc>
            <a:spcBef>
              <a:spcPct val="0"/>
            </a:spcBef>
            <a:spcAft>
              <a:spcPct val="15000"/>
            </a:spcAft>
            <a:buChar char="•"/>
          </a:pPr>
          <a:r>
            <a:rPr lang="en-US" sz="3200" kern="1200" dirty="0"/>
            <a:t>Any negative remark about finance department</a:t>
          </a:r>
        </a:p>
        <a:p>
          <a:pPr marL="285750" lvl="1" indent="-285750" algn="ctr" defTabSz="1422400">
            <a:lnSpc>
              <a:spcPct val="90000"/>
            </a:lnSpc>
            <a:spcBef>
              <a:spcPct val="0"/>
            </a:spcBef>
            <a:spcAft>
              <a:spcPct val="15000"/>
            </a:spcAft>
            <a:buChar char="•"/>
          </a:pPr>
          <a:r>
            <a:rPr lang="en-US" sz="3200" kern="1200" dirty="0"/>
            <a:t>Recent inquiries about outsourcing part of all IT duties</a:t>
          </a:r>
        </a:p>
        <a:p>
          <a:pPr marL="285750" lvl="1" indent="-285750" algn="ctr" defTabSz="1422400">
            <a:lnSpc>
              <a:spcPct val="90000"/>
            </a:lnSpc>
            <a:spcBef>
              <a:spcPct val="0"/>
            </a:spcBef>
            <a:spcAft>
              <a:spcPct val="15000"/>
            </a:spcAft>
            <a:buChar char="•"/>
          </a:pPr>
          <a:r>
            <a:rPr lang="en-US" sz="3200" kern="1200" dirty="0"/>
            <a:t>“Finance was down here the other day.”</a:t>
          </a:r>
        </a:p>
        <a:p>
          <a:pPr marL="285750" lvl="1" indent="-285750" algn="ctr" defTabSz="1422400">
            <a:lnSpc>
              <a:spcPct val="90000"/>
            </a:lnSpc>
            <a:spcBef>
              <a:spcPct val="0"/>
            </a:spcBef>
            <a:spcAft>
              <a:spcPct val="15000"/>
            </a:spcAft>
            <a:buChar char="•"/>
          </a:pPr>
          <a:r>
            <a:rPr lang="en-US" sz="3200" kern="1200" dirty="0">
              <a:solidFill>
                <a:schemeClr val="tx1"/>
              </a:solidFill>
            </a:rPr>
            <a:t>Questions about service invoices</a:t>
          </a:r>
        </a:p>
        <a:p>
          <a:pPr marL="285750" lvl="1" indent="-285750" algn="ctr" defTabSz="1422400">
            <a:lnSpc>
              <a:spcPct val="90000"/>
            </a:lnSpc>
            <a:spcBef>
              <a:spcPct val="0"/>
            </a:spcBef>
            <a:spcAft>
              <a:spcPct val="15000"/>
            </a:spcAft>
            <a:buChar char="•"/>
          </a:pPr>
          <a:r>
            <a:rPr lang="en-US" sz="3200" kern="1200" dirty="0">
              <a:solidFill>
                <a:schemeClr val="tx1"/>
              </a:solidFill>
            </a:rPr>
            <a:t>Someone traveling any amount between sites</a:t>
          </a:r>
        </a:p>
        <a:p>
          <a:pPr marL="285750" lvl="1" indent="-285750" algn="ctr" defTabSz="1422400">
            <a:lnSpc>
              <a:spcPct val="90000"/>
            </a:lnSpc>
            <a:spcBef>
              <a:spcPct val="0"/>
            </a:spcBef>
            <a:spcAft>
              <a:spcPct val="15000"/>
            </a:spcAft>
            <a:buChar char="•"/>
          </a:pPr>
          <a:r>
            <a:rPr lang="en-US" sz="3200" kern="1200" dirty="0">
              <a:solidFill>
                <a:schemeClr val="tx1"/>
              </a:solidFill>
            </a:rPr>
            <a:t>Term “</a:t>
          </a:r>
          <a:r>
            <a:rPr lang="en-US" sz="3200" kern="1200" dirty="0" err="1">
              <a:solidFill>
                <a:schemeClr val="tx1"/>
              </a:solidFill>
            </a:rPr>
            <a:t>OpEx</a:t>
          </a:r>
          <a:r>
            <a:rPr lang="en-US" sz="3200" kern="1200" dirty="0">
              <a:solidFill>
                <a:schemeClr val="tx1"/>
              </a:solidFill>
            </a:rPr>
            <a:t>” or “</a:t>
          </a:r>
          <a:r>
            <a:rPr lang="en-US" sz="3200" kern="1200" dirty="0" err="1">
              <a:solidFill>
                <a:schemeClr val="tx1"/>
              </a:solidFill>
            </a:rPr>
            <a:t>CapEx</a:t>
          </a:r>
          <a:r>
            <a:rPr lang="en-US" sz="3200" kern="1200" dirty="0">
              <a:solidFill>
                <a:schemeClr val="tx1"/>
              </a:solidFill>
            </a:rPr>
            <a:t>” being used</a:t>
          </a:r>
        </a:p>
        <a:p>
          <a:pPr marL="285750" lvl="1" indent="-285750" algn="ctr" defTabSz="1422400">
            <a:lnSpc>
              <a:spcPct val="90000"/>
            </a:lnSpc>
            <a:spcBef>
              <a:spcPct val="0"/>
            </a:spcBef>
            <a:spcAft>
              <a:spcPct val="15000"/>
            </a:spcAft>
            <a:buChar char="•"/>
          </a:pPr>
          <a:r>
            <a:rPr lang="en-US" sz="3200" kern="1200" dirty="0">
              <a:solidFill>
                <a:schemeClr val="tx1"/>
              </a:solidFill>
            </a:rPr>
            <a:t>Questions about terms or extending payments on current work</a:t>
          </a:r>
        </a:p>
        <a:p>
          <a:pPr marL="285750" lvl="1" indent="-285750" algn="ctr" defTabSz="1422400">
            <a:lnSpc>
              <a:spcPct val="90000"/>
            </a:lnSpc>
            <a:spcBef>
              <a:spcPct val="0"/>
            </a:spcBef>
            <a:spcAft>
              <a:spcPct val="15000"/>
            </a:spcAft>
            <a:buChar char="•"/>
          </a:pPr>
          <a:r>
            <a:rPr lang="en-US" sz="3200" kern="1200" dirty="0">
              <a:solidFill>
                <a:schemeClr val="tx1"/>
              </a:solidFill>
            </a:rPr>
            <a:t>Cash flow business</a:t>
          </a:r>
        </a:p>
        <a:p>
          <a:pPr marL="285750" lvl="1" indent="-285750" algn="ctr" defTabSz="1422400">
            <a:lnSpc>
              <a:spcPct val="90000"/>
            </a:lnSpc>
            <a:spcBef>
              <a:spcPct val="0"/>
            </a:spcBef>
            <a:spcAft>
              <a:spcPct val="15000"/>
            </a:spcAft>
            <a:buChar char="•"/>
          </a:pPr>
          <a:r>
            <a:rPr lang="en-US" sz="3200" kern="1200" dirty="0"/>
            <a:t>IT Complaining about Security</a:t>
          </a:r>
          <a:endParaRPr lang="en-US" sz="3200" kern="1200" dirty="0">
            <a:solidFill>
              <a:schemeClr val="tx1"/>
            </a:solidFill>
          </a:endParaRPr>
        </a:p>
        <a:p>
          <a:pPr marL="285750" lvl="1" indent="-285750" algn="ctr" defTabSz="1422400">
            <a:lnSpc>
              <a:spcPct val="90000"/>
            </a:lnSpc>
            <a:spcBef>
              <a:spcPct val="0"/>
            </a:spcBef>
            <a:spcAft>
              <a:spcPct val="15000"/>
            </a:spcAft>
            <a:buChar char="•"/>
          </a:pPr>
          <a:r>
            <a:rPr lang="en-US" sz="3200" kern="1200" dirty="0"/>
            <a:t>Security complaining about IT</a:t>
          </a:r>
        </a:p>
        <a:p>
          <a:pPr marL="285750" lvl="1" indent="-285750" algn="ctr" defTabSz="1422400">
            <a:lnSpc>
              <a:spcPct val="90000"/>
            </a:lnSpc>
            <a:spcBef>
              <a:spcPct val="0"/>
            </a:spcBef>
            <a:spcAft>
              <a:spcPct val="15000"/>
            </a:spcAft>
            <a:buChar char="•"/>
          </a:pPr>
          <a:r>
            <a:rPr lang="en-US" sz="3200" kern="1200" dirty="0"/>
            <a:t>SSA lapsed</a:t>
          </a:r>
        </a:p>
      </dsp:txBody>
      <dsp:txXfrm rot="-5400000">
        <a:off x="7167195" y="325658"/>
        <a:ext cx="13253906" cy="5901649"/>
      </dsp:txXfrm>
    </dsp:sp>
    <dsp:sp modelId="{497609B8-9F01-4A84-87A9-122F5324A6D9}">
      <dsp:nvSpPr>
        <dsp:cNvPr id="0" name=""/>
        <dsp:cNvSpPr/>
      </dsp:nvSpPr>
      <dsp:spPr>
        <a:xfrm>
          <a:off x="0" y="3196"/>
          <a:ext cx="7634909" cy="6540179"/>
        </a:xfrm>
        <a:prstGeom prst="round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19265" y="322461"/>
        <a:ext cx="6996379" cy="5901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5A215-A654-46F9-9C9A-615196EA9048}">
      <dsp:nvSpPr>
        <dsp:cNvPr id="0" name=""/>
        <dsp:cNvSpPr/>
      </dsp:nvSpPr>
      <dsp:spPr>
        <a:xfrm rot="5400000">
          <a:off x="10683690" y="-3510102"/>
          <a:ext cx="6540179" cy="13573171"/>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422400">
            <a:lnSpc>
              <a:spcPct val="90000"/>
            </a:lnSpc>
            <a:spcBef>
              <a:spcPct val="0"/>
            </a:spcBef>
            <a:spcAft>
              <a:spcPct val="15000"/>
            </a:spcAft>
            <a:buChar char="•"/>
          </a:pPr>
          <a:r>
            <a:rPr lang="en-US" sz="3200" kern="1200" dirty="0"/>
            <a:t>Any negative remark about finance department</a:t>
          </a:r>
        </a:p>
        <a:p>
          <a:pPr marL="285750" lvl="1" indent="-285750" algn="ctr" defTabSz="1422400">
            <a:lnSpc>
              <a:spcPct val="90000"/>
            </a:lnSpc>
            <a:spcBef>
              <a:spcPct val="0"/>
            </a:spcBef>
            <a:spcAft>
              <a:spcPct val="15000"/>
            </a:spcAft>
            <a:buChar char="•"/>
          </a:pPr>
          <a:r>
            <a:rPr lang="en-US" sz="3200" kern="1200" dirty="0"/>
            <a:t>Recent inquiries about outsourcing part of all IT duties</a:t>
          </a:r>
        </a:p>
        <a:p>
          <a:pPr marL="285750" lvl="1" indent="-285750" algn="ctr" defTabSz="1422400">
            <a:lnSpc>
              <a:spcPct val="90000"/>
            </a:lnSpc>
            <a:spcBef>
              <a:spcPct val="0"/>
            </a:spcBef>
            <a:spcAft>
              <a:spcPct val="15000"/>
            </a:spcAft>
            <a:buChar char="•"/>
          </a:pPr>
          <a:r>
            <a:rPr lang="en-US" sz="3200" kern="1200" dirty="0"/>
            <a:t>“Finance was down here the other day.”</a:t>
          </a:r>
        </a:p>
        <a:p>
          <a:pPr marL="285750" lvl="1" indent="-285750" algn="ctr" defTabSz="1422400">
            <a:lnSpc>
              <a:spcPct val="90000"/>
            </a:lnSpc>
            <a:spcBef>
              <a:spcPct val="0"/>
            </a:spcBef>
            <a:spcAft>
              <a:spcPct val="15000"/>
            </a:spcAft>
            <a:buChar char="•"/>
          </a:pPr>
          <a:r>
            <a:rPr lang="en-US" sz="3200" kern="1200" dirty="0">
              <a:solidFill>
                <a:schemeClr val="tx1"/>
              </a:solidFill>
            </a:rPr>
            <a:t>Questions about service invoices</a:t>
          </a:r>
        </a:p>
        <a:p>
          <a:pPr marL="285750" lvl="1" indent="-285750" algn="ctr" defTabSz="1422400">
            <a:lnSpc>
              <a:spcPct val="90000"/>
            </a:lnSpc>
            <a:spcBef>
              <a:spcPct val="0"/>
            </a:spcBef>
            <a:spcAft>
              <a:spcPct val="15000"/>
            </a:spcAft>
            <a:buChar char="•"/>
          </a:pPr>
          <a:r>
            <a:rPr lang="en-US" sz="3200" kern="1200" dirty="0">
              <a:solidFill>
                <a:schemeClr val="tx1"/>
              </a:solidFill>
            </a:rPr>
            <a:t>Someone traveling any amount between sites</a:t>
          </a:r>
        </a:p>
        <a:p>
          <a:pPr marL="285750" lvl="1" indent="-285750" algn="ctr" defTabSz="1422400">
            <a:lnSpc>
              <a:spcPct val="90000"/>
            </a:lnSpc>
            <a:spcBef>
              <a:spcPct val="0"/>
            </a:spcBef>
            <a:spcAft>
              <a:spcPct val="15000"/>
            </a:spcAft>
            <a:buChar char="•"/>
          </a:pPr>
          <a:r>
            <a:rPr lang="en-US" sz="3200" kern="1200" dirty="0">
              <a:solidFill>
                <a:schemeClr val="tx1"/>
              </a:solidFill>
            </a:rPr>
            <a:t>Term “</a:t>
          </a:r>
          <a:r>
            <a:rPr lang="en-US" sz="3200" kern="1200" dirty="0" err="1">
              <a:solidFill>
                <a:schemeClr val="tx1"/>
              </a:solidFill>
            </a:rPr>
            <a:t>OpEx</a:t>
          </a:r>
          <a:r>
            <a:rPr lang="en-US" sz="3200" kern="1200" dirty="0">
              <a:solidFill>
                <a:schemeClr val="tx1"/>
              </a:solidFill>
            </a:rPr>
            <a:t>” or “</a:t>
          </a:r>
          <a:r>
            <a:rPr lang="en-US" sz="3200" kern="1200" dirty="0" err="1">
              <a:solidFill>
                <a:schemeClr val="tx1"/>
              </a:solidFill>
            </a:rPr>
            <a:t>CapEx</a:t>
          </a:r>
          <a:r>
            <a:rPr lang="en-US" sz="3200" kern="1200" dirty="0">
              <a:solidFill>
                <a:schemeClr val="tx1"/>
              </a:solidFill>
            </a:rPr>
            <a:t>” being used</a:t>
          </a:r>
        </a:p>
        <a:p>
          <a:pPr marL="285750" lvl="1" indent="-285750" algn="ctr" defTabSz="1422400">
            <a:lnSpc>
              <a:spcPct val="90000"/>
            </a:lnSpc>
            <a:spcBef>
              <a:spcPct val="0"/>
            </a:spcBef>
            <a:spcAft>
              <a:spcPct val="15000"/>
            </a:spcAft>
            <a:buChar char="•"/>
          </a:pPr>
          <a:r>
            <a:rPr lang="en-US" sz="3200" kern="1200" dirty="0">
              <a:solidFill>
                <a:schemeClr val="tx1"/>
              </a:solidFill>
            </a:rPr>
            <a:t>Questions about terms or extending payments on current work</a:t>
          </a:r>
        </a:p>
        <a:p>
          <a:pPr marL="285750" lvl="1" indent="-285750" algn="ctr" defTabSz="1422400">
            <a:lnSpc>
              <a:spcPct val="90000"/>
            </a:lnSpc>
            <a:spcBef>
              <a:spcPct val="0"/>
            </a:spcBef>
            <a:spcAft>
              <a:spcPct val="15000"/>
            </a:spcAft>
            <a:buChar char="•"/>
          </a:pPr>
          <a:r>
            <a:rPr lang="en-US" sz="3200" kern="1200" dirty="0">
              <a:solidFill>
                <a:schemeClr val="tx1"/>
              </a:solidFill>
            </a:rPr>
            <a:t>Cash flow business</a:t>
          </a:r>
        </a:p>
        <a:p>
          <a:pPr marL="285750" lvl="1" indent="-285750" algn="ctr" defTabSz="1422400">
            <a:lnSpc>
              <a:spcPct val="90000"/>
            </a:lnSpc>
            <a:spcBef>
              <a:spcPct val="0"/>
            </a:spcBef>
            <a:spcAft>
              <a:spcPct val="15000"/>
            </a:spcAft>
            <a:buChar char="•"/>
          </a:pPr>
          <a:r>
            <a:rPr lang="en-US" sz="3200" kern="1200" dirty="0"/>
            <a:t>IT Complaining about Security</a:t>
          </a:r>
          <a:endParaRPr lang="en-US" sz="3200" kern="1200" dirty="0">
            <a:solidFill>
              <a:schemeClr val="tx1"/>
            </a:solidFill>
          </a:endParaRPr>
        </a:p>
        <a:p>
          <a:pPr marL="285750" lvl="1" indent="-285750" algn="ctr" defTabSz="1422400">
            <a:lnSpc>
              <a:spcPct val="90000"/>
            </a:lnSpc>
            <a:spcBef>
              <a:spcPct val="0"/>
            </a:spcBef>
            <a:spcAft>
              <a:spcPct val="15000"/>
            </a:spcAft>
            <a:buChar char="•"/>
          </a:pPr>
          <a:r>
            <a:rPr lang="en-US" sz="3200" kern="1200" dirty="0"/>
            <a:t>Security complaining about IT</a:t>
          </a:r>
        </a:p>
        <a:p>
          <a:pPr marL="285750" lvl="1" indent="-285750" algn="ctr" defTabSz="1422400">
            <a:lnSpc>
              <a:spcPct val="90000"/>
            </a:lnSpc>
            <a:spcBef>
              <a:spcPct val="0"/>
            </a:spcBef>
            <a:spcAft>
              <a:spcPct val="15000"/>
            </a:spcAft>
            <a:buChar char="•"/>
          </a:pPr>
          <a:r>
            <a:rPr lang="en-US" sz="3200" kern="1200" dirty="0"/>
            <a:t>SSA lapsed</a:t>
          </a:r>
        </a:p>
        <a:p>
          <a:pPr marL="228600" lvl="1" indent="-228600" algn="ctr" defTabSz="1111250">
            <a:lnSpc>
              <a:spcPct val="90000"/>
            </a:lnSpc>
            <a:spcBef>
              <a:spcPct val="0"/>
            </a:spcBef>
            <a:spcAft>
              <a:spcPct val="15000"/>
            </a:spcAft>
            <a:buChar char="•"/>
          </a:pPr>
          <a:endParaRPr lang="en-US" sz="2500" kern="1200" dirty="0">
            <a:solidFill>
              <a:schemeClr val="tx1"/>
            </a:solidFill>
          </a:endParaRPr>
        </a:p>
      </dsp:txBody>
      <dsp:txXfrm rot="-5400000">
        <a:off x="7167195" y="325658"/>
        <a:ext cx="13253906" cy="5901649"/>
      </dsp:txXfrm>
    </dsp:sp>
    <dsp:sp modelId="{497609B8-9F01-4A84-87A9-122F5324A6D9}">
      <dsp:nvSpPr>
        <dsp:cNvPr id="0" name=""/>
        <dsp:cNvSpPr/>
      </dsp:nvSpPr>
      <dsp:spPr>
        <a:xfrm>
          <a:off x="0" y="3196"/>
          <a:ext cx="7634909" cy="6540179"/>
        </a:xfrm>
        <a:prstGeom prst="round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19265" y="322461"/>
        <a:ext cx="6996379" cy="5901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5A215-A654-46F9-9C9A-615196EA9048}">
      <dsp:nvSpPr>
        <dsp:cNvPr id="0" name=""/>
        <dsp:cNvSpPr/>
      </dsp:nvSpPr>
      <dsp:spPr>
        <a:xfrm rot="5400000">
          <a:off x="10683690" y="-3510102"/>
          <a:ext cx="6540179" cy="13573171"/>
        </a:xfrm>
        <a:prstGeom prst="round2Same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422400">
            <a:lnSpc>
              <a:spcPct val="90000"/>
            </a:lnSpc>
            <a:spcBef>
              <a:spcPct val="0"/>
            </a:spcBef>
            <a:spcAft>
              <a:spcPct val="15000"/>
            </a:spcAft>
            <a:buChar char="•"/>
          </a:pPr>
          <a:r>
            <a:rPr lang="en-US" sz="3200" kern="1200" dirty="0"/>
            <a:t>Any negative remark about finance department</a:t>
          </a:r>
        </a:p>
        <a:p>
          <a:pPr marL="285750" lvl="1" indent="-285750" algn="ctr" defTabSz="1422400">
            <a:lnSpc>
              <a:spcPct val="90000"/>
            </a:lnSpc>
            <a:spcBef>
              <a:spcPct val="0"/>
            </a:spcBef>
            <a:spcAft>
              <a:spcPct val="15000"/>
            </a:spcAft>
            <a:buChar char="•"/>
          </a:pPr>
          <a:r>
            <a:rPr lang="en-US" sz="3200" kern="1200" dirty="0"/>
            <a:t>Recent inquiries about outsourcing part of all IT duties</a:t>
          </a:r>
        </a:p>
        <a:p>
          <a:pPr marL="285750" lvl="1" indent="-285750" algn="ctr" defTabSz="1422400">
            <a:lnSpc>
              <a:spcPct val="90000"/>
            </a:lnSpc>
            <a:spcBef>
              <a:spcPct val="0"/>
            </a:spcBef>
            <a:spcAft>
              <a:spcPct val="15000"/>
            </a:spcAft>
            <a:buChar char="•"/>
          </a:pPr>
          <a:r>
            <a:rPr lang="en-US" sz="3200" kern="1200" dirty="0"/>
            <a:t>“Finance was down here the other day.”</a:t>
          </a:r>
        </a:p>
        <a:p>
          <a:pPr marL="285750" lvl="1" indent="-285750" algn="ctr" defTabSz="1422400">
            <a:lnSpc>
              <a:spcPct val="90000"/>
            </a:lnSpc>
            <a:spcBef>
              <a:spcPct val="0"/>
            </a:spcBef>
            <a:spcAft>
              <a:spcPct val="15000"/>
            </a:spcAft>
            <a:buChar char="•"/>
          </a:pPr>
          <a:r>
            <a:rPr lang="en-US" sz="3200" kern="1200" dirty="0">
              <a:solidFill>
                <a:schemeClr val="tx1"/>
              </a:solidFill>
            </a:rPr>
            <a:t>Questions about service invoices</a:t>
          </a:r>
        </a:p>
        <a:p>
          <a:pPr marL="285750" lvl="1" indent="-285750" algn="ctr" defTabSz="1422400">
            <a:lnSpc>
              <a:spcPct val="90000"/>
            </a:lnSpc>
            <a:spcBef>
              <a:spcPct val="0"/>
            </a:spcBef>
            <a:spcAft>
              <a:spcPct val="15000"/>
            </a:spcAft>
            <a:buChar char="•"/>
          </a:pPr>
          <a:r>
            <a:rPr lang="en-US" sz="3200" kern="1200" dirty="0">
              <a:solidFill>
                <a:schemeClr val="tx1"/>
              </a:solidFill>
            </a:rPr>
            <a:t>Someone traveling any amount between sites</a:t>
          </a:r>
        </a:p>
        <a:p>
          <a:pPr marL="285750" lvl="1" indent="-285750" algn="ctr" defTabSz="1422400">
            <a:lnSpc>
              <a:spcPct val="90000"/>
            </a:lnSpc>
            <a:spcBef>
              <a:spcPct val="0"/>
            </a:spcBef>
            <a:spcAft>
              <a:spcPct val="15000"/>
            </a:spcAft>
            <a:buChar char="•"/>
          </a:pPr>
          <a:r>
            <a:rPr lang="en-US" sz="3200" kern="1200">
              <a:solidFill>
                <a:schemeClr val="tx1"/>
              </a:solidFill>
            </a:rPr>
            <a:t>Term “OpEx” or “CapEx” being used</a:t>
          </a:r>
          <a:endParaRPr lang="en-US" sz="3200" kern="1200" dirty="0">
            <a:solidFill>
              <a:schemeClr val="tx1"/>
            </a:solidFill>
          </a:endParaRPr>
        </a:p>
        <a:p>
          <a:pPr marL="285750" lvl="1" indent="-285750" algn="ctr" defTabSz="1422400">
            <a:lnSpc>
              <a:spcPct val="90000"/>
            </a:lnSpc>
            <a:spcBef>
              <a:spcPct val="0"/>
            </a:spcBef>
            <a:spcAft>
              <a:spcPct val="15000"/>
            </a:spcAft>
            <a:buChar char="•"/>
          </a:pPr>
          <a:r>
            <a:rPr lang="en-US" sz="3200" kern="1200" dirty="0">
              <a:solidFill>
                <a:schemeClr val="tx1"/>
              </a:solidFill>
            </a:rPr>
            <a:t>Questions about terms or extending payments on current work</a:t>
          </a:r>
        </a:p>
        <a:p>
          <a:pPr marL="285750" lvl="1" indent="-285750" algn="ctr" defTabSz="1422400">
            <a:lnSpc>
              <a:spcPct val="90000"/>
            </a:lnSpc>
            <a:spcBef>
              <a:spcPct val="0"/>
            </a:spcBef>
            <a:spcAft>
              <a:spcPct val="15000"/>
            </a:spcAft>
            <a:buChar char="•"/>
          </a:pPr>
          <a:r>
            <a:rPr lang="en-US" sz="3200" kern="1200" dirty="0">
              <a:solidFill>
                <a:schemeClr val="tx1"/>
              </a:solidFill>
            </a:rPr>
            <a:t>Cash flow business</a:t>
          </a:r>
        </a:p>
        <a:p>
          <a:pPr marL="285750" lvl="1" indent="-285750" algn="ctr" defTabSz="1422400">
            <a:lnSpc>
              <a:spcPct val="90000"/>
            </a:lnSpc>
            <a:spcBef>
              <a:spcPct val="0"/>
            </a:spcBef>
            <a:spcAft>
              <a:spcPct val="15000"/>
            </a:spcAft>
            <a:buChar char="•"/>
          </a:pPr>
          <a:r>
            <a:rPr lang="en-US" sz="3200" kern="1200" dirty="0"/>
            <a:t>IT Complaining about Security</a:t>
          </a:r>
          <a:endParaRPr lang="en-US" sz="3200" kern="1200" dirty="0">
            <a:solidFill>
              <a:schemeClr val="tx1"/>
            </a:solidFill>
          </a:endParaRPr>
        </a:p>
        <a:p>
          <a:pPr marL="285750" lvl="1" indent="-285750" algn="ctr" defTabSz="1422400">
            <a:lnSpc>
              <a:spcPct val="90000"/>
            </a:lnSpc>
            <a:spcBef>
              <a:spcPct val="0"/>
            </a:spcBef>
            <a:spcAft>
              <a:spcPct val="15000"/>
            </a:spcAft>
            <a:buChar char="•"/>
          </a:pPr>
          <a:r>
            <a:rPr lang="en-US" sz="3200" kern="1200" dirty="0"/>
            <a:t>Security complaining about IT</a:t>
          </a:r>
        </a:p>
        <a:p>
          <a:pPr marL="285750" lvl="1" indent="-285750" algn="ctr" defTabSz="1422400">
            <a:lnSpc>
              <a:spcPct val="90000"/>
            </a:lnSpc>
            <a:spcBef>
              <a:spcPct val="0"/>
            </a:spcBef>
            <a:spcAft>
              <a:spcPct val="15000"/>
            </a:spcAft>
            <a:buChar char="•"/>
          </a:pPr>
          <a:r>
            <a:rPr lang="en-US" sz="3200" kern="1200" dirty="0"/>
            <a:t>SSA lapsed</a:t>
          </a:r>
        </a:p>
        <a:p>
          <a:pPr marL="228600" lvl="1" indent="-228600" algn="ctr" defTabSz="1111250">
            <a:lnSpc>
              <a:spcPct val="90000"/>
            </a:lnSpc>
            <a:spcBef>
              <a:spcPct val="0"/>
            </a:spcBef>
            <a:spcAft>
              <a:spcPct val="15000"/>
            </a:spcAft>
            <a:buChar char="•"/>
          </a:pPr>
          <a:endParaRPr lang="en-US" sz="2500" kern="1200" dirty="0">
            <a:solidFill>
              <a:schemeClr val="tx1"/>
            </a:solidFill>
          </a:endParaRPr>
        </a:p>
      </dsp:txBody>
      <dsp:txXfrm rot="-5400000">
        <a:off x="7167195" y="325658"/>
        <a:ext cx="13253906" cy="5901649"/>
      </dsp:txXfrm>
    </dsp:sp>
    <dsp:sp modelId="{497609B8-9F01-4A84-87A9-122F5324A6D9}">
      <dsp:nvSpPr>
        <dsp:cNvPr id="0" name=""/>
        <dsp:cNvSpPr/>
      </dsp:nvSpPr>
      <dsp:spPr>
        <a:xfrm>
          <a:off x="0" y="3196"/>
          <a:ext cx="7634909" cy="6540179"/>
        </a:xfrm>
        <a:prstGeom prst="roundRect">
          <a:avLst/>
        </a:prstGeom>
        <a:solidFill>
          <a:srgbClr val="E3CEA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19265" y="322461"/>
        <a:ext cx="6996379" cy="5901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EE44C-EFA8-4760-B4CE-FB822A20C08C}">
      <dsp:nvSpPr>
        <dsp:cNvPr id="0" name=""/>
        <dsp:cNvSpPr/>
      </dsp:nvSpPr>
      <dsp:spPr>
        <a:xfrm>
          <a:off x="758077" y="0"/>
          <a:ext cx="8591549" cy="4237123"/>
        </a:xfrm>
        <a:prstGeom prst="rightArrow">
          <a:avLst/>
        </a:prstGeom>
        <a:solidFill>
          <a:srgbClr val="E3CEA3"/>
        </a:solidFill>
        <a:ln w="635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15A9E6A-98CB-4A93-8D8D-6A4A74BAE991}">
      <dsp:nvSpPr>
        <dsp:cNvPr id="0" name=""/>
        <dsp:cNvSpPr/>
      </dsp:nvSpPr>
      <dsp:spPr>
        <a:xfrm>
          <a:off x="339062" y="1271136"/>
          <a:ext cx="3032311" cy="1694849"/>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Tease</a:t>
          </a:r>
        </a:p>
        <a:p>
          <a:pPr marL="171450" lvl="1" indent="-171450" algn="l" defTabSz="844550">
            <a:lnSpc>
              <a:spcPct val="90000"/>
            </a:lnSpc>
            <a:spcBef>
              <a:spcPct val="0"/>
            </a:spcBef>
            <a:spcAft>
              <a:spcPct val="15000"/>
            </a:spcAft>
            <a:buChar char="•"/>
          </a:pPr>
          <a:r>
            <a:rPr lang="en-US" sz="1900" kern="1200" dirty="0"/>
            <a:t>No current project or opportunity</a:t>
          </a:r>
        </a:p>
        <a:p>
          <a:pPr marL="171450" lvl="1" indent="-171450" algn="l" defTabSz="844550">
            <a:lnSpc>
              <a:spcPct val="90000"/>
            </a:lnSpc>
            <a:spcBef>
              <a:spcPct val="0"/>
            </a:spcBef>
            <a:spcAft>
              <a:spcPct val="15000"/>
            </a:spcAft>
            <a:buChar char="•"/>
          </a:pPr>
          <a:r>
            <a:rPr lang="en-US" sz="1900" kern="1200" dirty="0"/>
            <a:t>Initial discovery</a:t>
          </a:r>
        </a:p>
      </dsp:txBody>
      <dsp:txXfrm>
        <a:off x="421798" y="1353872"/>
        <a:ext cx="2866839" cy="1529377"/>
      </dsp:txXfrm>
    </dsp:sp>
    <dsp:sp modelId="{3A2A45A0-412B-4ED4-9EA7-F1B8A67B5059}">
      <dsp:nvSpPr>
        <dsp:cNvPr id="0" name=""/>
        <dsp:cNvSpPr/>
      </dsp:nvSpPr>
      <dsp:spPr>
        <a:xfrm>
          <a:off x="3537696" y="1271136"/>
          <a:ext cx="3032311" cy="1694849"/>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Illustrate Value</a:t>
          </a:r>
        </a:p>
        <a:p>
          <a:pPr marL="171450" lvl="1" indent="-171450" algn="l" defTabSz="844550">
            <a:lnSpc>
              <a:spcPct val="90000"/>
            </a:lnSpc>
            <a:spcBef>
              <a:spcPct val="0"/>
            </a:spcBef>
            <a:spcAft>
              <a:spcPct val="15000"/>
            </a:spcAft>
            <a:buChar char="•"/>
          </a:pPr>
          <a:r>
            <a:rPr lang="en-US" sz="1900" kern="1200" dirty="0"/>
            <a:t>Considered the “selling” stage</a:t>
          </a:r>
        </a:p>
        <a:p>
          <a:pPr marL="171450" lvl="1" indent="-171450" algn="l" defTabSz="844550">
            <a:lnSpc>
              <a:spcPct val="90000"/>
            </a:lnSpc>
            <a:spcBef>
              <a:spcPct val="0"/>
            </a:spcBef>
            <a:spcAft>
              <a:spcPct val="15000"/>
            </a:spcAft>
            <a:buChar char="•"/>
          </a:pPr>
          <a:r>
            <a:rPr lang="en-US" sz="1900" kern="1200" dirty="0"/>
            <a:t>Drive to emotion</a:t>
          </a:r>
        </a:p>
      </dsp:txBody>
      <dsp:txXfrm>
        <a:off x="3620432" y="1353872"/>
        <a:ext cx="2866839" cy="1529377"/>
      </dsp:txXfrm>
    </dsp:sp>
    <dsp:sp modelId="{98BB8706-2E57-4F45-A3EC-DDB65841E512}">
      <dsp:nvSpPr>
        <dsp:cNvPr id="0" name=""/>
        <dsp:cNvSpPr/>
      </dsp:nvSpPr>
      <dsp:spPr>
        <a:xfrm>
          <a:off x="6736331" y="1271136"/>
          <a:ext cx="3032311" cy="1694849"/>
        </a:xfrm>
        <a:prstGeom prst="roundRect">
          <a:avLst/>
        </a:prstGeom>
        <a:solidFill>
          <a:srgbClr val="070E2B"/>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Logically Justify</a:t>
          </a:r>
        </a:p>
        <a:p>
          <a:pPr marL="171450" lvl="1" indent="-171450" algn="l" defTabSz="844550">
            <a:lnSpc>
              <a:spcPct val="90000"/>
            </a:lnSpc>
            <a:spcBef>
              <a:spcPct val="0"/>
            </a:spcBef>
            <a:spcAft>
              <a:spcPct val="15000"/>
            </a:spcAft>
            <a:buChar char="•"/>
          </a:pPr>
          <a:r>
            <a:rPr lang="en-US" sz="1900" kern="1200" dirty="0"/>
            <a:t>They want it</a:t>
          </a:r>
        </a:p>
        <a:p>
          <a:pPr marL="171450" lvl="1" indent="-171450" algn="l" defTabSz="844550">
            <a:lnSpc>
              <a:spcPct val="90000"/>
            </a:lnSpc>
            <a:spcBef>
              <a:spcPct val="0"/>
            </a:spcBef>
            <a:spcAft>
              <a:spcPct val="15000"/>
            </a:spcAft>
            <a:buChar char="•"/>
          </a:pPr>
          <a:r>
            <a:rPr lang="en-US" sz="1900" kern="1200" dirty="0"/>
            <a:t>Support emotion w/ logic to close the sale</a:t>
          </a:r>
        </a:p>
      </dsp:txBody>
      <dsp:txXfrm>
        <a:off x="6819067" y="1353872"/>
        <a:ext cx="2866839" cy="15293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EE44C-EFA8-4760-B4CE-FB822A20C08C}">
      <dsp:nvSpPr>
        <dsp:cNvPr id="0" name=""/>
        <dsp:cNvSpPr/>
      </dsp:nvSpPr>
      <dsp:spPr>
        <a:xfrm>
          <a:off x="758077" y="0"/>
          <a:ext cx="8591549" cy="4237123"/>
        </a:xfrm>
        <a:prstGeom prst="rightArrow">
          <a:avLst/>
        </a:prstGeom>
        <a:solidFill>
          <a:srgbClr val="E3CEA3"/>
        </a:solidFill>
        <a:ln w="635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15A9E6A-98CB-4A93-8D8D-6A4A74BAE991}">
      <dsp:nvSpPr>
        <dsp:cNvPr id="0" name=""/>
        <dsp:cNvSpPr/>
      </dsp:nvSpPr>
      <dsp:spPr>
        <a:xfrm>
          <a:off x="1674582" y="1271136"/>
          <a:ext cx="3253417" cy="1694849"/>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Tease</a:t>
          </a:r>
        </a:p>
        <a:p>
          <a:pPr marL="171450" lvl="1" indent="-171450" algn="l" defTabSz="844550">
            <a:lnSpc>
              <a:spcPct val="90000"/>
            </a:lnSpc>
            <a:spcBef>
              <a:spcPct val="0"/>
            </a:spcBef>
            <a:spcAft>
              <a:spcPct val="15000"/>
            </a:spcAft>
            <a:buChar char="•"/>
          </a:pPr>
          <a:r>
            <a:rPr lang="en-US" sz="1900" kern="1200" dirty="0"/>
            <a:t>No current project or opportunity</a:t>
          </a:r>
        </a:p>
        <a:p>
          <a:pPr marL="171450" lvl="1" indent="-171450" algn="l" defTabSz="844550">
            <a:lnSpc>
              <a:spcPct val="90000"/>
            </a:lnSpc>
            <a:spcBef>
              <a:spcPct val="0"/>
            </a:spcBef>
            <a:spcAft>
              <a:spcPct val="15000"/>
            </a:spcAft>
            <a:buChar char="•"/>
          </a:pPr>
          <a:r>
            <a:rPr lang="en-US" sz="1900" kern="1200" dirty="0"/>
            <a:t>Initial discovery</a:t>
          </a:r>
        </a:p>
      </dsp:txBody>
      <dsp:txXfrm>
        <a:off x="1757318" y="1353872"/>
        <a:ext cx="3087945" cy="1529377"/>
      </dsp:txXfrm>
    </dsp:sp>
    <dsp:sp modelId="{3A2A45A0-412B-4ED4-9EA7-F1B8A67B5059}">
      <dsp:nvSpPr>
        <dsp:cNvPr id="0" name=""/>
        <dsp:cNvSpPr/>
      </dsp:nvSpPr>
      <dsp:spPr>
        <a:xfrm>
          <a:off x="5179705" y="1271136"/>
          <a:ext cx="3253417" cy="1694849"/>
        </a:xfrm>
        <a:prstGeom prst="roundRect">
          <a:avLst/>
        </a:prstGeom>
        <a:solidFill>
          <a:srgbClr val="070E2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Justify Value</a:t>
          </a:r>
        </a:p>
        <a:p>
          <a:pPr marL="171450" lvl="1" indent="-171450" algn="l" defTabSz="844550">
            <a:lnSpc>
              <a:spcPct val="90000"/>
            </a:lnSpc>
            <a:spcBef>
              <a:spcPct val="0"/>
            </a:spcBef>
            <a:spcAft>
              <a:spcPct val="15000"/>
            </a:spcAft>
            <a:buChar char="•"/>
          </a:pPr>
          <a:r>
            <a:rPr lang="en-US" sz="1900" kern="1200"/>
            <a:t>Drive to emotion</a:t>
          </a:r>
          <a:endParaRPr lang="en-US" sz="1900" kern="1200" dirty="0"/>
        </a:p>
        <a:p>
          <a:pPr marL="171450" lvl="1" indent="-171450" algn="l" defTabSz="844550">
            <a:lnSpc>
              <a:spcPct val="90000"/>
            </a:lnSpc>
            <a:spcBef>
              <a:spcPct val="0"/>
            </a:spcBef>
            <a:spcAft>
              <a:spcPct val="15000"/>
            </a:spcAft>
            <a:buChar char="•"/>
          </a:pPr>
          <a:r>
            <a:rPr lang="en-US" sz="1900" kern="1200"/>
            <a:t>Support emotion w/ numbers and explanations</a:t>
          </a:r>
          <a:endParaRPr lang="en-US" sz="1900" kern="1200" dirty="0"/>
        </a:p>
      </dsp:txBody>
      <dsp:txXfrm>
        <a:off x="5262441" y="1353872"/>
        <a:ext cx="3087945" cy="152937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ECF651C-FA55-47B8-9FE5-5CA1318929ED}" type="datetimeFigureOut">
              <a:rPr lang="en-US" smtClean="0"/>
              <a:t>5/16/2017</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D116F3E-52A7-4EA3-A9F3-FFB6DC1B688B}" type="slidenum">
              <a:rPr lang="en-US" smtClean="0"/>
              <a:t>‹#›</a:t>
            </a:fld>
            <a:endParaRPr lang="en-US"/>
          </a:p>
        </p:txBody>
      </p:sp>
    </p:spTree>
    <p:extLst>
      <p:ext uri="{BB962C8B-B14F-4D97-AF65-F5344CB8AC3E}">
        <p14:creationId xmlns:p14="http://schemas.microsoft.com/office/powerpoint/2010/main" val="766380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5AE10AD-B133-4122-B55A-FCFB2FBB69A6}" type="datetimeFigureOut">
              <a:rPr lang="en-US" smtClean="0"/>
              <a:t>5/16/2017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419EE88-4241-4FB4-A55D-C7A211FFE47F}" type="slidenum">
              <a:rPr lang="en-US" smtClean="0"/>
              <a:t>‹#›</a:t>
            </a:fld>
            <a:endParaRPr lang="en-US"/>
          </a:p>
        </p:txBody>
      </p:sp>
    </p:spTree>
    <p:extLst>
      <p:ext uri="{BB962C8B-B14F-4D97-AF65-F5344CB8AC3E}">
        <p14:creationId xmlns:p14="http://schemas.microsoft.com/office/powerpoint/2010/main" val="169641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extBox 8"/>
          <p:cNvSpPr txBox="1"/>
          <p:nvPr userDrawn="1"/>
        </p:nvSpPr>
        <p:spPr>
          <a:xfrm>
            <a:off x="1524001" y="1153551"/>
            <a:ext cx="9143999" cy="2377440"/>
          </a:xfrm>
          <a:prstGeom prst="rect">
            <a:avLst/>
          </a:prstGeom>
          <a:solidFill>
            <a:srgbClr val="070E2B"/>
          </a:solidFill>
          <a:effectLst>
            <a:outerShdw blurRad="101600" dist="76200" dir="8100000" algn="tr" rotWithShape="0">
              <a:prstClr val="black">
                <a:alpha val="40000"/>
              </a:prstClr>
            </a:outerShdw>
          </a:effectLst>
        </p:spPr>
        <p:txBody>
          <a:bodyPr wrap="square" rtlCol="0">
            <a:spAutoFit/>
          </a:bodyPr>
          <a:lstStyle/>
          <a:p>
            <a:endParaRPr lang="en-US" dirty="0"/>
          </a:p>
        </p:txBody>
      </p:sp>
      <p:sp>
        <p:nvSpPr>
          <p:cNvPr id="3" name="Subtitle 2"/>
          <p:cNvSpPr>
            <a:spLocks noGrp="1"/>
          </p:cNvSpPr>
          <p:nvPr>
            <p:ph type="subTitle" idx="1"/>
          </p:nvPr>
        </p:nvSpPr>
        <p:spPr>
          <a:xfrm>
            <a:off x="1524000" y="3602038"/>
            <a:ext cx="9144000" cy="1655762"/>
          </a:xfrm>
        </p:spPr>
        <p:txBody>
          <a:bodyPr anchor="ct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sp>
        <p:nvSpPr>
          <p:cNvPr id="4" name="Date Placeholder 3"/>
          <p:cNvSpPr>
            <a:spLocks noGrp="1"/>
          </p:cNvSpPr>
          <p:nvPr>
            <p:ph type="dt" sz="half" idx="10"/>
          </p:nvPr>
        </p:nvSpPr>
        <p:spPr/>
        <p:txBody>
          <a:bodyPr/>
          <a:lstStyle/>
          <a:p>
            <a:fld id="{9F778392-D062-491D-A3B0-13ED6924289E}" type="datetime1">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0140" y="1260044"/>
            <a:ext cx="6271720" cy="2112237"/>
          </a:xfrm>
          <a:prstGeom prst="rect">
            <a:avLst/>
          </a:prstGeom>
        </p:spPr>
      </p:pic>
    </p:spTree>
    <p:extLst>
      <p:ext uri="{BB962C8B-B14F-4D97-AF65-F5344CB8AC3E}">
        <p14:creationId xmlns:p14="http://schemas.microsoft.com/office/powerpoint/2010/main" val="47429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4907" y="377961"/>
            <a:ext cx="3932237" cy="1600200"/>
          </a:xfrm>
        </p:spPr>
        <p:txBody>
          <a:bodyPr anchor="ctr"/>
          <a:lstStyle>
            <a:lvl1pPr algn="ctr">
              <a:defRPr sz="3200"/>
            </a:lvl1pPr>
          </a:lstStyle>
          <a:p>
            <a:r>
              <a:rPr lang="en-US" dirty="0"/>
              <a:t>Click to edit Master title style</a:t>
            </a:r>
          </a:p>
        </p:txBody>
      </p:sp>
      <p:sp>
        <p:nvSpPr>
          <p:cNvPr id="3" name="Content Placeholder 2"/>
          <p:cNvSpPr>
            <a:spLocks noGrp="1"/>
          </p:cNvSpPr>
          <p:nvPr>
            <p:ph idx="1"/>
          </p:nvPr>
        </p:nvSpPr>
        <p:spPr>
          <a:xfrm>
            <a:off x="838200" y="110499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14908" y="216702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DC7DCE-555F-4983-8390-E5DC94A34CAB}" type="datetime1">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35426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E6AF6-FAF6-4502-ABBB-B715C6CD4568}" type="datetime1">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80484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964" y="339634"/>
            <a:ext cx="3932237" cy="1600200"/>
          </a:xfrm>
        </p:spPr>
        <p:txBody>
          <a:bodyPr anchor="ctr"/>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83820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31896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1412AC-8D78-4C60-9A17-3B6BFC54E350}" type="datetime1">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388465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52FF86-9EF0-413B-B1EC-FBADBC3D50B6}" type="datetime1">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3110604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7ABFB-EDD8-45DE-8BAC-1B8DD583075D}" type="datetime1">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303767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ED8C59-09C8-4933-8587-EA11E19B381F}" type="datetime1">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401447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2165B096-A04E-4CD3-8FDE-A3C024669CCC}" type="datetime1">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33478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6F4BD6-CA32-4B08-8ECB-FDFF654AA012}" type="datetime1">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225049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a:solidFill>
            <a:schemeClr val="accent5">
              <a:lumMod val="50000"/>
            </a:schemeClr>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solidFill>
            <a:schemeClr val="accent5">
              <a:lumMod val="50000"/>
            </a:schemeClr>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7E0E6D-4FBC-4A84-8E0A-08356D53D6F6}" type="datetime1">
              <a:rPr lang="en-US" smtClean="0"/>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55849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a:solidFill>
            <a:srgbClr val="E3CEA3"/>
          </a:solidFill>
        </p:spPr>
        <p:txBody>
          <a:bodyPr anchor="ctr"/>
          <a:lstStyle>
            <a:lvl1pPr marL="0" indent="0" algn="ctr">
              <a:buNone/>
              <a:defRPr sz="2400" b="1">
                <a:solidFill>
                  <a:srgbClr val="070E2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a:solidFill>
            <a:schemeClr val="bg1">
              <a:lumMod val="8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solidFill>
            <a:srgbClr val="E3CEA3"/>
          </a:solidFill>
        </p:spPr>
        <p:txBody>
          <a:bodyPr anchor="ctr"/>
          <a:lstStyle>
            <a:lvl1pPr marL="0" indent="0" algn="ctr">
              <a:buNone/>
              <a:defRPr sz="2400" b="1">
                <a:solidFill>
                  <a:srgbClr val="070E2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a:solidFill>
            <a:schemeClr val="bg1">
              <a:lumMod val="8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7E0E6D-4FBC-4A84-8E0A-08356D53D6F6}" type="datetime1">
              <a:rPr lang="en-US" smtClean="0"/>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224837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20B321-6EB9-48C8-BA09-864EB1CB8326}" type="datetime1">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23871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DAE8A-A757-4272-88F5-99BDC6682F81}" type="datetime1">
              <a:rPr lang="en-US" smtClean="0"/>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275457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983ED0-810F-4594-A305-F5B12F9D7135}" type="datetime1">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234657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rgbClr val="070E2B"/>
          </a:solidFill>
          <a:ln>
            <a:noFill/>
          </a:ln>
          <a:effectLst>
            <a:outerShdw blurRad="101600" dist="762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a:solidFill>
            <a:srgbClr val="E3CEA3"/>
          </a:solidFill>
          <a:ln>
            <a:noFill/>
          </a:ln>
          <a:effectLst>
            <a:outerShdw blurRad="101600" dist="762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9EC03-34BF-4CDA-A529-F716AB888BFB}" type="datetime1">
              <a:rPr lang="en-US" smtClean="0"/>
              <a:t>5/16/2017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124AE-3C83-4373-9C93-A3EF656F4A04}" type="slidenum">
              <a:rPr lang="en-US" smtClean="0"/>
              <a:t>‹#›</a:t>
            </a:fld>
            <a:endParaRPr lang="en-US"/>
          </a:p>
        </p:txBody>
      </p:sp>
    </p:spTree>
    <p:extLst>
      <p:ext uri="{BB962C8B-B14F-4D97-AF65-F5344CB8AC3E}">
        <p14:creationId xmlns:p14="http://schemas.microsoft.com/office/powerpoint/2010/main" val="329693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97" r:id="rId6"/>
    <p:sldLayoutId id="2147483654" r:id="rId7"/>
    <p:sldLayoutId id="2147483655" r:id="rId8"/>
    <p:sldLayoutId id="2147483656" r:id="rId9"/>
    <p:sldLayoutId id="2147483679" r:id="rId10"/>
    <p:sldLayoutId id="2147483657" r:id="rId11"/>
    <p:sldLayoutId id="2147483678" r:id="rId12"/>
    <p:sldLayoutId id="2147483658" r:id="rId13"/>
    <p:sldLayoutId id="2147483659" r:id="rId14"/>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Getting%20in%20the%20Door%20Worksheet.docx"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3602038"/>
            <a:ext cx="9144000" cy="1655762"/>
          </a:xfrm>
        </p:spPr>
        <p:txBody>
          <a:bodyPr>
            <a:normAutofit/>
          </a:bodyPr>
          <a:lstStyle/>
          <a:p>
            <a:r>
              <a:rPr lang="en-US" sz="3600" dirty="0"/>
              <a:t>Sales Training Session #19: Getting the Finance Department to Sell for You</a:t>
            </a:r>
          </a:p>
          <a:p>
            <a:r>
              <a:rPr lang="en-US" sz="2400" dirty="0"/>
              <a:t>May 17</a:t>
            </a:r>
            <a:r>
              <a:rPr lang="en-US" sz="2400" baseline="30000" dirty="0"/>
              <a:t>th</a:t>
            </a:r>
            <a:r>
              <a:rPr lang="en-US" sz="2400" dirty="0"/>
              <a:t>, 2017</a:t>
            </a:r>
            <a:endParaRPr lang="en-US" sz="2000" dirty="0"/>
          </a:p>
        </p:txBody>
      </p:sp>
    </p:spTree>
    <p:extLst>
      <p:ext uri="{BB962C8B-B14F-4D97-AF65-F5344CB8AC3E}">
        <p14:creationId xmlns:p14="http://schemas.microsoft.com/office/powerpoint/2010/main" val="355999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erson wearing a suit and tie&#10;&#10;Description generated with very high confidenc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58997" y="307731"/>
            <a:ext cx="3750032" cy="3997637"/>
          </a:xfrm>
          <a:prstGeom prst="rect">
            <a:avLst/>
          </a:prstGeom>
        </p:spPr>
      </p:pic>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16043" y="485637"/>
            <a:ext cx="5455917" cy="3641824"/>
          </a:xfrm>
          <a:prstGeom prst="rect">
            <a:avLst/>
          </a:prstGeom>
        </p:spPr>
      </p:pic>
      <p:sp>
        <p:nvSpPr>
          <p:cNvPr id="3" name="Title 2"/>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t>Who?</a:t>
            </a:r>
          </a:p>
        </p:txBody>
      </p:sp>
    </p:spTree>
    <p:extLst>
      <p:ext uri="{BB962C8B-B14F-4D97-AF65-F5344CB8AC3E}">
        <p14:creationId xmlns:p14="http://schemas.microsoft.com/office/powerpoint/2010/main" val="305989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70000953"/>
              </p:ext>
            </p:extLst>
          </p:nvPr>
        </p:nvGraphicFramePr>
        <p:xfrm>
          <a:off x="443948" y="171935"/>
          <a:ext cx="11210544" cy="6373367"/>
        </p:xfrm>
        <a:graphic>
          <a:graphicData uri="http://schemas.openxmlformats.org/drawingml/2006/table">
            <a:tbl>
              <a:tblPr firstRow="1" bandRow="1">
                <a:effectLst>
                  <a:outerShdw blurRad="101600" dist="76200" dir="8100000" algn="tr" rotWithShape="0">
                    <a:prstClr val="black">
                      <a:alpha val="40000"/>
                    </a:prstClr>
                  </a:outerShdw>
                </a:effectLst>
                <a:tableStyleId>{74C1A8A3-306A-4EB7-A6B1-4F7E0EB9C5D6}</a:tableStyleId>
              </a:tblPr>
              <a:tblGrid>
                <a:gridCol w="4806198">
                  <a:extLst>
                    <a:ext uri="{9D8B030D-6E8A-4147-A177-3AD203B41FA5}">
                      <a16:colId xmlns:a16="http://schemas.microsoft.com/office/drawing/2014/main" val="3745179404"/>
                    </a:ext>
                  </a:extLst>
                </a:gridCol>
                <a:gridCol w="6404346">
                  <a:extLst>
                    <a:ext uri="{9D8B030D-6E8A-4147-A177-3AD203B41FA5}">
                      <a16:colId xmlns:a16="http://schemas.microsoft.com/office/drawing/2014/main" val="2441380892"/>
                    </a:ext>
                  </a:extLst>
                </a:gridCol>
              </a:tblGrid>
              <a:tr h="454974">
                <a:tc>
                  <a:txBody>
                    <a:bodyPr/>
                    <a:lstStyle/>
                    <a:p>
                      <a:pPr algn="ctr"/>
                      <a:r>
                        <a:rPr lang="en-US" dirty="0"/>
                        <a:t>Characteristics</a:t>
                      </a:r>
                    </a:p>
                  </a:txBody>
                  <a:tcPr marL="95416" marR="95416" anchor="ctr">
                    <a:lnB w="12700" cap="flat" cmpd="sng" algn="ctr">
                      <a:solidFill>
                        <a:schemeClr val="tx1"/>
                      </a:solidFill>
                      <a:prstDash val="solid"/>
                      <a:round/>
                      <a:headEnd type="none" w="med" len="med"/>
                      <a:tailEnd type="none" w="med" len="med"/>
                    </a:lnB>
                    <a:solidFill>
                      <a:srgbClr val="070E2B"/>
                    </a:solidFill>
                  </a:tcPr>
                </a:tc>
                <a:tc>
                  <a:txBody>
                    <a:bodyPr/>
                    <a:lstStyle/>
                    <a:p>
                      <a:pPr algn="ctr"/>
                      <a:r>
                        <a:rPr lang="en-US" dirty="0"/>
                        <a:t>Descriptors</a:t>
                      </a:r>
                    </a:p>
                  </a:txBody>
                  <a:tcPr marL="95416" marR="95416" anchor="ctr">
                    <a:lnB w="12700" cap="flat" cmpd="sng" algn="ctr">
                      <a:solidFill>
                        <a:schemeClr val="tx1"/>
                      </a:solidFill>
                      <a:prstDash val="solid"/>
                      <a:round/>
                      <a:headEnd type="none" w="med" len="med"/>
                      <a:tailEnd type="none" w="med" len="med"/>
                    </a:lnB>
                    <a:solidFill>
                      <a:srgbClr val="070E2B"/>
                    </a:solidFill>
                  </a:tcPr>
                </a:tc>
                <a:extLst>
                  <a:ext uri="{0D108BD9-81ED-4DB2-BD59-A6C34878D82A}">
                    <a16:rowId xmlns:a16="http://schemas.microsoft.com/office/drawing/2014/main" val="2163159346"/>
                  </a:ext>
                </a:extLst>
              </a:tr>
              <a:tr h="2005349">
                <a:tc>
                  <a:txBody>
                    <a:bodyPr/>
                    <a:lstStyle/>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Background</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Job? Career Path?  Family?</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College degree in finance or accounting.</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Higher level likely worked at a major accounting firm (Big 8 – 6 – 4) before working in house.</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Typical family life – married, kids, vacations, etc.  </a:t>
                      </a:r>
                    </a:p>
                    <a:p>
                      <a:pPr marL="28575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Used to working long hours. </a:t>
                      </a:r>
                      <a:endParaRPr lang="en-US" sz="20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0781786"/>
                  </a:ext>
                </a:extLst>
              </a:tr>
              <a:tr h="1183197">
                <a:tc>
                  <a:txBody>
                    <a:bodyPr/>
                    <a:lstStyle/>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Demographics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Gender? Age? Income? Location?</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00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Mixture of male and female.</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Mid 40’s – early 60’s at the leadership level.</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Higher income.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43564975"/>
                  </a:ext>
                </a:extLst>
              </a:tr>
              <a:tr h="2729847">
                <a:tc>
                  <a:txBody>
                    <a:bodyPr/>
                    <a:lstStyle/>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Identifiers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Demeanor? Communication Preference / Style?</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Introverted, quiet.</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Leadership more social, but it’s usually adopted behavior.</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Communicate by email vs. phone.</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Want things in writing. </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Process driven.</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Detail oriented.</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Prefer data over stories.</a:t>
                      </a:r>
                    </a:p>
                    <a:p>
                      <a:pPr marL="28575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Hate distractions.</a:t>
                      </a:r>
                      <a:endParaRPr lang="en-US" sz="20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8642459"/>
                  </a:ext>
                </a:extLst>
              </a:tr>
            </a:tbl>
          </a:graphicData>
        </a:graphic>
      </p:graphicFrame>
    </p:spTree>
    <p:extLst>
      <p:ext uri="{BB962C8B-B14F-4D97-AF65-F5344CB8AC3E}">
        <p14:creationId xmlns:p14="http://schemas.microsoft.com/office/powerpoint/2010/main" val="259714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21708151"/>
              </p:ext>
            </p:extLst>
          </p:nvPr>
        </p:nvGraphicFramePr>
        <p:xfrm>
          <a:off x="443948" y="171935"/>
          <a:ext cx="11210544" cy="6373367"/>
        </p:xfrm>
        <a:graphic>
          <a:graphicData uri="http://schemas.openxmlformats.org/drawingml/2006/table">
            <a:tbl>
              <a:tblPr firstRow="1" bandRow="1">
                <a:effectLst>
                  <a:outerShdw blurRad="101600" dist="76200" dir="8100000" algn="tr" rotWithShape="0">
                    <a:prstClr val="black">
                      <a:alpha val="40000"/>
                    </a:prstClr>
                  </a:outerShdw>
                </a:effectLst>
                <a:tableStyleId>{74C1A8A3-306A-4EB7-A6B1-4F7E0EB9C5D6}</a:tableStyleId>
              </a:tblPr>
              <a:tblGrid>
                <a:gridCol w="4806198">
                  <a:extLst>
                    <a:ext uri="{9D8B030D-6E8A-4147-A177-3AD203B41FA5}">
                      <a16:colId xmlns:a16="http://schemas.microsoft.com/office/drawing/2014/main" val="3745179404"/>
                    </a:ext>
                  </a:extLst>
                </a:gridCol>
                <a:gridCol w="6404346">
                  <a:extLst>
                    <a:ext uri="{9D8B030D-6E8A-4147-A177-3AD203B41FA5}">
                      <a16:colId xmlns:a16="http://schemas.microsoft.com/office/drawing/2014/main" val="2441380892"/>
                    </a:ext>
                  </a:extLst>
                </a:gridCol>
              </a:tblGrid>
              <a:tr h="454974">
                <a:tc>
                  <a:txBody>
                    <a:bodyPr/>
                    <a:lstStyle/>
                    <a:p>
                      <a:pPr algn="ctr"/>
                      <a:r>
                        <a:rPr lang="en-US" dirty="0"/>
                        <a:t>Characteristics</a:t>
                      </a:r>
                    </a:p>
                  </a:txBody>
                  <a:tcPr marL="95416" marR="95416" anchor="ctr">
                    <a:lnB w="12700" cap="flat" cmpd="sng" algn="ctr">
                      <a:solidFill>
                        <a:schemeClr val="tx1"/>
                      </a:solidFill>
                      <a:prstDash val="solid"/>
                      <a:round/>
                      <a:headEnd type="none" w="med" len="med"/>
                      <a:tailEnd type="none" w="med" len="med"/>
                    </a:lnB>
                    <a:solidFill>
                      <a:srgbClr val="070E2B"/>
                    </a:solidFill>
                  </a:tcPr>
                </a:tc>
                <a:tc>
                  <a:txBody>
                    <a:bodyPr/>
                    <a:lstStyle/>
                    <a:p>
                      <a:pPr algn="ctr"/>
                      <a:r>
                        <a:rPr lang="en-US" dirty="0"/>
                        <a:t>Descriptors</a:t>
                      </a:r>
                    </a:p>
                  </a:txBody>
                  <a:tcPr marL="95416" marR="95416" anchor="ctr">
                    <a:lnB w="12700" cap="flat" cmpd="sng" algn="ctr">
                      <a:solidFill>
                        <a:schemeClr val="tx1"/>
                      </a:solidFill>
                      <a:prstDash val="solid"/>
                      <a:round/>
                      <a:headEnd type="none" w="med" len="med"/>
                      <a:tailEnd type="none" w="med" len="med"/>
                    </a:lnB>
                    <a:solidFill>
                      <a:srgbClr val="070E2B"/>
                    </a:solidFill>
                  </a:tcPr>
                </a:tc>
                <a:extLst>
                  <a:ext uri="{0D108BD9-81ED-4DB2-BD59-A6C34878D82A}">
                    <a16:rowId xmlns:a16="http://schemas.microsoft.com/office/drawing/2014/main" val="2163159346"/>
                  </a:ext>
                </a:extLst>
              </a:tr>
              <a:tr h="2005349">
                <a:tc>
                  <a:txBody>
                    <a:bodyPr/>
                    <a:lstStyle/>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Background</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Job? Career Path?  Family?</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College degree in finance or accounting.</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Higher level likely worked at a major accounting firm (Big 8 – 6 – 4) before working in house.</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Typical family life – married, kids, vacations, etc.  </a:t>
                      </a:r>
                    </a:p>
                    <a:p>
                      <a:pPr marL="285750" indent="-285750">
                        <a:buFont typeface="Arial" panose="020B0604020202020204" pitchFamily="34" charset="0"/>
                        <a:buChar char="•"/>
                      </a:pPr>
                      <a:r>
                        <a:rPr lang="en-US" sz="2000" kern="1200" dirty="0">
                          <a:solidFill>
                            <a:schemeClr val="dk1"/>
                          </a:solidFill>
                          <a:effectLst/>
                          <a:latin typeface="+mn-lt"/>
                          <a:ea typeface="+mn-ea"/>
                          <a:cs typeface="+mn-cs"/>
                        </a:rPr>
                        <a:t>Used to working long hours. </a:t>
                      </a:r>
                      <a:endParaRPr lang="en-US" sz="20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0781786"/>
                  </a:ext>
                </a:extLst>
              </a:tr>
              <a:tr h="1183197">
                <a:tc>
                  <a:txBody>
                    <a:bodyPr/>
                    <a:lstStyle/>
                    <a:p>
                      <a:pPr marL="0" marR="0" algn="ctr">
                        <a:spcBef>
                          <a:spcPts val="0"/>
                        </a:spcBef>
                        <a:spcAft>
                          <a:spcPts val="0"/>
                        </a:spcAft>
                      </a:pPr>
                      <a:r>
                        <a:rPr lang="en-US" sz="2800"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 Demographics</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Gender? Age? Income? Location?</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00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Mixture of male and female.</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Mid 40’s – early 60’s at the leadership level.</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Higher income.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43564975"/>
                  </a:ext>
                </a:extLst>
              </a:tr>
              <a:tr h="2729847">
                <a:tc>
                  <a:txBody>
                    <a:bodyPr/>
                    <a:lstStyle/>
                    <a:p>
                      <a:pPr marL="0" marR="0" algn="ctr">
                        <a:spcBef>
                          <a:spcPts val="0"/>
                        </a:spcBef>
                        <a:spcAft>
                          <a:spcPts val="0"/>
                        </a:spcAft>
                      </a:pPr>
                      <a:r>
                        <a:rPr lang="en-US" sz="2800"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 Identifiers</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Demeanor? Communication Preference / Style?</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i="1"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Introverted, quiet.</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Leadership more social, but it’s usually adopted behavior.</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Communicate by email vs. phone.</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Want things in writing. </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Process driven.</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Detail oriented.</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Prefer data over stories.</a:t>
                      </a:r>
                    </a:p>
                    <a:p>
                      <a:pPr marL="28575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Hate distractions.</a:t>
                      </a:r>
                      <a:endParaRPr lang="en-US" sz="20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8642459"/>
                  </a:ext>
                </a:extLst>
              </a:tr>
            </a:tbl>
          </a:graphicData>
        </a:graphic>
      </p:graphicFrame>
    </p:spTree>
    <p:extLst>
      <p:ext uri="{BB962C8B-B14F-4D97-AF65-F5344CB8AC3E}">
        <p14:creationId xmlns:p14="http://schemas.microsoft.com/office/powerpoint/2010/main" val="415857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0452968"/>
              </p:ext>
            </p:extLst>
          </p:nvPr>
        </p:nvGraphicFramePr>
        <p:xfrm>
          <a:off x="443948" y="171935"/>
          <a:ext cx="11210544" cy="6373367"/>
        </p:xfrm>
        <a:graphic>
          <a:graphicData uri="http://schemas.openxmlformats.org/drawingml/2006/table">
            <a:tbl>
              <a:tblPr firstRow="1" bandRow="1">
                <a:effectLst>
                  <a:outerShdw blurRad="101600" dist="76200" dir="8100000" algn="tr" rotWithShape="0">
                    <a:prstClr val="black">
                      <a:alpha val="40000"/>
                    </a:prstClr>
                  </a:outerShdw>
                </a:effectLst>
                <a:tableStyleId>{74C1A8A3-306A-4EB7-A6B1-4F7E0EB9C5D6}</a:tableStyleId>
              </a:tblPr>
              <a:tblGrid>
                <a:gridCol w="4806198">
                  <a:extLst>
                    <a:ext uri="{9D8B030D-6E8A-4147-A177-3AD203B41FA5}">
                      <a16:colId xmlns:a16="http://schemas.microsoft.com/office/drawing/2014/main" val="3745179404"/>
                    </a:ext>
                  </a:extLst>
                </a:gridCol>
                <a:gridCol w="6404346">
                  <a:extLst>
                    <a:ext uri="{9D8B030D-6E8A-4147-A177-3AD203B41FA5}">
                      <a16:colId xmlns:a16="http://schemas.microsoft.com/office/drawing/2014/main" val="2441380892"/>
                    </a:ext>
                  </a:extLst>
                </a:gridCol>
              </a:tblGrid>
              <a:tr h="454974">
                <a:tc>
                  <a:txBody>
                    <a:bodyPr/>
                    <a:lstStyle/>
                    <a:p>
                      <a:pPr algn="ctr"/>
                      <a:r>
                        <a:rPr lang="en-US" dirty="0"/>
                        <a:t>Characteristics</a:t>
                      </a:r>
                    </a:p>
                  </a:txBody>
                  <a:tcPr marL="95416" marR="95416" anchor="ctr">
                    <a:lnB w="12700" cap="flat" cmpd="sng" algn="ctr">
                      <a:solidFill>
                        <a:schemeClr val="tx1"/>
                      </a:solidFill>
                      <a:prstDash val="solid"/>
                      <a:round/>
                      <a:headEnd type="none" w="med" len="med"/>
                      <a:tailEnd type="none" w="med" len="med"/>
                    </a:lnB>
                    <a:solidFill>
                      <a:srgbClr val="070E2B"/>
                    </a:solidFill>
                  </a:tcPr>
                </a:tc>
                <a:tc>
                  <a:txBody>
                    <a:bodyPr/>
                    <a:lstStyle/>
                    <a:p>
                      <a:pPr algn="ctr"/>
                      <a:r>
                        <a:rPr lang="en-US" dirty="0"/>
                        <a:t>Descriptors</a:t>
                      </a:r>
                    </a:p>
                  </a:txBody>
                  <a:tcPr marL="95416" marR="95416" anchor="ctr">
                    <a:lnB w="12700" cap="flat" cmpd="sng" algn="ctr">
                      <a:solidFill>
                        <a:schemeClr val="tx1"/>
                      </a:solidFill>
                      <a:prstDash val="solid"/>
                      <a:round/>
                      <a:headEnd type="none" w="med" len="med"/>
                      <a:tailEnd type="none" w="med" len="med"/>
                    </a:lnB>
                    <a:solidFill>
                      <a:srgbClr val="070E2B"/>
                    </a:solidFill>
                  </a:tcPr>
                </a:tc>
                <a:extLst>
                  <a:ext uri="{0D108BD9-81ED-4DB2-BD59-A6C34878D82A}">
                    <a16:rowId xmlns:a16="http://schemas.microsoft.com/office/drawing/2014/main" val="2163159346"/>
                  </a:ext>
                </a:extLst>
              </a:tr>
              <a:tr h="2005349">
                <a:tc>
                  <a:txBody>
                    <a:bodyPr/>
                    <a:lstStyle/>
                    <a:p>
                      <a:pPr marL="0" marR="0" algn="ctr">
                        <a:spcBef>
                          <a:spcPts val="0"/>
                        </a:spcBef>
                        <a:spcAft>
                          <a:spcPts val="0"/>
                        </a:spcAft>
                      </a:pPr>
                      <a:r>
                        <a:rPr lang="en-US" sz="2800"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Background</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Job? Career Path?  Family?</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College degree in finance or accounting.</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Higher level likely worked at a major accounting firm (Big 8 – 6 – 4) before working in house.</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Typical family life – married, kids, vacations, etc.  </a:t>
                      </a:r>
                    </a:p>
                    <a:p>
                      <a:pPr marL="28575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Used to working long hours. </a:t>
                      </a:r>
                      <a:endParaRPr lang="en-US" sz="20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0781786"/>
                  </a:ext>
                </a:extLst>
              </a:tr>
              <a:tr h="1183197">
                <a:tc>
                  <a:txBody>
                    <a:bodyPr/>
                    <a:lstStyle/>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Demographics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Gender? Age? Income? Location?</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00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Mixture of male and female.</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Mid 40’s – early 60’s at the leadership level.</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Higher income.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43564975"/>
                  </a:ext>
                </a:extLst>
              </a:tr>
              <a:tr h="2729847">
                <a:tc>
                  <a:txBody>
                    <a:bodyPr/>
                    <a:lstStyle/>
                    <a:p>
                      <a:pPr marL="0" marR="0" algn="ctr">
                        <a:spcBef>
                          <a:spcPts val="0"/>
                        </a:spcBef>
                        <a:spcAft>
                          <a:spcPts val="0"/>
                        </a:spcAft>
                      </a:pPr>
                      <a:r>
                        <a:rPr lang="en-US" sz="2800"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 Identifiers</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Demeanor? Communication Preference / Style?</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Introverted, quiet.</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Leadership more social, but it’s usually adopted behavior.</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Communicate by email vs. phone.</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Want things in writing. </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Process driven.</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Detail oriented.</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Prefer data over stories.</a:t>
                      </a:r>
                    </a:p>
                    <a:p>
                      <a:pPr marL="28575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Hate distractions.</a:t>
                      </a:r>
                      <a:endParaRPr lang="en-US" sz="20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8642459"/>
                  </a:ext>
                </a:extLst>
              </a:tr>
            </a:tbl>
          </a:graphicData>
        </a:graphic>
      </p:graphicFrame>
    </p:spTree>
    <p:extLst>
      <p:ext uri="{BB962C8B-B14F-4D97-AF65-F5344CB8AC3E}">
        <p14:creationId xmlns:p14="http://schemas.microsoft.com/office/powerpoint/2010/main" val="76078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63264513"/>
              </p:ext>
            </p:extLst>
          </p:nvPr>
        </p:nvGraphicFramePr>
        <p:xfrm>
          <a:off x="443948" y="171935"/>
          <a:ext cx="11210544" cy="6373367"/>
        </p:xfrm>
        <a:graphic>
          <a:graphicData uri="http://schemas.openxmlformats.org/drawingml/2006/table">
            <a:tbl>
              <a:tblPr firstRow="1" bandRow="1">
                <a:effectLst>
                  <a:outerShdw blurRad="101600" dist="76200" dir="8100000" algn="tr" rotWithShape="0">
                    <a:prstClr val="black">
                      <a:alpha val="40000"/>
                    </a:prstClr>
                  </a:outerShdw>
                </a:effectLst>
                <a:tableStyleId>{74C1A8A3-306A-4EB7-A6B1-4F7E0EB9C5D6}</a:tableStyleId>
              </a:tblPr>
              <a:tblGrid>
                <a:gridCol w="4806198">
                  <a:extLst>
                    <a:ext uri="{9D8B030D-6E8A-4147-A177-3AD203B41FA5}">
                      <a16:colId xmlns:a16="http://schemas.microsoft.com/office/drawing/2014/main" val="3745179404"/>
                    </a:ext>
                  </a:extLst>
                </a:gridCol>
                <a:gridCol w="6404346">
                  <a:extLst>
                    <a:ext uri="{9D8B030D-6E8A-4147-A177-3AD203B41FA5}">
                      <a16:colId xmlns:a16="http://schemas.microsoft.com/office/drawing/2014/main" val="2441380892"/>
                    </a:ext>
                  </a:extLst>
                </a:gridCol>
              </a:tblGrid>
              <a:tr h="454974">
                <a:tc>
                  <a:txBody>
                    <a:bodyPr/>
                    <a:lstStyle/>
                    <a:p>
                      <a:pPr algn="ctr"/>
                      <a:r>
                        <a:rPr lang="en-US" dirty="0"/>
                        <a:t>Characteristics</a:t>
                      </a:r>
                    </a:p>
                  </a:txBody>
                  <a:tcPr marL="95416" marR="95416" anchor="ctr">
                    <a:lnB w="12700" cap="flat" cmpd="sng" algn="ctr">
                      <a:solidFill>
                        <a:schemeClr val="tx1"/>
                      </a:solidFill>
                      <a:prstDash val="solid"/>
                      <a:round/>
                      <a:headEnd type="none" w="med" len="med"/>
                      <a:tailEnd type="none" w="med" len="med"/>
                    </a:lnB>
                    <a:solidFill>
                      <a:srgbClr val="070E2B"/>
                    </a:solidFill>
                  </a:tcPr>
                </a:tc>
                <a:tc>
                  <a:txBody>
                    <a:bodyPr/>
                    <a:lstStyle/>
                    <a:p>
                      <a:pPr algn="ctr"/>
                      <a:r>
                        <a:rPr lang="en-US" dirty="0"/>
                        <a:t>Descriptors</a:t>
                      </a:r>
                    </a:p>
                  </a:txBody>
                  <a:tcPr marL="95416" marR="95416" anchor="ctr">
                    <a:lnB w="12700" cap="flat" cmpd="sng" algn="ctr">
                      <a:solidFill>
                        <a:schemeClr val="tx1"/>
                      </a:solidFill>
                      <a:prstDash val="solid"/>
                      <a:round/>
                      <a:headEnd type="none" w="med" len="med"/>
                      <a:tailEnd type="none" w="med" len="med"/>
                    </a:lnB>
                    <a:solidFill>
                      <a:srgbClr val="070E2B"/>
                    </a:solidFill>
                  </a:tcPr>
                </a:tc>
                <a:extLst>
                  <a:ext uri="{0D108BD9-81ED-4DB2-BD59-A6C34878D82A}">
                    <a16:rowId xmlns:a16="http://schemas.microsoft.com/office/drawing/2014/main" val="2163159346"/>
                  </a:ext>
                </a:extLst>
              </a:tr>
              <a:tr h="2005349">
                <a:tc>
                  <a:txBody>
                    <a:bodyPr/>
                    <a:lstStyle/>
                    <a:p>
                      <a:pPr marL="0" marR="0" algn="ctr">
                        <a:spcBef>
                          <a:spcPts val="0"/>
                        </a:spcBef>
                        <a:spcAft>
                          <a:spcPts val="0"/>
                        </a:spcAft>
                      </a:pPr>
                      <a:r>
                        <a:rPr lang="en-US" sz="2800"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Background</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Job? Career Path?  Family?</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College degree in finance or accounting.</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Higher level likely worked at a major accounting firm (Big 8 – 6 – 4) before working in house.</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Typical family life – married, kids, vacations, etc.  </a:t>
                      </a:r>
                    </a:p>
                    <a:p>
                      <a:pPr marL="28575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Used to working long hours. </a:t>
                      </a:r>
                      <a:endParaRPr lang="en-US" sz="20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0781786"/>
                  </a:ext>
                </a:extLst>
              </a:tr>
              <a:tr h="1183197">
                <a:tc>
                  <a:txBody>
                    <a:bodyPr/>
                    <a:lstStyle/>
                    <a:p>
                      <a:pPr marL="0" marR="0" algn="ctr">
                        <a:spcBef>
                          <a:spcPts val="0"/>
                        </a:spcBef>
                        <a:spcAft>
                          <a:spcPts val="0"/>
                        </a:spcAft>
                      </a:pPr>
                      <a:r>
                        <a:rPr lang="en-US" sz="2800"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 Demographics</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Gender? Age? Income? Location?</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00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Mixture of male and female.</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Mid 40’s – early 60’s at the leadership level.</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Higher income.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43564975"/>
                  </a:ext>
                </a:extLst>
              </a:tr>
              <a:tr h="2729847">
                <a:tc>
                  <a:txBody>
                    <a:bodyPr/>
                    <a:lstStyle/>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Identifiers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Demeanor? Communication Preference / Style?</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Introverted, quiet.</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Leadership more social, but it’s usually adopted behavior.</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Communicate by email vs. phone.</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Want things in writing. </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Process driven.</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Detail oriented.</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Prefer data over stories.</a:t>
                      </a:r>
                    </a:p>
                    <a:p>
                      <a:pPr marL="285750" indent="-285750">
                        <a:buFont typeface="Arial" panose="020B0604020202020204" pitchFamily="34" charset="0"/>
                        <a:buChar char="•"/>
                      </a:pPr>
                      <a:r>
                        <a:rPr lang="en-US" sz="2000" kern="1200" dirty="0">
                          <a:solidFill>
                            <a:schemeClr val="dk1"/>
                          </a:solidFill>
                          <a:effectLst/>
                          <a:latin typeface="+mn-lt"/>
                          <a:ea typeface="+mn-ea"/>
                          <a:cs typeface="+mn-cs"/>
                        </a:rPr>
                        <a:t>Hate distractions.</a:t>
                      </a:r>
                      <a:endParaRPr lang="en-US" sz="20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8642459"/>
                  </a:ext>
                </a:extLst>
              </a:tr>
            </a:tbl>
          </a:graphicData>
        </a:graphic>
      </p:graphicFrame>
    </p:spTree>
    <p:extLst>
      <p:ext uri="{BB962C8B-B14F-4D97-AF65-F5344CB8AC3E}">
        <p14:creationId xmlns:p14="http://schemas.microsoft.com/office/powerpoint/2010/main" val="181753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43948" y="171935"/>
          <a:ext cx="11210544" cy="6373367"/>
        </p:xfrm>
        <a:graphic>
          <a:graphicData uri="http://schemas.openxmlformats.org/drawingml/2006/table">
            <a:tbl>
              <a:tblPr firstRow="1" bandRow="1">
                <a:effectLst>
                  <a:outerShdw blurRad="101600" dist="76200" dir="8100000" algn="tr" rotWithShape="0">
                    <a:prstClr val="black">
                      <a:alpha val="40000"/>
                    </a:prstClr>
                  </a:outerShdw>
                </a:effectLst>
                <a:tableStyleId>{74C1A8A3-306A-4EB7-A6B1-4F7E0EB9C5D6}</a:tableStyleId>
              </a:tblPr>
              <a:tblGrid>
                <a:gridCol w="4806198">
                  <a:extLst>
                    <a:ext uri="{9D8B030D-6E8A-4147-A177-3AD203B41FA5}">
                      <a16:colId xmlns:a16="http://schemas.microsoft.com/office/drawing/2014/main" val="3745179404"/>
                    </a:ext>
                  </a:extLst>
                </a:gridCol>
                <a:gridCol w="6404346">
                  <a:extLst>
                    <a:ext uri="{9D8B030D-6E8A-4147-A177-3AD203B41FA5}">
                      <a16:colId xmlns:a16="http://schemas.microsoft.com/office/drawing/2014/main" val="2441380892"/>
                    </a:ext>
                  </a:extLst>
                </a:gridCol>
              </a:tblGrid>
              <a:tr h="454974">
                <a:tc>
                  <a:txBody>
                    <a:bodyPr/>
                    <a:lstStyle/>
                    <a:p>
                      <a:pPr algn="ctr"/>
                      <a:r>
                        <a:rPr lang="en-US" dirty="0"/>
                        <a:t>Characteristics</a:t>
                      </a:r>
                    </a:p>
                  </a:txBody>
                  <a:tcPr marL="95416" marR="95416" anchor="ctr">
                    <a:lnB w="12700" cap="flat" cmpd="sng" algn="ctr">
                      <a:solidFill>
                        <a:schemeClr val="tx1"/>
                      </a:solidFill>
                      <a:prstDash val="solid"/>
                      <a:round/>
                      <a:headEnd type="none" w="med" len="med"/>
                      <a:tailEnd type="none" w="med" len="med"/>
                    </a:lnB>
                    <a:solidFill>
                      <a:srgbClr val="070E2B"/>
                    </a:solidFill>
                  </a:tcPr>
                </a:tc>
                <a:tc>
                  <a:txBody>
                    <a:bodyPr/>
                    <a:lstStyle/>
                    <a:p>
                      <a:pPr algn="ctr"/>
                      <a:r>
                        <a:rPr lang="en-US" dirty="0"/>
                        <a:t>Descriptors</a:t>
                      </a:r>
                    </a:p>
                  </a:txBody>
                  <a:tcPr marL="95416" marR="95416" anchor="ctr">
                    <a:lnB w="12700" cap="flat" cmpd="sng" algn="ctr">
                      <a:solidFill>
                        <a:schemeClr val="tx1"/>
                      </a:solidFill>
                      <a:prstDash val="solid"/>
                      <a:round/>
                      <a:headEnd type="none" w="med" len="med"/>
                      <a:tailEnd type="none" w="med" len="med"/>
                    </a:lnB>
                    <a:solidFill>
                      <a:srgbClr val="070E2B"/>
                    </a:solidFill>
                  </a:tcPr>
                </a:tc>
                <a:extLst>
                  <a:ext uri="{0D108BD9-81ED-4DB2-BD59-A6C34878D82A}">
                    <a16:rowId xmlns:a16="http://schemas.microsoft.com/office/drawing/2014/main" val="2163159346"/>
                  </a:ext>
                </a:extLst>
              </a:tr>
              <a:tr h="2005349">
                <a:tc>
                  <a:txBody>
                    <a:bodyPr/>
                    <a:lstStyle/>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Background</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Job? Career Path?  Family?</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College degree in finance or accounting.</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Higher level likely worked at a major accounting firm (Big 8 – 6 – 4) before working in house.</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Typical family life – married, kids, vacations, etc.  </a:t>
                      </a:r>
                    </a:p>
                    <a:p>
                      <a:pPr marL="285750" indent="-285750">
                        <a:buFont typeface="Arial" panose="020B0604020202020204" pitchFamily="34" charset="0"/>
                        <a:buChar char="•"/>
                      </a:pPr>
                      <a:r>
                        <a:rPr lang="en-US" sz="2000" kern="1200" dirty="0">
                          <a:solidFill>
                            <a:schemeClr val="dk1"/>
                          </a:solidFill>
                          <a:effectLst/>
                          <a:latin typeface="+mn-lt"/>
                          <a:ea typeface="+mn-ea"/>
                          <a:cs typeface="+mn-cs"/>
                        </a:rPr>
                        <a:t>Used to working long hours. </a:t>
                      </a:r>
                      <a:endParaRPr lang="en-US" sz="20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0781786"/>
                  </a:ext>
                </a:extLst>
              </a:tr>
              <a:tr h="1183197">
                <a:tc>
                  <a:txBody>
                    <a:bodyPr/>
                    <a:lstStyle/>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Demographics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Gender? Age? Income? Location?</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00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Mixture of male and female.</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Mid 40’s – early 60’s at the leadership level.</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Higher income.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43564975"/>
                  </a:ext>
                </a:extLst>
              </a:tr>
              <a:tr h="2729847">
                <a:tc>
                  <a:txBody>
                    <a:bodyPr/>
                    <a:lstStyle/>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Identifiers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Demeanor? Communication Preference / Style?</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Introverted, quiet.</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Leadership more social, but it’s usually adopted behavior.</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Communicate by email vs. phone.</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Want things in writing. </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Process driven.</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Detail oriented.</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Prefer data over stories.</a:t>
                      </a:r>
                    </a:p>
                    <a:p>
                      <a:pPr marL="285750" indent="-285750">
                        <a:buFont typeface="Arial" panose="020B0604020202020204" pitchFamily="34" charset="0"/>
                        <a:buChar char="•"/>
                      </a:pPr>
                      <a:r>
                        <a:rPr lang="en-US" sz="2000" kern="1200" dirty="0">
                          <a:solidFill>
                            <a:schemeClr val="dk1"/>
                          </a:solidFill>
                          <a:effectLst/>
                          <a:latin typeface="+mn-lt"/>
                          <a:ea typeface="+mn-ea"/>
                          <a:cs typeface="+mn-cs"/>
                        </a:rPr>
                        <a:t>Hate distractions.</a:t>
                      </a:r>
                      <a:endParaRPr lang="en-US" sz="20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8642459"/>
                  </a:ext>
                </a:extLst>
              </a:tr>
            </a:tbl>
          </a:graphicData>
        </a:graphic>
      </p:graphicFrame>
    </p:spTree>
    <p:extLst>
      <p:ext uri="{BB962C8B-B14F-4D97-AF65-F5344CB8AC3E}">
        <p14:creationId xmlns:p14="http://schemas.microsoft.com/office/powerpoint/2010/main" val="2715109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9739415"/>
              </p:ext>
            </p:extLst>
          </p:nvPr>
        </p:nvGraphicFramePr>
        <p:xfrm>
          <a:off x="430696" y="155715"/>
          <a:ext cx="11210544" cy="6733867"/>
        </p:xfrm>
        <a:graphic>
          <a:graphicData uri="http://schemas.openxmlformats.org/drawingml/2006/table">
            <a:tbl>
              <a:tblPr firstRow="1" bandRow="1">
                <a:effectLst>
                  <a:outerShdw blurRad="101600" dist="76200" dir="8100000" algn="tr" rotWithShape="0">
                    <a:prstClr val="black">
                      <a:alpha val="40000"/>
                    </a:prstClr>
                  </a:outerShdw>
                </a:effectLst>
                <a:tableStyleId>{74C1A8A3-306A-4EB7-A6B1-4F7E0EB9C5D6}</a:tableStyleId>
              </a:tblPr>
              <a:tblGrid>
                <a:gridCol w="4883176">
                  <a:extLst>
                    <a:ext uri="{9D8B030D-6E8A-4147-A177-3AD203B41FA5}">
                      <a16:colId xmlns:a16="http://schemas.microsoft.com/office/drawing/2014/main" val="3745179404"/>
                    </a:ext>
                  </a:extLst>
                </a:gridCol>
                <a:gridCol w="6327368">
                  <a:extLst>
                    <a:ext uri="{9D8B030D-6E8A-4147-A177-3AD203B41FA5}">
                      <a16:colId xmlns:a16="http://schemas.microsoft.com/office/drawing/2014/main" val="2441380892"/>
                    </a:ext>
                  </a:extLst>
                </a:gridCol>
              </a:tblGrid>
              <a:tr h="419935">
                <a:tc>
                  <a:txBody>
                    <a:bodyPr/>
                    <a:lstStyle/>
                    <a:p>
                      <a:pPr algn="ctr"/>
                      <a:r>
                        <a:rPr lang="en-US" dirty="0"/>
                        <a:t>Characteristics</a:t>
                      </a:r>
                    </a:p>
                  </a:txBody>
                  <a:tcPr marL="95416" marR="95416" anchor="ctr">
                    <a:lnB w="12700" cap="flat" cmpd="sng" algn="ctr">
                      <a:solidFill>
                        <a:schemeClr val="tx1"/>
                      </a:solidFill>
                      <a:prstDash val="solid"/>
                      <a:round/>
                      <a:headEnd type="none" w="med" len="med"/>
                      <a:tailEnd type="none" w="med" len="med"/>
                    </a:lnB>
                    <a:solidFill>
                      <a:srgbClr val="070E2B"/>
                    </a:solidFill>
                  </a:tcPr>
                </a:tc>
                <a:tc>
                  <a:txBody>
                    <a:bodyPr/>
                    <a:lstStyle/>
                    <a:p>
                      <a:pPr algn="ctr"/>
                      <a:r>
                        <a:rPr lang="en-US" dirty="0"/>
                        <a:t>Descriptors</a:t>
                      </a:r>
                    </a:p>
                  </a:txBody>
                  <a:tcPr marL="95416" marR="95416" anchor="ctr">
                    <a:lnB w="12700" cap="flat" cmpd="sng" algn="ctr">
                      <a:solidFill>
                        <a:schemeClr val="tx1"/>
                      </a:solidFill>
                      <a:prstDash val="solid"/>
                      <a:round/>
                      <a:headEnd type="none" w="med" len="med"/>
                      <a:tailEnd type="none" w="med" len="med"/>
                    </a:lnB>
                    <a:solidFill>
                      <a:srgbClr val="070E2B"/>
                    </a:solidFill>
                  </a:tcPr>
                </a:tc>
                <a:extLst>
                  <a:ext uri="{0D108BD9-81ED-4DB2-BD59-A6C34878D82A}">
                    <a16:rowId xmlns:a16="http://schemas.microsoft.com/office/drawing/2014/main" val="2163159346"/>
                  </a:ext>
                </a:extLst>
              </a:tr>
              <a:tr h="1712379">
                <a:tc>
                  <a:txBody>
                    <a:bodyPr/>
                    <a:lstStyle/>
                    <a:p>
                      <a:pPr marL="0" marR="0" algn="ctr">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Goals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Primary Goal?  Secondary Goals?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Meet their budget.</a:t>
                      </a: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Move to </a:t>
                      </a:r>
                      <a:r>
                        <a:rPr lang="en-US" sz="2000" dirty="0" err="1">
                          <a:solidFill>
                            <a:schemeClr val="bg1">
                              <a:lumMod val="85000"/>
                            </a:schemeClr>
                          </a:solidFill>
                          <a:effectLst/>
                          <a:latin typeface="+mn-lt"/>
                          <a:ea typeface="Calibri" panose="020F0502020204030204" pitchFamily="34" charset="0"/>
                          <a:cs typeface="Calibri" panose="020F0502020204030204" pitchFamily="34" charset="0"/>
                        </a:rPr>
                        <a:t>OpEx</a:t>
                      </a:r>
                      <a:r>
                        <a:rPr lang="en-US" sz="2000" dirty="0">
                          <a:solidFill>
                            <a:schemeClr val="bg1">
                              <a:lumMod val="85000"/>
                            </a:schemeClr>
                          </a:solidFill>
                          <a:effectLst/>
                          <a:latin typeface="+mn-lt"/>
                          <a:ea typeface="Calibri" panose="020F0502020204030204" pitchFamily="34" charset="0"/>
                          <a:cs typeface="Calibri" panose="020F0502020204030204" pitchFamily="34" charset="0"/>
                        </a:rPr>
                        <a:t>.</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Leadership’s goals are to guide the financial impact and tools of strategy.</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Incentivized by cost saving and meeting a budget.</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0781786"/>
                  </a:ext>
                </a:extLst>
              </a:tr>
              <a:tr h="1912747">
                <a:tc>
                  <a:txBody>
                    <a:bodyPr/>
                    <a:lstStyle/>
                    <a:p>
                      <a:pPr marL="0" marR="0" algn="ctr">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Challenges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Primary Challenge?  Secondary Challenges?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Lack of understanding of security technology or the need for it.</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Having support from senior leadership.  </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Justifying unpopular ideas like outsourcing.  </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Dealing with capital expenses and capital budgets.</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Identifying and qualifying hidden costs.</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43564975"/>
                  </a:ext>
                </a:extLst>
              </a:tr>
              <a:tr h="2328307">
                <a:tc>
                  <a:txBody>
                    <a:bodyPr/>
                    <a:lstStyle/>
                    <a:p>
                      <a:endParaRPr lang="en-US" sz="1800" kern="1200" dirty="0">
                        <a:solidFill>
                          <a:schemeClr val="tx1"/>
                        </a:solidFill>
                        <a:effectLst/>
                        <a:latin typeface="+mn-lt"/>
                        <a:ea typeface="+mn-ea"/>
                        <a:cs typeface="+mn-cs"/>
                      </a:endParaRPr>
                    </a:p>
                    <a:p>
                      <a:pPr algn="ctr"/>
                      <a:endParaRPr lang="en-US" sz="2800" kern="1200" dirty="0">
                        <a:solidFill>
                          <a:schemeClr val="tx1"/>
                        </a:solidFill>
                        <a:effectLst/>
                        <a:latin typeface="+mn-lt"/>
                        <a:ea typeface="+mn-ea"/>
                        <a:cs typeface="+mn-cs"/>
                      </a:endParaRPr>
                    </a:p>
                    <a:p>
                      <a:pPr algn="ctr"/>
                      <a:r>
                        <a:rPr lang="en-US" sz="2800" kern="1200" dirty="0">
                          <a:solidFill>
                            <a:schemeClr val="tx1"/>
                          </a:solidFill>
                          <a:effectLst/>
                          <a:latin typeface="+mn-lt"/>
                          <a:ea typeface="+mn-ea"/>
                          <a:cs typeface="+mn-cs"/>
                        </a:rPr>
                        <a:t>Common Objections</a:t>
                      </a:r>
                    </a:p>
                    <a:p>
                      <a:pPr algn="ctr"/>
                      <a:r>
                        <a:rPr lang="en-US" sz="1800" i="1" kern="1200" dirty="0">
                          <a:solidFill>
                            <a:schemeClr val="tx1"/>
                          </a:solidFill>
                          <a:effectLst/>
                          <a:latin typeface="+mn-lt"/>
                          <a:ea typeface="+mn-ea"/>
                          <a:cs typeface="+mn-cs"/>
                        </a:rPr>
                        <a:t>Why wouldn’t they buy from you? </a:t>
                      </a:r>
                      <a:endParaRPr lang="en-US" sz="1800" kern="1200" dirty="0">
                        <a:solidFill>
                          <a:schemeClr val="tx1"/>
                        </a:solidFill>
                        <a:effectLst/>
                        <a:latin typeface="+mn-lt"/>
                        <a:ea typeface="+mn-ea"/>
                        <a:cs typeface="+mn-cs"/>
                      </a:endParaRPr>
                    </a:p>
                    <a:p>
                      <a:endParaRPr lang="en-US" dirty="0">
                        <a:solidFill>
                          <a:schemeClr val="tx1"/>
                        </a:solidFill>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endParaRPr lang="en-US" sz="2000" kern="1200" dirty="0">
                        <a:solidFill>
                          <a:schemeClr val="bg1">
                            <a:lumMod val="85000"/>
                          </a:schemeClr>
                        </a:solidFill>
                        <a:effectLst/>
                        <a:latin typeface="+mn-lt"/>
                        <a:ea typeface="+mn-ea"/>
                        <a:cs typeface="+mn-cs"/>
                      </a:endParaRP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Capital expense too high.</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The monthly price is too high – the break- even point is about 12 months.  </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Technology is overkill.</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Belief that they can do it on their own and save money.</a:t>
                      </a:r>
                    </a:p>
                    <a:p>
                      <a:pPr marL="28575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Already paying someone to do these things. </a:t>
                      </a:r>
                    </a:p>
                    <a:p>
                      <a:pPr marL="0" indent="0">
                        <a:buFont typeface="Arial" panose="020B0604020202020204" pitchFamily="34" charset="0"/>
                        <a:buNone/>
                      </a:pPr>
                      <a:endParaRPr lang="en-US" sz="1800" dirty="0">
                        <a:solidFill>
                          <a:schemeClr val="bg1">
                            <a:lumMod val="85000"/>
                          </a:schemeClr>
                        </a:solidFill>
                        <a:latin typeface="+mn-lt"/>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8642459"/>
                  </a:ext>
                </a:extLst>
              </a:tr>
            </a:tbl>
          </a:graphicData>
        </a:graphic>
      </p:graphicFrame>
    </p:spTree>
    <p:extLst>
      <p:ext uri="{BB962C8B-B14F-4D97-AF65-F5344CB8AC3E}">
        <p14:creationId xmlns:p14="http://schemas.microsoft.com/office/powerpoint/2010/main" val="3790252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17044262"/>
              </p:ext>
            </p:extLst>
          </p:nvPr>
        </p:nvGraphicFramePr>
        <p:xfrm>
          <a:off x="430696" y="155715"/>
          <a:ext cx="11210544" cy="6754441"/>
        </p:xfrm>
        <a:graphic>
          <a:graphicData uri="http://schemas.openxmlformats.org/drawingml/2006/table">
            <a:tbl>
              <a:tblPr firstRow="1" bandRow="1">
                <a:effectLst>
                  <a:outerShdw blurRad="101600" dist="76200" dir="8100000" algn="tr" rotWithShape="0">
                    <a:prstClr val="black">
                      <a:alpha val="40000"/>
                    </a:prstClr>
                  </a:outerShdw>
                </a:effectLst>
                <a:tableStyleId>{74C1A8A3-306A-4EB7-A6B1-4F7E0EB9C5D6}</a:tableStyleId>
              </a:tblPr>
              <a:tblGrid>
                <a:gridCol w="4883176">
                  <a:extLst>
                    <a:ext uri="{9D8B030D-6E8A-4147-A177-3AD203B41FA5}">
                      <a16:colId xmlns:a16="http://schemas.microsoft.com/office/drawing/2014/main" val="3745179404"/>
                    </a:ext>
                  </a:extLst>
                </a:gridCol>
                <a:gridCol w="6327368">
                  <a:extLst>
                    <a:ext uri="{9D8B030D-6E8A-4147-A177-3AD203B41FA5}">
                      <a16:colId xmlns:a16="http://schemas.microsoft.com/office/drawing/2014/main" val="2441380892"/>
                    </a:ext>
                  </a:extLst>
                </a:gridCol>
              </a:tblGrid>
              <a:tr h="419935">
                <a:tc>
                  <a:txBody>
                    <a:bodyPr/>
                    <a:lstStyle/>
                    <a:p>
                      <a:pPr algn="ctr"/>
                      <a:r>
                        <a:rPr lang="en-US" dirty="0"/>
                        <a:t>Characteristics</a:t>
                      </a:r>
                    </a:p>
                  </a:txBody>
                  <a:tcPr marL="95416" marR="95416" anchor="ctr">
                    <a:lnB w="12700" cap="flat" cmpd="sng" algn="ctr">
                      <a:solidFill>
                        <a:schemeClr val="tx1"/>
                      </a:solidFill>
                      <a:prstDash val="solid"/>
                      <a:round/>
                      <a:headEnd type="none" w="med" len="med"/>
                      <a:tailEnd type="none" w="med" len="med"/>
                    </a:lnB>
                    <a:solidFill>
                      <a:srgbClr val="070E2B"/>
                    </a:solidFill>
                  </a:tcPr>
                </a:tc>
                <a:tc>
                  <a:txBody>
                    <a:bodyPr/>
                    <a:lstStyle/>
                    <a:p>
                      <a:pPr algn="ctr"/>
                      <a:r>
                        <a:rPr lang="en-US" dirty="0"/>
                        <a:t>Descriptors</a:t>
                      </a:r>
                    </a:p>
                  </a:txBody>
                  <a:tcPr marL="95416" marR="95416" anchor="ctr">
                    <a:lnB w="12700" cap="flat" cmpd="sng" algn="ctr">
                      <a:solidFill>
                        <a:schemeClr val="tx1"/>
                      </a:solidFill>
                      <a:prstDash val="solid"/>
                      <a:round/>
                      <a:headEnd type="none" w="med" len="med"/>
                      <a:tailEnd type="none" w="med" len="med"/>
                    </a:lnB>
                    <a:solidFill>
                      <a:srgbClr val="070E2B"/>
                    </a:solidFill>
                  </a:tcPr>
                </a:tc>
                <a:extLst>
                  <a:ext uri="{0D108BD9-81ED-4DB2-BD59-A6C34878D82A}">
                    <a16:rowId xmlns:a16="http://schemas.microsoft.com/office/drawing/2014/main" val="2163159346"/>
                  </a:ext>
                </a:extLst>
              </a:tr>
              <a:tr h="1712379">
                <a:tc>
                  <a:txBody>
                    <a:bodyPr/>
                    <a:lstStyle/>
                    <a:p>
                      <a:pPr marL="0" marR="0" algn="ctr">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Goals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Primary Goal?  Secondary Goals?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Meet their budget.</a:t>
                      </a:r>
                    </a:p>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Move to </a:t>
                      </a:r>
                      <a:r>
                        <a:rPr lang="en-US" sz="2000" dirty="0" err="1">
                          <a:effectLst/>
                          <a:latin typeface="+mn-lt"/>
                          <a:ea typeface="Calibri" panose="020F0502020204030204" pitchFamily="34" charset="0"/>
                          <a:cs typeface="Calibri" panose="020F0502020204030204" pitchFamily="34" charset="0"/>
                        </a:rPr>
                        <a:t>OpEx</a:t>
                      </a:r>
                      <a:r>
                        <a:rPr lang="en-US" sz="2000" dirty="0">
                          <a:effectLst/>
                          <a:latin typeface="+mn-lt"/>
                          <a:ea typeface="Calibri" panose="020F0502020204030204" pitchFamily="34" charset="0"/>
                          <a:cs typeface="Calibri" panose="020F0502020204030204" pitchFamily="34" charset="0"/>
                        </a:rPr>
                        <a:t>.</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Leadership’s goals are to guide the financial impact and tools of strategy.</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Incentivized by cost saving and meeting a budget.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0781786"/>
                  </a:ext>
                </a:extLst>
              </a:tr>
              <a:tr h="1912747">
                <a:tc>
                  <a:txBody>
                    <a:bodyPr/>
                    <a:lstStyle/>
                    <a:p>
                      <a:pPr marL="0" marR="0" algn="ctr">
                        <a:spcBef>
                          <a:spcPts val="0"/>
                        </a:spcBef>
                        <a:spcAft>
                          <a:spcPts val="0"/>
                        </a:spcAft>
                      </a:pPr>
                      <a:r>
                        <a:rPr lang="en-US" sz="1600"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Challenges</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Primary Challenge?  Secondary Challenges?</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i="1"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Lack of understanding of security technology or the need for it.</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Having support from senior leadership.  </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Justifying unpopular ideas like outsourcing.  </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Dealing with capital expenses and capital budgets.</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Identifying and qualifying hidden costs.</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43564975"/>
                  </a:ext>
                </a:extLst>
              </a:tr>
              <a:tr h="2328307">
                <a:tc>
                  <a:txBody>
                    <a:bodyPr/>
                    <a:lstStyle/>
                    <a:p>
                      <a:endParaRPr lang="en-US" sz="1800" kern="1200" dirty="0">
                        <a:solidFill>
                          <a:srgbClr val="E3CEA3"/>
                        </a:solidFill>
                        <a:effectLst/>
                        <a:latin typeface="+mn-lt"/>
                        <a:ea typeface="+mn-ea"/>
                        <a:cs typeface="+mn-cs"/>
                      </a:endParaRPr>
                    </a:p>
                    <a:p>
                      <a:pPr algn="ctr"/>
                      <a:endParaRPr lang="en-US" sz="2800" kern="1200" dirty="0">
                        <a:solidFill>
                          <a:srgbClr val="E3CEA3"/>
                        </a:solidFill>
                        <a:effectLst/>
                        <a:latin typeface="+mn-lt"/>
                        <a:ea typeface="+mn-ea"/>
                        <a:cs typeface="+mn-cs"/>
                      </a:endParaRPr>
                    </a:p>
                    <a:p>
                      <a:pPr algn="ctr"/>
                      <a:r>
                        <a:rPr lang="en-US" sz="2800" kern="1200" dirty="0">
                          <a:solidFill>
                            <a:srgbClr val="E3CEA3"/>
                          </a:solidFill>
                          <a:effectLst/>
                          <a:latin typeface="+mn-lt"/>
                          <a:ea typeface="+mn-ea"/>
                          <a:cs typeface="+mn-cs"/>
                        </a:rPr>
                        <a:t>Common Objections</a:t>
                      </a:r>
                    </a:p>
                    <a:p>
                      <a:pPr algn="ctr"/>
                      <a:r>
                        <a:rPr lang="en-US" sz="1800" i="1" kern="1200" dirty="0">
                          <a:solidFill>
                            <a:srgbClr val="E3CEA3"/>
                          </a:solidFill>
                          <a:effectLst/>
                          <a:latin typeface="+mn-lt"/>
                          <a:ea typeface="+mn-ea"/>
                          <a:cs typeface="+mn-cs"/>
                        </a:rPr>
                        <a:t>Why wouldn’t they buy from you? </a:t>
                      </a:r>
                      <a:endParaRPr lang="en-US" sz="1800" kern="1200" dirty="0">
                        <a:solidFill>
                          <a:srgbClr val="E3CEA3"/>
                        </a:solidFill>
                        <a:effectLst/>
                        <a:latin typeface="+mn-lt"/>
                        <a:ea typeface="+mn-ea"/>
                        <a:cs typeface="+mn-cs"/>
                      </a:endParaRPr>
                    </a:p>
                    <a:p>
                      <a:endParaRPr lang="en-US" dirty="0">
                        <a:solidFill>
                          <a:srgbClr val="E3CEA3"/>
                        </a:solidFill>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endParaRPr lang="en-US" sz="2000" kern="1200" dirty="0">
                        <a:solidFill>
                          <a:schemeClr val="bg1">
                            <a:lumMod val="85000"/>
                          </a:schemeClr>
                        </a:solidFill>
                        <a:effectLst/>
                        <a:latin typeface="+mn-lt"/>
                        <a:ea typeface="+mn-ea"/>
                        <a:cs typeface="+mn-cs"/>
                      </a:endParaRP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Capital expense too high.</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The monthly price is too high – the break- even point is about 12 months.  </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Technology is overkill.</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Belief that they can do it on their own and save money.</a:t>
                      </a:r>
                    </a:p>
                    <a:p>
                      <a:pPr marL="28575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Already paying someone to do these things. </a:t>
                      </a:r>
                    </a:p>
                    <a:p>
                      <a:pPr marL="0" indent="0">
                        <a:buFont typeface="Arial" panose="020B0604020202020204" pitchFamily="34" charset="0"/>
                        <a:buNone/>
                      </a:pPr>
                      <a:endParaRPr lang="en-US" sz="1800" dirty="0">
                        <a:solidFill>
                          <a:schemeClr val="bg1">
                            <a:lumMod val="85000"/>
                          </a:schemeClr>
                        </a:solidFill>
                        <a:latin typeface="+mn-lt"/>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8642459"/>
                  </a:ext>
                </a:extLst>
              </a:tr>
            </a:tbl>
          </a:graphicData>
        </a:graphic>
      </p:graphicFrame>
    </p:spTree>
    <p:extLst>
      <p:ext uri="{BB962C8B-B14F-4D97-AF65-F5344CB8AC3E}">
        <p14:creationId xmlns:p14="http://schemas.microsoft.com/office/powerpoint/2010/main" val="463820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32423125"/>
              </p:ext>
            </p:extLst>
          </p:nvPr>
        </p:nvGraphicFramePr>
        <p:xfrm>
          <a:off x="430696" y="155715"/>
          <a:ext cx="11210544" cy="6754441"/>
        </p:xfrm>
        <a:graphic>
          <a:graphicData uri="http://schemas.openxmlformats.org/drawingml/2006/table">
            <a:tbl>
              <a:tblPr firstRow="1" bandRow="1">
                <a:effectLst>
                  <a:outerShdw blurRad="101600" dist="76200" dir="8100000" algn="tr" rotWithShape="0">
                    <a:prstClr val="black">
                      <a:alpha val="40000"/>
                    </a:prstClr>
                  </a:outerShdw>
                </a:effectLst>
                <a:tableStyleId>{74C1A8A3-306A-4EB7-A6B1-4F7E0EB9C5D6}</a:tableStyleId>
              </a:tblPr>
              <a:tblGrid>
                <a:gridCol w="4883176">
                  <a:extLst>
                    <a:ext uri="{9D8B030D-6E8A-4147-A177-3AD203B41FA5}">
                      <a16:colId xmlns:a16="http://schemas.microsoft.com/office/drawing/2014/main" val="3745179404"/>
                    </a:ext>
                  </a:extLst>
                </a:gridCol>
                <a:gridCol w="6327368">
                  <a:extLst>
                    <a:ext uri="{9D8B030D-6E8A-4147-A177-3AD203B41FA5}">
                      <a16:colId xmlns:a16="http://schemas.microsoft.com/office/drawing/2014/main" val="2441380892"/>
                    </a:ext>
                  </a:extLst>
                </a:gridCol>
              </a:tblGrid>
              <a:tr h="419935">
                <a:tc>
                  <a:txBody>
                    <a:bodyPr/>
                    <a:lstStyle/>
                    <a:p>
                      <a:pPr algn="ctr"/>
                      <a:r>
                        <a:rPr lang="en-US" dirty="0"/>
                        <a:t>Characteristics</a:t>
                      </a:r>
                    </a:p>
                  </a:txBody>
                  <a:tcPr marL="95416" marR="95416" anchor="ctr">
                    <a:lnB w="12700" cap="flat" cmpd="sng" algn="ctr">
                      <a:solidFill>
                        <a:schemeClr val="tx1"/>
                      </a:solidFill>
                      <a:prstDash val="solid"/>
                      <a:round/>
                      <a:headEnd type="none" w="med" len="med"/>
                      <a:tailEnd type="none" w="med" len="med"/>
                    </a:lnB>
                    <a:solidFill>
                      <a:srgbClr val="070E2B"/>
                    </a:solidFill>
                  </a:tcPr>
                </a:tc>
                <a:tc>
                  <a:txBody>
                    <a:bodyPr/>
                    <a:lstStyle/>
                    <a:p>
                      <a:pPr algn="ctr"/>
                      <a:r>
                        <a:rPr lang="en-US" dirty="0"/>
                        <a:t>Descriptors</a:t>
                      </a:r>
                    </a:p>
                  </a:txBody>
                  <a:tcPr marL="95416" marR="95416" anchor="ctr">
                    <a:lnB w="12700" cap="flat" cmpd="sng" algn="ctr">
                      <a:solidFill>
                        <a:schemeClr val="tx1"/>
                      </a:solidFill>
                      <a:prstDash val="solid"/>
                      <a:round/>
                      <a:headEnd type="none" w="med" len="med"/>
                      <a:tailEnd type="none" w="med" len="med"/>
                    </a:lnB>
                    <a:solidFill>
                      <a:srgbClr val="070E2B"/>
                    </a:solidFill>
                  </a:tcPr>
                </a:tc>
                <a:extLst>
                  <a:ext uri="{0D108BD9-81ED-4DB2-BD59-A6C34878D82A}">
                    <a16:rowId xmlns:a16="http://schemas.microsoft.com/office/drawing/2014/main" val="2163159346"/>
                  </a:ext>
                </a:extLst>
              </a:tr>
              <a:tr h="1712379">
                <a:tc>
                  <a:txBody>
                    <a:bodyPr/>
                    <a:lstStyle/>
                    <a:p>
                      <a:pPr marL="0" marR="0" algn="ctr">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Goals</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Primary Goal?  Secondary Goals?</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Meet their budget.</a:t>
                      </a: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Move to </a:t>
                      </a:r>
                      <a:r>
                        <a:rPr lang="en-US" sz="2000" dirty="0" err="1">
                          <a:solidFill>
                            <a:schemeClr val="bg1">
                              <a:lumMod val="85000"/>
                            </a:schemeClr>
                          </a:solidFill>
                          <a:effectLst/>
                          <a:latin typeface="+mn-lt"/>
                          <a:ea typeface="Calibri" panose="020F0502020204030204" pitchFamily="34" charset="0"/>
                          <a:cs typeface="Calibri" panose="020F0502020204030204" pitchFamily="34" charset="0"/>
                        </a:rPr>
                        <a:t>OpEx</a:t>
                      </a:r>
                      <a:r>
                        <a:rPr lang="en-US" sz="2000" dirty="0">
                          <a:solidFill>
                            <a:schemeClr val="bg1">
                              <a:lumMod val="85000"/>
                            </a:schemeClr>
                          </a:solidFill>
                          <a:effectLst/>
                          <a:latin typeface="+mn-lt"/>
                          <a:ea typeface="Calibri" panose="020F0502020204030204" pitchFamily="34" charset="0"/>
                          <a:cs typeface="Calibri" panose="020F0502020204030204" pitchFamily="34" charset="0"/>
                        </a:rPr>
                        <a:t>.</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Leadership’s goals are to guide the financial impact and tools of strategy.</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Incentivized by cost saving and meeting a budget.</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0781786"/>
                  </a:ext>
                </a:extLst>
              </a:tr>
              <a:tr h="1912747">
                <a:tc>
                  <a:txBody>
                    <a:bodyPr/>
                    <a:lstStyle/>
                    <a:p>
                      <a:pPr marL="0" marR="0" algn="ctr">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Challenges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Primary Challenge?  Secondary Challenges?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Lack of understanding of security technology or the need for it.</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Having support from senior leadership.  </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Justifying unpopular ideas like outsourcing.  </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Dealing with capital expenses and capital budgets.</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Identifying and qualifying hidden costs.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43564975"/>
                  </a:ext>
                </a:extLst>
              </a:tr>
              <a:tr h="2328307">
                <a:tc>
                  <a:txBody>
                    <a:bodyPr/>
                    <a:lstStyle/>
                    <a:p>
                      <a:endParaRPr lang="en-US" sz="1800" kern="1200" dirty="0">
                        <a:solidFill>
                          <a:schemeClr val="tx1"/>
                        </a:solidFill>
                        <a:effectLst/>
                        <a:latin typeface="+mn-lt"/>
                        <a:ea typeface="+mn-ea"/>
                        <a:cs typeface="+mn-cs"/>
                      </a:endParaRPr>
                    </a:p>
                    <a:p>
                      <a:pPr algn="ctr"/>
                      <a:endParaRPr lang="en-US" sz="2800" kern="1200" dirty="0">
                        <a:solidFill>
                          <a:srgbClr val="E3CEA3"/>
                        </a:solidFill>
                        <a:effectLst/>
                        <a:latin typeface="+mn-lt"/>
                        <a:ea typeface="+mn-ea"/>
                        <a:cs typeface="+mn-cs"/>
                      </a:endParaRPr>
                    </a:p>
                    <a:p>
                      <a:pPr algn="ctr"/>
                      <a:r>
                        <a:rPr lang="en-US" sz="2800" kern="1200" dirty="0">
                          <a:solidFill>
                            <a:srgbClr val="E3CEA3"/>
                          </a:solidFill>
                          <a:effectLst/>
                          <a:latin typeface="+mn-lt"/>
                          <a:ea typeface="+mn-ea"/>
                          <a:cs typeface="+mn-cs"/>
                        </a:rPr>
                        <a:t>Common Objections</a:t>
                      </a:r>
                    </a:p>
                    <a:p>
                      <a:pPr algn="ctr"/>
                      <a:r>
                        <a:rPr lang="en-US" sz="1800" i="1" kern="1200" dirty="0">
                          <a:solidFill>
                            <a:srgbClr val="E3CEA3"/>
                          </a:solidFill>
                          <a:effectLst/>
                          <a:latin typeface="+mn-lt"/>
                          <a:ea typeface="+mn-ea"/>
                          <a:cs typeface="+mn-cs"/>
                        </a:rPr>
                        <a:t>Why wouldn’t they buy from you? </a:t>
                      </a:r>
                      <a:endParaRPr lang="en-US" sz="1800" kern="1200" dirty="0">
                        <a:solidFill>
                          <a:srgbClr val="E3CEA3"/>
                        </a:solidFill>
                        <a:effectLst/>
                        <a:latin typeface="+mn-lt"/>
                        <a:ea typeface="+mn-ea"/>
                        <a:cs typeface="+mn-cs"/>
                      </a:endParaRPr>
                    </a:p>
                    <a:p>
                      <a:endParaRPr lang="en-US" dirty="0">
                        <a:solidFill>
                          <a:schemeClr val="tx1"/>
                        </a:solidFill>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endParaRPr lang="en-US" sz="20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Capital expense too high.</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The monthly price is too high – the break- even point is about 12 months.  </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Technology is overkill.</a:t>
                      </a:r>
                    </a:p>
                    <a:p>
                      <a:pPr marL="285750" lvl="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Belief that they can do it on their own and save money.</a:t>
                      </a:r>
                    </a:p>
                    <a:p>
                      <a:pPr marL="285750" indent="-285750">
                        <a:buFont typeface="Arial" panose="020B0604020202020204" pitchFamily="34" charset="0"/>
                        <a:buChar char="•"/>
                      </a:pPr>
                      <a:r>
                        <a:rPr lang="en-US" sz="2000" kern="1200" dirty="0">
                          <a:solidFill>
                            <a:schemeClr val="bg1">
                              <a:lumMod val="85000"/>
                            </a:schemeClr>
                          </a:solidFill>
                          <a:effectLst/>
                          <a:latin typeface="+mn-lt"/>
                          <a:ea typeface="+mn-ea"/>
                          <a:cs typeface="+mn-cs"/>
                        </a:rPr>
                        <a:t>Already paying someone to do these things. </a:t>
                      </a:r>
                    </a:p>
                    <a:p>
                      <a:pPr marL="0" indent="0">
                        <a:buFont typeface="Arial" panose="020B0604020202020204" pitchFamily="34" charset="0"/>
                        <a:buNone/>
                      </a:pPr>
                      <a:endParaRPr lang="en-US" sz="1800" dirty="0">
                        <a:solidFill>
                          <a:schemeClr val="tx1"/>
                        </a:solidFill>
                        <a:latin typeface="+mn-lt"/>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8642459"/>
                  </a:ext>
                </a:extLst>
              </a:tr>
            </a:tbl>
          </a:graphicData>
        </a:graphic>
      </p:graphicFrame>
    </p:spTree>
    <p:extLst>
      <p:ext uri="{BB962C8B-B14F-4D97-AF65-F5344CB8AC3E}">
        <p14:creationId xmlns:p14="http://schemas.microsoft.com/office/powerpoint/2010/main" val="65443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34510003"/>
              </p:ext>
            </p:extLst>
          </p:nvPr>
        </p:nvGraphicFramePr>
        <p:xfrm>
          <a:off x="430696" y="155715"/>
          <a:ext cx="11210544" cy="6733867"/>
        </p:xfrm>
        <a:graphic>
          <a:graphicData uri="http://schemas.openxmlformats.org/drawingml/2006/table">
            <a:tbl>
              <a:tblPr firstRow="1" bandRow="1">
                <a:effectLst>
                  <a:outerShdw blurRad="101600" dist="76200" dir="8100000" algn="tr" rotWithShape="0">
                    <a:prstClr val="black">
                      <a:alpha val="40000"/>
                    </a:prstClr>
                  </a:outerShdw>
                </a:effectLst>
                <a:tableStyleId>{74C1A8A3-306A-4EB7-A6B1-4F7E0EB9C5D6}</a:tableStyleId>
              </a:tblPr>
              <a:tblGrid>
                <a:gridCol w="4883176">
                  <a:extLst>
                    <a:ext uri="{9D8B030D-6E8A-4147-A177-3AD203B41FA5}">
                      <a16:colId xmlns:a16="http://schemas.microsoft.com/office/drawing/2014/main" val="3745179404"/>
                    </a:ext>
                  </a:extLst>
                </a:gridCol>
                <a:gridCol w="6327368">
                  <a:extLst>
                    <a:ext uri="{9D8B030D-6E8A-4147-A177-3AD203B41FA5}">
                      <a16:colId xmlns:a16="http://schemas.microsoft.com/office/drawing/2014/main" val="2441380892"/>
                    </a:ext>
                  </a:extLst>
                </a:gridCol>
              </a:tblGrid>
              <a:tr h="419935">
                <a:tc>
                  <a:txBody>
                    <a:bodyPr/>
                    <a:lstStyle/>
                    <a:p>
                      <a:pPr algn="ctr"/>
                      <a:r>
                        <a:rPr lang="en-US" dirty="0"/>
                        <a:t>Characteristics</a:t>
                      </a:r>
                    </a:p>
                  </a:txBody>
                  <a:tcPr marL="95416" marR="95416" anchor="ctr">
                    <a:lnB w="12700" cap="flat" cmpd="sng" algn="ctr">
                      <a:solidFill>
                        <a:schemeClr val="tx1"/>
                      </a:solidFill>
                      <a:prstDash val="solid"/>
                      <a:round/>
                      <a:headEnd type="none" w="med" len="med"/>
                      <a:tailEnd type="none" w="med" len="med"/>
                    </a:lnB>
                    <a:solidFill>
                      <a:srgbClr val="070E2B"/>
                    </a:solidFill>
                  </a:tcPr>
                </a:tc>
                <a:tc>
                  <a:txBody>
                    <a:bodyPr/>
                    <a:lstStyle/>
                    <a:p>
                      <a:pPr algn="ctr"/>
                      <a:r>
                        <a:rPr lang="en-US" dirty="0"/>
                        <a:t>Descriptors</a:t>
                      </a:r>
                    </a:p>
                  </a:txBody>
                  <a:tcPr marL="95416" marR="95416" anchor="ctr">
                    <a:lnB w="12700" cap="flat" cmpd="sng" algn="ctr">
                      <a:solidFill>
                        <a:schemeClr val="tx1"/>
                      </a:solidFill>
                      <a:prstDash val="solid"/>
                      <a:round/>
                      <a:headEnd type="none" w="med" len="med"/>
                      <a:tailEnd type="none" w="med" len="med"/>
                    </a:lnB>
                    <a:solidFill>
                      <a:srgbClr val="070E2B"/>
                    </a:solidFill>
                  </a:tcPr>
                </a:tc>
                <a:extLst>
                  <a:ext uri="{0D108BD9-81ED-4DB2-BD59-A6C34878D82A}">
                    <a16:rowId xmlns:a16="http://schemas.microsoft.com/office/drawing/2014/main" val="2163159346"/>
                  </a:ext>
                </a:extLst>
              </a:tr>
              <a:tr h="1712379">
                <a:tc>
                  <a:txBody>
                    <a:bodyPr/>
                    <a:lstStyle/>
                    <a:p>
                      <a:pPr marL="0" marR="0" algn="ctr">
                        <a:spcBef>
                          <a:spcPts val="0"/>
                        </a:spcBef>
                        <a:spcAft>
                          <a:spcPts val="0"/>
                        </a:spcAft>
                      </a:pPr>
                      <a:r>
                        <a:rPr lang="en-US" sz="1600"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Goals</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Primary Goal?  Secondary Goals?</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Meet their budget.</a:t>
                      </a: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Move to </a:t>
                      </a:r>
                      <a:r>
                        <a:rPr lang="en-US" sz="2000" dirty="0" err="1">
                          <a:solidFill>
                            <a:schemeClr val="bg1">
                              <a:lumMod val="85000"/>
                            </a:schemeClr>
                          </a:solidFill>
                          <a:effectLst/>
                          <a:latin typeface="+mn-lt"/>
                          <a:ea typeface="Calibri" panose="020F0502020204030204" pitchFamily="34" charset="0"/>
                          <a:cs typeface="Calibri" panose="020F0502020204030204" pitchFamily="34" charset="0"/>
                        </a:rPr>
                        <a:t>OpEx</a:t>
                      </a:r>
                      <a:r>
                        <a:rPr lang="en-US" sz="2000" dirty="0">
                          <a:solidFill>
                            <a:schemeClr val="bg1">
                              <a:lumMod val="85000"/>
                            </a:schemeClr>
                          </a:solidFill>
                          <a:effectLst/>
                          <a:latin typeface="+mn-lt"/>
                          <a:ea typeface="Calibri" panose="020F0502020204030204" pitchFamily="34" charset="0"/>
                          <a:cs typeface="Calibri" panose="020F0502020204030204" pitchFamily="34" charset="0"/>
                        </a:rPr>
                        <a:t>.</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Leadership’s goals are to guide the financial impact and tools of strategy.</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Incentivized by cost saving and meeting a budget.</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0781786"/>
                  </a:ext>
                </a:extLst>
              </a:tr>
              <a:tr h="1912747">
                <a:tc>
                  <a:txBody>
                    <a:bodyPr/>
                    <a:lstStyle/>
                    <a:p>
                      <a:pPr marL="0" marR="0" algn="ctr">
                        <a:spcBef>
                          <a:spcPts val="0"/>
                        </a:spcBef>
                        <a:spcAft>
                          <a:spcPts val="0"/>
                        </a:spcAft>
                      </a:pPr>
                      <a:r>
                        <a:rPr lang="en-US" sz="1600"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Challenges</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Primary Challenge?  Secondary Challenges?</a:t>
                      </a:r>
                      <a:endParaRPr lang="en-US" sz="20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i="1" dirty="0">
                          <a:solidFill>
                            <a:srgbClr val="E3CEA3"/>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rgbClr val="E3CEA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Lack of understanding of security technology or the need for it.</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Having support from senior leadership.  </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Justifying unpopular ideas like outsourcing.  </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Dealing with capital expenses and capital budgets.</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solidFill>
                            <a:schemeClr val="bg1">
                              <a:lumMod val="85000"/>
                            </a:schemeClr>
                          </a:solidFill>
                          <a:effectLst/>
                          <a:latin typeface="+mn-lt"/>
                          <a:ea typeface="Calibri" panose="020F0502020204030204" pitchFamily="34" charset="0"/>
                          <a:cs typeface="Calibri" panose="020F0502020204030204" pitchFamily="34" charset="0"/>
                        </a:rPr>
                        <a:t>Identifying and qualifying hidden costs.</a:t>
                      </a:r>
                      <a:endParaRPr lang="en-US" sz="2000" dirty="0">
                        <a:solidFill>
                          <a:schemeClr val="bg1">
                            <a:lumMod val="8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43564975"/>
                  </a:ext>
                </a:extLst>
              </a:tr>
              <a:tr h="2328307">
                <a:tc>
                  <a:txBody>
                    <a:bodyPr/>
                    <a:lstStyle/>
                    <a:p>
                      <a:endParaRPr lang="en-US" sz="1800" kern="1200" dirty="0">
                        <a:solidFill>
                          <a:schemeClr val="tx1"/>
                        </a:solidFill>
                        <a:effectLst/>
                        <a:latin typeface="+mn-lt"/>
                        <a:ea typeface="+mn-ea"/>
                        <a:cs typeface="+mn-cs"/>
                      </a:endParaRPr>
                    </a:p>
                    <a:p>
                      <a:pPr algn="ctr"/>
                      <a:endParaRPr lang="en-US" sz="2800" kern="1200" dirty="0">
                        <a:solidFill>
                          <a:schemeClr val="tx1"/>
                        </a:solidFill>
                        <a:effectLst/>
                        <a:latin typeface="+mn-lt"/>
                        <a:ea typeface="+mn-ea"/>
                        <a:cs typeface="+mn-cs"/>
                      </a:endParaRPr>
                    </a:p>
                    <a:p>
                      <a:pPr algn="ctr"/>
                      <a:r>
                        <a:rPr lang="en-US" sz="2800" kern="1200" dirty="0">
                          <a:solidFill>
                            <a:schemeClr val="tx1"/>
                          </a:solidFill>
                          <a:effectLst/>
                          <a:latin typeface="+mn-lt"/>
                          <a:ea typeface="+mn-ea"/>
                          <a:cs typeface="+mn-cs"/>
                        </a:rPr>
                        <a:t>Common Objections</a:t>
                      </a:r>
                    </a:p>
                    <a:p>
                      <a:pPr algn="ctr"/>
                      <a:r>
                        <a:rPr lang="en-US" sz="1800" i="1" kern="1200" dirty="0">
                          <a:solidFill>
                            <a:schemeClr val="tx1"/>
                          </a:solidFill>
                          <a:effectLst/>
                          <a:latin typeface="+mn-lt"/>
                          <a:ea typeface="+mn-ea"/>
                          <a:cs typeface="+mn-cs"/>
                        </a:rPr>
                        <a:t>Why wouldn’t they buy from you? </a:t>
                      </a:r>
                      <a:endParaRPr lang="en-US" sz="1800" kern="1200" dirty="0">
                        <a:solidFill>
                          <a:schemeClr val="tx1"/>
                        </a:solidFill>
                        <a:effectLst/>
                        <a:latin typeface="+mn-lt"/>
                        <a:ea typeface="+mn-ea"/>
                        <a:cs typeface="+mn-cs"/>
                      </a:endParaRPr>
                    </a:p>
                    <a:p>
                      <a:endParaRPr lang="en-US" dirty="0">
                        <a:solidFill>
                          <a:schemeClr val="tx1"/>
                        </a:solidFill>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endParaRPr lang="en-US" sz="20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Capital expense too high.</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The monthly price is too high – the break- even point is about 12 months.  </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Technology is overkill.</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Belief that they can do it on their own and save money.</a:t>
                      </a:r>
                    </a:p>
                    <a:p>
                      <a:pPr marL="285750" indent="-285750">
                        <a:buFont typeface="Arial" panose="020B0604020202020204" pitchFamily="34" charset="0"/>
                        <a:buChar char="•"/>
                      </a:pPr>
                      <a:r>
                        <a:rPr lang="en-US" sz="2000" kern="1200" dirty="0">
                          <a:solidFill>
                            <a:schemeClr val="dk1"/>
                          </a:solidFill>
                          <a:effectLst/>
                          <a:latin typeface="+mn-lt"/>
                          <a:ea typeface="+mn-ea"/>
                          <a:cs typeface="+mn-cs"/>
                        </a:rPr>
                        <a:t>Already paying someone to do these things. </a:t>
                      </a:r>
                    </a:p>
                    <a:p>
                      <a:pPr marL="0" indent="0">
                        <a:buFont typeface="Arial" panose="020B0604020202020204" pitchFamily="34" charset="0"/>
                        <a:buNone/>
                      </a:pPr>
                      <a:endParaRPr lang="en-US" sz="1800" dirty="0">
                        <a:solidFill>
                          <a:schemeClr val="tx1"/>
                        </a:solidFill>
                        <a:latin typeface="+mn-lt"/>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8642459"/>
                  </a:ext>
                </a:extLst>
              </a:tr>
            </a:tbl>
          </a:graphicData>
        </a:graphic>
      </p:graphicFrame>
    </p:spTree>
    <p:extLst>
      <p:ext uri="{BB962C8B-B14F-4D97-AF65-F5344CB8AC3E}">
        <p14:creationId xmlns:p14="http://schemas.microsoft.com/office/powerpoint/2010/main" val="3658928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86955"/>
            <a:ext cx="12192000" cy="1200329"/>
          </a:xfrm>
          <a:prstGeom prst="rect">
            <a:avLst/>
          </a:prstGeom>
          <a:solidFill>
            <a:srgbClr val="070E2B"/>
          </a:solidFill>
        </p:spPr>
        <p:txBody>
          <a:bodyPr wrap="square" rtlCol="0" anchor="ctr">
            <a:spAutoFit/>
          </a:bodyPr>
          <a:lstStyle/>
          <a:p>
            <a:pPr algn="ctr"/>
            <a:r>
              <a:rPr lang="en-US" sz="3600" dirty="0">
                <a:solidFill>
                  <a:schemeClr val="bg1"/>
                </a:solidFill>
              </a:rPr>
              <a:t>CFO, Controller, Accountant, Guy in the back that uses </a:t>
            </a:r>
            <a:r>
              <a:rPr lang="en-US" sz="3600" dirty="0" err="1">
                <a:solidFill>
                  <a:schemeClr val="bg1"/>
                </a:solidFill>
              </a:rPr>
              <a:t>Quickbooks</a:t>
            </a:r>
            <a:endParaRPr lang="en-US" sz="3600" dirty="0">
              <a:solidFill>
                <a:schemeClr val="bg1"/>
              </a:solidFill>
            </a:endParaRPr>
          </a:p>
        </p:txBody>
      </p:sp>
    </p:spTree>
    <p:extLst>
      <p:ext uri="{BB962C8B-B14F-4D97-AF65-F5344CB8AC3E}">
        <p14:creationId xmlns:p14="http://schemas.microsoft.com/office/powerpoint/2010/main" val="531586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30696" y="155715"/>
          <a:ext cx="11210544" cy="6775015"/>
        </p:xfrm>
        <a:graphic>
          <a:graphicData uri="http://schemas.openxmlformats.org/drawingml/2006/table">
            <a:tbl>
              <a:tblPr firstRow="1" bandRow="1">
                <a:effectLst>
                  <a:outerShdw blurRad="101600" dist="76200" dir="8100000" algn="tr" rotWithShape="0">
                    <a:prstClr val="black">
                      <a:alpha val="40000"/>
                    </a:prstClr>
                  </a:outerShdw>
                </a:effectLst>
                <a:tableStyleId>{74C1A8A3-306A-4EB7-A6B1-4F7E0EB9C5D6}</a:tableStyleId>
              </a:tblPr>
              <a:tblGrid>
                <a:gridCol w="4883176">
                  <a:extLst>
                    <a:ext uri="{9D8B030D-6E8A-4147-A177-3AD203B41FA5}">
                      <a16:colId xmlns:a16="http://schemas.microsoft.com/office/drawing/2014/main" val="3745179404"/>
                    </a:ext>
                  </a:extLst>
                </a:gridCol>
                <a:gridCol w="6327368">
                  <a:extLst>
                    <a:ext uri="{9D8B030D-6E8A-4147-A177-3AD203B41FA5}">
                      <a16:colId xmlns:a16="http://schemas.microsoft.com/office/drawing/2014/main" val="2441380892"/>
                    </a:ext>
                  </a:extLst>
                </a:gridCol>
              </a:tblGrid>
              <a:tr h="419935">
                <a:tc>
                  <a:txBody>
                    <a:bodyPr/>
                    <a:lstStyle/>
                    <a:p>
                      <a:pPr algn="ctr"/>
                      <a:r>
                        <a:rPr lang="en-US" dirty="0"/>
                        <a:t>Characteristics</a:t>
                      </a:r>
                    </a:p>
                  </a:txBody>
                  <a:tcPr marL="95416" marR="95416" anchor="ctr">
                    <a:lnB w="12700" cap="flat" cmpd="sng" algn="ctr">
                      <a:solidFill>
                        <a:schemeClr val="tx1"/>
                      </a:solidFill>
                      <a:prstDash val="solid"/>
                      <a:round/>
                      <a:headEnd type="none" w="med" len="med"/>
                      <a:tailEnd type="none" w="med" len="med"/>
                    </a:lnB>
                    <a:solidFill>
                      <a:srgbClr val="070E2B"/>
                    </a:solidFill>
                  </a:tcPr>
                </a:tc>
                <a:tc>
                  <a:txBody>
                    <a:bodyPr/>
                    <a:lstStyle/>
                    <a:p>
                      <a:pPr algn="ctr"/>
                      <a:r>
                        <a:rPr lang="en-US" dirty="0"/>
                        <a:t>Descriptors</a:t>
                      </a:r>
                    </a:p>
                  </a:txBody>
                  <a:tcPr marL="95416" marR="95416" anchor="ctr">
                    <a:lnB w="12700" cap="flat" cmpd="sng" algn="ctr">
                      <a:solidFill>
                        <a:schemeClr val="tx1"/>
                      </a:solidFill>
                      <a:prstDash val="solid"/>
                      <a:round/>
                      <a:headEnd type="none" w="med" len="med"/>
                      <a:tailEnd type="none" w="med" len="med"/>
                    </a:lnB>
                    <a:solidFill>
                      <a:srgbClr val="070E2B"/>
                    </a:solidFill>
                  </a:tcPr>
                </a:tc>
                <a:extLst>
                  <a:ext uri="{0D108BD9-81ED-4DB2-BD59-A6C34878D82A}">
                    <a16:rowId xmlns:a16="http://schemas.microsoft.com/office/drawing/2014/main" val="2163159346"/>
                  </a:ext>
                </a:extLst>
              </a:tr>
              <a:tr h="1712379">
                <a:tc>
                  <a:txBody>
                    <a:bodyPr/>
                    <a:lstStyle/>
                    <a:p>
                      <a:pPr marL="0" marR="0" algn="ctr">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Goals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Primary Goal?  Secondary Goals?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Meet their budget.</a:t>
                      </a:r>
                    </a:p>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Move to </a:t>
                      </a:r>
                      <a:r>
                        <a:rPr lang="en-US" sz="2000" dirty="0" err="1">
                          <a:effectLst/>
                          <a:latin typeface="+mn-lt"/>
                          <a:ea typeface="Calibri" panose="020F0502020204030204" pitchFamily="34" charset="0"/>
                          <a:cs typeface="Calibri" panose="020F0502020204030204" pitchFamily="34" charset="0"/>
                        </a:rPr>
                        <a:t>OpEx</a:t>
                      </a:r>
                      <a:r>
                        <a:rPr lang="en-US" sz="2000" dirty="0">
                          <a:effectLst/>
                          <a:latin typeface="+mn-lt"/>
                          <a:ea typeface="Calibri" panose="020F0502020204030204" pitchFamily="34" charset="0"/>
                          <a:cs typeface="Calibri" panose="020F0502020204030204" pitchFamily="34" charset="0"/>
                        </a:rPr>
                        <a:t>.</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Leadership’s goals are to guide the financial impact and tools of strategy.</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Incentivized by cost saving and meeting a budget.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0781786"/>
                  </a:ext>
                </a:extLst>
              </a:tr>
              <a:tr h="1912747">
                <a:tc>
                  <a:txBody>
                    <a:bodyPr/>
                    <a:lstStyle/>
                    <a:p>
                      <a:pPr marL="0" marR="0" algn="ctr">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Challenges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Primary Challenge?  Secondary Challenges?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Lack of understanding of security technology or the need for it.</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Having support from senior leadership.  </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Justifying unpopular ideas like outsourcing.  </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Dealing with capital expenses and capital budgets.</a:t>
                      </a:r>
                      <a:endParaRPr lang="en-US" sz="20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2000" dirty="0">
                          <a:effectLst/>
                          <a:latin typeface="+mn-lt"/>
                          <a:ea typeface="Calibri" panose="020F0502020204030204" pitchFamily="34" charset="0"/>
                          <a:cs typeface="Calibri" panose="020F0502020204030204" pitchFamily="34" charset="0"/>
                        </a:rPr>
                        <a:t>Identifying and qualifying hidden costs.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43564975"/>
                  </a:ext>
                </a:extLst>
              </a:tr>
              <a:tr h="2328307">
                <a:tc>
                  <a:txBody>
                    <a:bodyPr/>
                    <a:lstStyle/>
                    <a:p>
                      <a:endParaRPr lang="en-US" sz="1800" kern="1200" dirty="0">
                        <a:solidFill>
                          <a:schemeClr val="tx1"/>
                        </a:solidFill>
                        <a:effectLst/>
                        <a:latin typeface="+mn-lt"/>
                        <a:ea typeface="+mn-ea"/>
                        <a:cs typeface="+mn-cs"/>
                      </a:endParaRPr>
                    </a:p>
                    <a:p>
                      <a:pPr algn="ctr"/>
                      <a:endParaRPr lang="en-US" sz="2800" kern="1200" dirty="0">
                        <a:solidFill>
                          <a:schemeClr val="tx1"/>
                        </a:solidFill>
                        <a:effectLst/>
                        <a:latin typeface="+mn-lt"/>
                        <a:ea typeface="+mn-ea"/>
                        <a:cs typeface="+mn-cs"/>
                      </a:endParaRPr>
                    </a:p>
                    <a:p>
                      <a:pPr algn="ctr"/>
                      <a:r>
                        <a:rPr lang="en-US" sz="2800" kern="1200" dirty="0">
                          <a:solidFill>
                            <a:schemeClr val="tx1"/>
                          </a:solidFill>
                          <a:effectLst/>
                          <a:latin typeface="+mn-lt"/>
                          <a:ea typeface="+mn-ea"/>
                          <a:cs typeface="+mn-cs"/>
                        </a:rPr>
                        <a:t>Common Objections</a:t>
                      </a:r>
                    </a:p>
                    <a:p>
                      <a:pPr algn="ctr"/>
                      <a:r>
                        <a:rPr lang="en-US" sz="1800" i="1" kern="1200" dirty="0">
                          <a:solidFill>
                            <a:schemeClr val="tx1"/>
                          </a:solidFill>
                          <a:effectLst/>
                          <a:latin typeface="+mn-lt"/>
                          <a:ea typeface="+mn-ea"/>
                          <a:cs typeface="+mn-cs"/>
                        </a:rPr>
                        <a:t>Why wouldn’t they buy from you? </a:t>
                      </a:r>
                      <a:endParaRPr lang="en-US" sz="1800" kern="1200" dirty="0">
                        <a:solidFill>
                          <a:schemeClr val="tx1"/>
                        </a:solidFill>
                        <a:effectLst/>
                        <a:latin typeface="+mn-lt"/>
                        <a:ea typeface="+mn-ea"/>
                        <a:cs typeface="+mn-cs"/>
                      </a:endParaRPr>
                    </a:p>
                    <a:p>
                      <a:endParaRPr lang="en-US" dirty="0">
                        <a:solidFill>
                          <a:schemeClr val="tx1"/>
                        </a:solidFill>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CEA3"/>
                    </a:solidFill>
                  </a:tcPr>
                </a:tc>
                <a:tc>
                  <a:txBody>
                    <a:bodyPr/>
                    <a:lstStyle/>
                    <a:p>
                      <a:pPr marL="285750" lvl="0" indent="-285750">
                        <a:buFont typeface="Arial" panose="020B0604020202020204" pitchFamily="34" charset="0"/>
                        <a:buChar char="•"/>
                      </a:pPr>
                      <a:endParaRPr lang="en-US" sz="20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Capital expense too high.</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The monthly price is too high – the break- even point is about 12 months.  </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Technology is overkill.</a:t>
                      </a:r>
                    </a:p>
                    <a:p>
                      <a:pPr marL="285750" lvl="0" indent="-285750">
                        <a:buFont typeface="Arial" panose="020B0604020202020204" pitchFamily="34" charset="0"/>
                        <a:buChar char="•"/>
                      </a:pPr>
                      <a:r>
                        <a:rPr lang="en-US" sz="2000" kern="1200" dirty="0">
                          <a:solidFill>
                            <a:schemeClr val="dk1"/>
                          </a:solidFill>
                          <a:effectLst/>
                          <a:latin typeface="+mn-lt"/>
                          <a:ea typeface="+mn-ea"/>
                          <a:cs typeface="+mn-cs"/>
                        </a:rPr>
                        <a:t>Belief that they can do it on their own and save money.</a:t>
                      </a:r>
                    </a:p>
                    <a:p>
                      <a:pPr marL="285750" indent="-285750">
                        <a:buFont typeface="Arial" panose="020B0604020202020204" pitchFamily="34" charset="0"/>
                        <a:buChar char="•"/>
                      </a:pPr>
                      <a:r>
                        <a:rPr lang="en-US" sz="2000" kern="1200" dirty="0">
                          <a:solidFill>
                            <a:schemeClr val="dk1"/>
                          </a:solidFill>
                          <a:effectLst/>
                          <a:latin typeface="+mn-lt"/>
                          <a:ea typeface="+mn-ea"/>
                          <a:cs typeface="+mn-cs"/>
                        </a:rPr>
                        <a:t>Already paying someone to do these things. </a:t>
                      </a:r>
                    </a:p>
                    <a:p>
                      <a:pPr marL="0" indent="0">
                        <a:buFont typeface="Arial" panose="020B0604020202020204" pitchFamily="34" charset="0"/>
                        <a:buNone/>
                      </a:pPr>
                      <a:endParaRPr lang="en-US" sz="1800" dirty="0">
                        <a:solidFill>
                          <a:schemeClr val="tx1"/>
                        </a:solidFill>
                        <a:latin typeface="+mn-lt"/>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8642459"/>
                  </a:ext>
                </a:extLst>
              </a:tr>
            </a:tbl>
          </a:graphicData>
        </a:graphic>
      </p:graphicFrame>
    </p:spTree>
    <p:extLst>
      <p:ext uri="{BB962C8B-B14F-4D97-AF65-F5344CB8AC3E}">
        <p14:creationId xmlns:p14="http://schemas.microsoft.com/office/powerpoint/2010/main" val="2908012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7" name="Straight Connector 3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erson wearing a suit and tie&#10;&#10;Description generated with very high confidenc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58997" y="307731"/>
            <a:ext cx="3750032" cy="3997637"/>
          </a:xfrm>
          <a:prstGeom prst="rect">
            <a:avLst/>
          </a:prstGeom>
        </p:spPr>
      </p:pic>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16043" y="485637"/>
            <a:ext cx="5455917" cy="3641824"/>
          </a:xfrm>
          <a:prstGeom prst="rect">
            <a:avLst/>
          </a:prstGeom>
        </p:spPr>
      </p:pic>
      <p:sp>
        <p:nvSpPr>
          <p:cNvPr id="3" name="Title 2"/>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t>Who?</a:t>
            </a:r>
          </a:p>
        </p:txBody>
      </p:sp>
    </p:spTree>
    <p:extLst>
      <p:ext uri="{BB962C8B-B14F-4D97-AF65-F5344CB8AC3E}">
        <p14:creationId xmlns:p14="http://schemas.microsoft.com/office/powerpoint/2010/main" val="1382345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that Matter to the Finance Department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2439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Content Placeholder 5" descr="A picture containing person, table, woman, indoor&#10;&#10;Description generated with very high confidence"/>
          <p:cNvPicPr>
            <a:picLocks noGrp="1" noChangeAspect="1"/>
          </p:cNvPicPr>
          <p:nvPr>
            <p:ph idx="1"/>
          </p:nvPr>
        </p:nvPicPr>
        <p:blipFill rotWithShape="1">
          <a:blip r:embed="rId2">
            <a:extLst>
              <a:ext uri="{28A0092B-C50C-407E-A947-70E740481C1C}">
                <a14:useLocalDpi xmlns:a14="http://schemas.microsoft.com/office/drawing/2010/main" val="0"/>
              </a:ext>
            </a:extLst>
          </a:blip>
          <a:srcRect t="791" r="3232" b="17663"/>
          <a:stretch/>
        </p:blipFill>
        <p:spPr>
          <a:xfrm>
            <a:off x="20" y="10"/>
            <a:ext cx="12191980" cy="685799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p:spPr>
        <p:txBody>
          <a:bodyPr vert="horz" lIns="91440" tIns="45720" rIns="91440" bIns="45720" rtlCol="0" anchor="ctr">
            <a:normAutofit/>
          </a:bodyPr>
          <a:lstStyle/>
          <a:p>
            <a:pPr algn="ctr"/>
            <a:r>
              <a:rPr lang="en-US" sz="4000" dirty="0"/>
              <a:t>Benefits that Matter</a:t>
            </a:r>
          </a:p>
        </p:txBody>
      </p:sp>
      <p:sp>
        <p:nvSpPr>
          <p:cNvPr id="4" name="Text Placeholder 3"/>
          <p:cNvSpPr>
            <a:spLocks noGrp="1"/>
          </p:cNvSpPr>
          <p:nvPr>
            <p:ph type="body" sz="half" idx="2"/>
          </p:nvPr>
        </p:nvSpPr>
        <p:spPr>
          <a:xfrm>
            <a:off x="594110" y="2121763"/>
            <a:ext cx="3764826" cy="3773010"/>
          </a:xfrm>
        </p:spPr>
        <p:txBody>
          <a:bodyPr vert="horz" lIns="91440" tIns="45720" rIns="91440" bIns="45720" rtlCol="0">
            <a:normAutofit/>
          </a:bodyPr>
          <a:lstStyle/>
          <a:p>
            <a:pPr marL="342900" indent="-342900">
              <a:buFont typeface="Arial" panose="020B0604020202020204" pitchFamily="34" charset="0"/>
              <a:buChar char="•"/>
            </a:pPr>
            <a:r>
              <a:rPr lang="en-US" sz="2400" dirty="0"/>
              <a:t>Lower Total Cost of Ownership (TCO)</a:t>
            </a:r>
          </a:p>
          <a:p>
            <a:pPr marL="342900" indent="-342900">
              <a:buFont typeface="Arial" panose="020B0604020202020204" pitchFamily="34" charset="0"/>
              <a:buChar char="•"/>
            </a:pPr>
            <a:r>
              <a:rPr lang="en-US" sz="2400" dirty="0"/>
              <a:t>Return on Investment (ROI)</a:t>
            </a:r>
          </a:p>
          <a:p>
            <a:pPr marL="342900" indent="-342900">
              <a:buFont typeface="Arial" panose="020B0604020202020204" pitchFamily="34" charset="0"/>
              <a:buChar char="•"/>
            </a:pPr>
            <a:r>
              <a:rPr lang="en-US" sz="2400" dirty="0" err="1"/>
              <a:t>CapEx</a:t>
            </a:r>
            <a:r>
              <a:rPr lang="en-US" sz="2400" dirty="0"/>
              <a:t> -&gt; </a:t>
            </a:r>
            <a:r>
              <a:rPr lang="en-US" sz="2400" dirty="0" err="1"/>
              <a:t>OpEx</a:t>
            </a:r>
            <a:endParaRPr lang="en-US" sz="2400" dirty="0"/>
          </a:p>
          <a:p>
            <a:pPr marL="342900" indent="-342900">
              <a:buFont typeface="Arial" panose="020B0604020202020204" pitchFamily="34" charset="0"/>
              <a:buChar char="•"/>
            </a:pPr>
            <a:r>
              <a:rPr lang="en-US" sz="2400" dirty="0"/>
              <a:t>Reduce Overtime </a:t>
            </a:r>
          </a:p>
          <a:p>
            <a:pPr marL="342900" indent="-342900">
              <a:buFont typeface="Arial" panose="020B0604020202020204" pitchFamily="34" charset="0"/>
              <a:buChar char="•"/>
            </a:pPr>
            <a:r>
              <a:rPr lang="en-US" sz="2400" dirty="0"/>
              <a:t>Predictable Expenses</a:t>
            </a:r>
          </a:p>
          <a:p>
            <a:pPr marL="342900" indent="-342900">
              <a:buFont typeface="Arial" panose="020B0604020202020204" pitchFamily="34" charset="0"/>
              <a:buChar char="•"/>
            </a:pPr>
            <a:r>
              <a:rPr lang="en-US" sz="2400" dirty="0"/>
              <a:t>Optimize Staff</a:t>
            </a:r>
          </a:p>
          <a:p>
            <a:pPr indent="-228600">
              <a:buFont typeface="Arial" panose="020B0604020202020204" pitchFamily="34" charset="0"/>
              <a:buChar char="•"/>
            </a:pPr>
            <a:endParaRPr lang="en-US" sz="2400" dirty="0"/>
          </a:p>
        </p:txBody>
      </p:sp>
    </p:spTree>
    <p:extLst>
      <p:ext uri="{BB962C8B-B14F-4D97-AF65-F5344CB8AC3E}">
        <p14:creationId xmlns:p14="http://schemas.microsoft.com/office/powerpoint/2010/main" val="362553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63954"/>
            <a:ext cx="12192000" cy="646331"/>
          </a:xfrm>
          <a:prstGeom prst="rect">
            <a:avLst/>
          </a:prstGeom>
          <a:solidFill>
            <a:srgbClr val="070E2B"/>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Remember …</a:t>
            </a:r>
          </a:p>
        </p:txBody>
      </p:sp>
    </p:spTree>
    <p:extLst>
      <p:ext uri="{BB962C8B-B14F-4D97-AF65-F5344CB8AC3E}">
        <p14:creationId xmlns:p14="http://schemas.microsoft.com/office/powerpoint/2010/main" val="1376857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63954"/>
            <a:ext cx="12192000" cy="646331"/>
          </a:xfrm>
          <a:prstGeom prst="rect">
            <a:avLst/>
          </a:prstGeom>
          <a:solidFill>
            <a:srgbClr val="070E2B"/>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It’s not about selling benefits.</a:t>
            </a:r>
          </a:p>
        </p:txBody>
      </p:sp>
    </p:spTree>
    <p:extLst>
      <p:ext uri="{BB962C8B-B14F-4D97-AF65-F5344CB8AC3E}">
        <p14:creationId xmlns:p14="http://schemas.microsoft.com/office/powerpoint/2010/main" val="123514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63954"/>
            <a:ext cx="12192000" cy="646331"/>
          </a:xfrm>
          <a:prstGeom prst="rect">
            <a:avLst/>
          </a:prstGeom>
          <a:solidFill>
            <a:srgbClr val="070E2B"/>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It’s not even about selling solutions.</a:t>
            </a:r>
          </a:p>
        </p:txBody>
      </p:sp>
    </p:spTree>
    <p:extLst>
      <p:ext uri="{BB962C8B-B14F-4D97-AF65-F5344CB8AC3E}">
        <p14:creationId xmlns:p14="http://schemas.microsoft.com/office/powerpoint/2010/main" val="1674523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63954"/>
            <a:ext cx="12192000" cy="646331"/>
          </a:xfrm>
          <a:prstGeom prst="rect">
            <a:avLst/>
          </a:prstGeom>
          <a:solidFill>
            <a:srgbClr val="070E2B"/>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It’s about finding problems in the first place.</a:t>
            </a:r>
          </a:p>
        </p:txBody>
      </p:sp>
    </p:spTree>
    <p:extLst>
      <p:ext uri="{BB962C8B-B14F-4D97-AF65-F5344CB8AC3E}">
        <p14:creationId xmlns:p14="http://schemas.microsoft.com/office/powerpoint/2010/main" val="3851250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63954"/>
            <a:ext cx="12192000" cy="646331"/>
          </a:xfrm>
          <a:prstGeom prst="rect">
            <a:avLst/>
          </a:prstGeom>
          <a:solidFill>
            <a:srgbClr val="070E2B"/>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Especially if you can find a problem in another department.</a:t>
            </a:r>
          </a:p>
        </p:txBody>
      </p:sp>
    </p:spTree>
    <p:extLst>
      <p:ext uri="{BB962C8B-B14F-4D97-AF65-F5344CB8AC3E}">
        <p14:creationId xmlns:p14="http://schemas.microsoft.com/office/powerpoint/2010/main" val="364659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Problems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213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63954"/>
            <a:ext cx="12192000" cy="646331"/>
          </a:xfrm>
          <a:prstGeom prst="rect">
            <a:avLst/>
          </a:prstGeom>
          <a:solidFill>
            <a:srgbClr val="070E2B"/>
          </a:solidFill>
        </p:spPr>
        <p:txBody>
          <a:bodyPr wrap="square" rtlCol="0" anchor="ctr">
            <a:spAutoFit/>
          </a:bodyPr>
          <a:lstStyle/>
          <a:p>
            <a:pPr algn="ctr"/>
            <a:r>
              <a:rPr lang="en-US" sz="3600" dirty="0">
                <a:solidFill>
                  <a:schemeClr val="bg1"/>
                </a:solidFill>
              </a:rPr>
              <a:t>Poll</a:t>
            </a:r>
          </a:p>
        </p:txBody>
      </p:sp>
    </p:spTree>
    <p:extLst>
      <p:ext uri="{BB962C8B-B14F-4D97-AF65-F5344CB8AC3E}">
        <p14:creationId xmlns:p14="http://schemas.microsoft.com/office/powerpoint/2010/main" val="2928567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peterson\AppData\Local\Microsoft\Windows\Temporary Internet Files\Content.IE5\GGM6HC3D\MC9000189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5222" y="3180521"/>
            <a:ext cx="5783221" cy="3839681"/>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7274664" y="132522"/>
            <a:ext cx="4720020" cy="3290330"/>
          </a:xfrm>
          <a:prstGeom prst="wedgeEllipseCallout">
            <a:avLst>
              <a:gd name="adj1" fmla="val -50744"/>
              <a:gd name="adj2" fmla="val 50457"/>
            </a:avLst>
          </a:prstGeom>
          <a:solidFill>
            <a:srgbClr val="0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Get ready to take some notes.  I’m going to tell you every problem we have so you can create a solution at a high gross profit margin.</a:t>
            </a:r>
          </a:p>
        </p:txBody>
      </p:sp>
      <p:sp>
        <p:nvSpPr>
          <p:cNvPr id="2" name="TextBox 1"/>
          <p:cNvSpPr txBox="1"/>
          <p:nvPr/>
        </p:nvSpPr>
        <p:spPr>
          <a:xfrm>
            <a:off x="6027400" y="1192912"/>
            <a:ext cx="48541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a:ea typeface="+mn-ea"/>
                <a:cs typeface="+mn-cs"/>
              </a:rPr>
              <a:t>Yeah … that never happens.</a:t>
            </a:r>
          </a:p>
        </p:txBody>
      </p:sp>
    </p:spTree>
    <p:extLst>
      <p:ext uri="{BB962C8B-B14F-4D97-AF65-F5344CB8AC3E}">
        <p14:creationId xmlns:p14="http://schemas.microsoft.com/office/powerpoint/2010/main" val="34343452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par>
                                    <p:cTn id="15" presetID="2" presetClass="entr" presetSubtype="8" fill="hold" grpId="0" nodeType="withEffect" p14:presetBounceEnd="74000">
                                      <p:stCondLst>
                                        <p:cond delay="500"/>
                                      </p:stCondLst>
                                      <p:childTnLst>
                                        <p:set>
                                          <p:cBhvr>
                                            <p:cTn id="16" dur="1" fill="hold">
                                              <p:stCondLst>
                                                <p:cond delay="0"/>
                                              </p:stCondLst>
                                            </p:cTn>
                                            <p:tgtEl>
                                              <p:spTgt spid="2"/>
                                            </p:tgtEl>
                                            <p:attrNameLst>
                                              <p:attrName>style.visibility</p:attrName>
                                            </p:attrNameLst>
                                          </p:cBhvr>
                                          <p:to>
                                            <p:strVal val="visible"/>
                                          </p:to>
                                        </p:set>
                                        <p:anim calcmode="lin" valueType="num" p14:bounceEnd="74000">
                                          <p:cBhvr additive="base">
                                            <p:cTn id="17" dur="2000" fill="hold"/>
                                            <p:tgtEl>
                                              <p:spTgt spid="2"/>
                                            </p:tgtEl>
                                            <p:attrNameLst>
                                              <p:attrName>ppt_x</p:attrName>
                                            </p:attrNameLst>
                                          </p:cBhvr>
                                          <p:tavLst>
                                            <p:tav tm="0">
                                              <p:val>
                                                <p:strVal val="0-#ppt_w/2"/>
                                              </p:val>
                                            </p:tav>
                                            <p:tav tm="100000">
                                              <p:val>
                                                <p:strVal val="#ppt_x"/>
                                              </p:val>
                                            </p:tav>
                                          </p:tavLst>
                                        </p:anim>
                                        <p:anim calcmode="lin" valueType="num" p14:bounceEnd="74000">
                                          <p:cBhvr additive="base">
                                            <p:cTn id="1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par>
                                    <p:cTn id="15" presetID="2" presetClass="entr" presetSubtype="8" fill="hold" grpId="0" nodeType="withEffect">
                                      <p:stCondLst>
                                        <p:cond delay="5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0" fill="hold"/>
                                            <p:tgtEl>
                                              <p:spTgt spid="2"/>
                                            </p:tgtEl>
                                            <p:attrNameLst>
                                              <p:attrName>ppt_x</p:attrName>
                                            </p:attrNameLst>
                                          </p:cBhvr>
                                          <p:tavLst>
                                            <p:tav tm="0">
                                              <p:val>
                                                <p:strVal val="0-#ppt_w/2"/>
                                              </p:val>
                                            </p:tav>
                                            <p:tav tm="100000">
                                              <p:val>
                                                <p:strVal val="#ppt_x"/>
                                              </p:val>
                                            </p:tav>
                                          </p:tavLst>
                                        </p:anim>
                                        <p:anim calcmode="lin" valueType="num">
                                          <p:cBhvr additive="base">
                                            <p:cTn id="1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906"/>
            <a:ext cx="10515600" cy="1325563"/>
          </a:xfrm>
        </p:spPr>
        <p:txBody>
          <a:bodyPr/>
          <a:lstStyle/>
          <a:p>
            <a:pPr algn="ctr"/>
            <a:r>
              <a:rPr lang="en-US" dirty="0"/>
              <a:t>To find problems, we have to …</a:t>
            </a:r>
          </a:p>
        </p:txBody>
      </p:sp>
    </p:spTree>
    <p:extLst>
      <p:ext uri="{BB962C8B-B14F-4D97-AF65-F5344CB8AC3E}">
        <p14:creationId xmlns:p14="http://schemas.microsoft.com/office/powerpoint/2010/main" val="61558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906"/>
            <a:ext cx="10515600" cy="1325563"/>
          </a:xfrm>
        </p:spPr>
        <p:txBody>
          <a:bodyPr/>
          <a:lstStyle/>
          <a:p>
            <a:pPr algn="ctr"/>
            <a:r>
              <a:rPr lang="en-US" dirty="0"/>
              <a:t>… look for clues.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9091"/>
            <a:ext cx="10515600" cy="7007101"/>
          </a:xfrm>
        </p:spPr>
      </p:pic>
    </p:spTree>
    <p:extLst>
      <p:ext uri="{BB962C8B-B14F-4D97-AF65-F5344CB8AC3E}">
        <p14:creationId xmlns:p14="http://schemas.microsoft.com/office/powerpoint/2010/main" val="2150467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12192000" cy="769441"/>
          </a:xfrm>
          <a:prstGeom prst="rect">
            <a:avLst/>
          </a:prstGeom>
          <a:solidFill>
            <a:srgbClr val="070E2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Calibri" panose="020F0502020204030204"/>
                <a:ea typeface="+mn-ea"/>
                <a:cs typeface="+mn-cs"/>
              </a:rPr>
              <a:t>Clues that finance has a problem you can solve…</a:t>
            </a:r>
          </a:p>
        </p:txBody>
      </p:sp>
    </p:spTree>
    <p:extLst>
      <p:ext uri="{BB962C8B-B14F-4D97-AF65-F5344CB8AC3E}">
        <p14:creationId xmlns:p14="http://schemas.microsoft.com/office/powerpoint/2010/main" val="4036240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22923606"/>
              </p:ext>
            </p:extLst>
          </p:nvPr>
        </p:nvGraphicFramePr>
        <p:xfrm>
          <a:off x="-7751389" y="120358"/>
          <a:ext cx="21208081" cy="654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519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12192000" cy="769441"/>
          </a:xfrm>
          <a:prstGeom prst="rect">
            <a:avLst/>
          </a:prstGeom>
          <a:solidFill>
            <a:srgbClr val="070E2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Calibri" panose="020F0502020204030204"/>
                <a:ea typeface="+mn-ea"/>
                <a:cs typeface="+mn-cs"/>
              </a:rPr>
              <a:t>What the great ones do…</a:t>
            </a:r>
          </a:p>
        </p:txBody>
      </p:sp>
    </p:spTree>
    <p:extLst>
      <p:ext uri="{BB962C8B-B14F-4D97-AF65-F5344CB8AC3E}">
        <p14:creationId xmlns:p14="http://schemas.microsoft.com/office/powerpoint/2010/main" val="208266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063"/>
          <a:stretch/>
        </p:blipFill>
        <p:spPr>
          <a:xfrm>
            <a:off x="20" y="10"/>
            <a:ext cx="12191980" cy="6857990"/>
          </a:xfrm>
          <a:prstGeom prst="rect">
            <a:avLst/>
          </a:prstGeom>
        </p:spPr>
      </p:pic>
    </p:spTree>
    <p:extLst>
      <p:ext uri="{BB962C8B-B14F-4D97-AF65-F5344CB8AC3E}">
        <p14:creationId xmlns:p14="http://schemas.microsoft.com/office/powerpoint/2010/main" val="2842469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12192000" cy="769441"/>
          </a:xfrm>
          <a:prstGeom prst="rect">
            <a:avLst/>
          </a:prstGeom>
          <a:solidFill>
            <a:srgbClr val="070E2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Calibri" panose="020F0502020204030204"/>
                <a:ea typeface="+mn-ea"/>
                <a:cs typeface="+mn-cs"/>
              </a:rPr>
              <a:t>How?</a:t>
            </a:r>
          </a:p>
        </p:txBody>
      </p:sp>
    </p:spTree>
    <p:extLst>
      <p:ext uri="{BB962C8B-B14F-4D97-AF65-F5344CB8AC3E}">
        <p14:creationId xmlns:p14="http://schemas.microsoft.com/office/powerpoint/2010/main" val="513940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3288580"/>
              </p:ext>
            </p:extLst>
          </p:nvPr>
        </p:nvGraphicFramePr>
        <p:xfrm>
          <a:off x="-7751389" y="120358"/>
          <a:ext cx="21208081" cy="654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0" y="2562647"/>
            <a:ext cx="12364872" cy="830997"/>
          </a:xfrm>
          <a:prstGeom prst="rect">
            <a:avLst/>
          </a:prstGeom>
          <a:solidFill>
            <a:srgbClr val="070E2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prstClr val="white"/>
                </a:solidFill>
                <a:effectLst/>
                <a:uLnTx/>
                <a:uFillTx/>
                <a:latin typeface="Calibri" panose="020F0502020204030204"/>
                <a:ea typeface="+mn-ea"/>
                <a:cs typeface="+mn-cs"/>
              </a:rPr>
              <a:t>Poll</a:t>
            </a:r>
          </a:p>
        </p:txBody>
      </p:sp>
    </p:spTree>
    <p:extLst>
      <p:ext uri="{BB962C8B-B14F-4D97-AF65-F5344CB8AC3E}">
        <p14:creationId xmlns:p14="http://schemas.microsoft.com/office/powerpoint/2010/main" val="2606643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14830495"/>
              </p:ext>
            </p:extLst>
          </p:nvPr>
        </p:nvGraphicFramePr>
        <p:xfrm>
          <a:off x="-7751389" y="120358"/>
          <a:ext cx="21208081" cy="654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0" y="2562647"/>
            <a:ext cx="12364872" cy="830997"/>
          </a:xfrm>
          <a:prstGeom prst="rect">
            <a:avLst/>
          </a:prstGeom>
          <a:solidFill>
            <a:srgbClr val="070E2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prstClr val="white"/>
                </a:solidFill>
                <a:effectLst/>
                <a:uLnTx/>
                <a:uFillTx/>
                <a:latin typeface="Calibri" panose="020F0502020204030204"/>
                <a:ea typeface="+mn-ea"/>
                <a:cs typeface="+mn-cs"/>
              </a:rPr>
              <a:t>… by making really good guesses.</a:t>
            </a:r>
          </a:p>
        </p:txBody>
      </p:sp>
    </p:spTree>
    <p:extLst>
      <p:ext uri="{BB962C8B-B14F-4D97-AF65-F5344CB8AC3E}">
        <p14:creationId xmlns:p14="http://schemas.microsoft.com/office/powerpoint/2010/main" val="412693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2"/>
                                        </p:tgtEl>
                                      </p:cBhvr>
                                    </p:animEffect>
                                    <p:anim calcmode="lin" valueType="num">
                                      <p:cBhvr>
                                        <p:cTn id="13" dur="1000"/>
                                        <p:tgtEl>
                                          <p:spTgt spid="2"/>
                                        </p:tgtEl>
                                        <p:attrNameLst>
                                          <p:attrName>ppt_x</p:attrName>
                                        </p:attrNameLst>
                                      </p:cBhvr>
                                      <p:tavLst>
                                        <p:tav tm="0">
                                          <p:val>
                                            <p:strVal val="ppt_x"/>
                                          </p:val>
                                        </p:tav>
                                        <p:tav tm="100000">
                                          <p:val>
                                            <p:strVal val="ppt_x"/>
                                          </p:val>
                                        </p:tav>
                                      </p:tavLst>
                                    </p:anim>
                                    <p:anim calcmode="lin" valueType="num">
                                      <p:cBhvr>
                                        <p:cTn id="14" dur="1000"/>
                                        <p:tgtEl>
                                          <p:spTgt spid="2"/>
                                        </p:tgtEl>
                                        <p:attrNameLst>
                                          <p:attrName>ppt_y</p:attrName>
                                        </p:attrNameLst>
                                      </p:cBhvr>
                                      <p:tavLst>
                                        <p:tav tm="0">
                                          <p:val>
                                            <p:strVal val="ppt_y"/>
                                          </p:val>
                                        </p:tav>
                                        <p:tav tm="100000">
                                          <p:val>
                                            <p:strVal val="ppt_y+.1"/>
                                          </p:val>
                                        </p:tav>
                                      </p:tavLst>
                                    </p:anim>
                                    <p:set>
                                      <p:cBhvr>
                                        <p:cTn id="15"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63954"/>
            <a:ext cx="12192000" cy="646331"/>
          </a:xfrm>
          <a:prstGeom prst="rect">
            <a:avLst/>
          </a:prstGeom>
          <a:solidFill>
            <a:srgbClr val="070E2B"/>
          </a:solidFill>
        </p:spPr>
        <p:txBody>
          <a:bodyPr wrap="square" rtlCol="0" anchor="ctr">
            <a:spAutoFit/>
          </a:bodyPr>
          <a:lstStyle/>
          <a:p>
            <a:pPr algn="ctr"/>
            <a:r>
              <a:rPr lang="en-US" sz="3600" dirty="0">
                <a:solidFill>
                  <a:schemeClr val="bg1"/>
                </a:solidFill>
              </a:rPr>
              <a:t>How frequently do you interact with the finance department? </a:t>
            </a:r>
          </a:p>
        </p:txBody>
      </p:sp>
    </p:spTree>
    <p:extLst>
      <p:ext uri="{BB962C8B-B14F-4D97-AF65-F5344CB8AC3E}">
        <p14:creationId xmlns:p14="http://schemas.microsoft.com/office/powerpoint/2010/main" val="2681348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380588" y="965199"/>
            <a:ext cx="6766078" cy="492760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Calibri Light" panose="020F0302020204030204"/>
                <a:ea typeface="+mn-ea"/>
                <a:cs typeface="+mn-cs"/>
              </a:rPr>
              <a:t>Bonus advice…</a:t>
            </a:r>
          </a:p>
        </p:txBody>
      </p:sp>
    </p:spTree>
    <p:extLst>
      <p:ext uri="{BB962C8B-B14F-4D97-AF65-F5344CB8AC3E}">
        <p14:creationId xmlns:p14="http://schemas.microsoft.com/office/powerpoint/2010/main" val="1117734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380588" y="965199"/>
            <a:ext cx="6766078" cy="492760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Calibri Light" panose="020F0302020204030204"/>
                <a:ea typeface="+mn-ea"/>
                <a:cs typeface="+mn-cs"/>
              </a:rPr>
              <a:t>When you find a problem that you can solve…</a:t>
            </a:r>
          </a:p>
        </p:txBody>
      </p:sp>
    </p:spTree>
    <p:extLst>
      <p:ext uri="{BB962C8B-B14F-4D97-AF65-F5344CB8AC3E}">
        <p14:creationId xmlns:p14="http://schemas.microsoft.com/office/powerpoint/2010/main" val="216617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62512" cy="68580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 b="4875"/>
          <a:stretch/>
        </p:blipFill>
        <p:spPr>
          <a:xfrm>
            <a:off x="8507487" y="1258529"/>
            <a:ext cx="2735071" cy="4330205"/>
          </a:xfrm>
          <a:prstGeom prst="rect">
            <a:avLst/>
          </a:prstGeom>
        </p:spPr>
      </p:pic>
      <p:sp>
        <p:nvSpPr>
          <p:cNvPr id="2" name="Title 1"/>
          <p:cNvSpPr>
            <a:spLocks noGrp="1"/>
          </p:cNvSpPr>
          <p:nvPr>
            <p:ph type="title"/>
          </p:nvPr>
        </p:nvSpPr>
        <p:spPr>
          <a:xfrm>
            <a:off x="859088" y="2675731"/>
            <a:ext cx="5986112" cy="1325563"/>
          </a:xfrm>
        </p:spPr>
        <p:txBody>
          <a:bodyPr vert="horz" lIns="91440" tIns="45720" rIns="91440" bIns="45720" rtlCol="0" anchor="ctr">
            <a:normAutofit/>
          </a:bodyPr>
          <a:lstStyle/>
          <a:p>
            <a:r>
              <a:rPr lang="en-US" sz="4000" dirty="0"/>
              <a:t>Stay </a:t>
            </a:r>
            <a:r>
              <a:rPr lang="en-US" sz="4000" i="1" u="sng" dirty="0"/>
              <a:t>Cool</a:t>
            </a:r>
          </a:p>
        </p:txBody>
      </p:sp>
      <p:sp>
        <p:nvSpPr>
          <p:cNvPr id="4" name="Text Placeholder 3"/>
          <p:cNvSpPr>
            <a:spLocks noGrp="1"/>
          </p:cNvSpPr>
          <p:nvPr>
            <p:ph type="body" sz="half" idx="2"/>
          </p:nvPr>
        </p:nvSpPr>
        <p:spPr>
          <a:xfrm>
            <a:off x="838200" y="1825625"/>
            <a:ext cx="5986112" cy="4351338"/>
          </a:xfrm>
        </p:spPr>
        <p:txBody>
          <a:bodyPr vert="horz" lIns="91440" tIns="45720" rIns="91440" bIns="45720" rtlCol="0">
            <a:normAutofit/>
          </a:bodyPr>
          <a:lstStyle/>
          <a:p>
            <a:endParaRPr lang="en-US" sz="2400" dirty="0"/>
          </a:p>
          <a:p>
            <a:endParaRPr lang="en-US" sz="2400" dirty="0"/>
          </a:p>
          <a:p>
            <a:endParaRPr lang="en-US" sz="2400" dirty="0"/>
          </a:p>
          <a:p>
            <a:pPr algn="ctr"/>
            <a:r>
              <a:rPr lang="en-US" sz="3600" dirty="0"/>
              <a:t>Don’t be this guy…</a:t>
            </a:r>
            <a:endParaRPr lang="en-US" sz="4000" dirty="0"/>
          </a:p>
        </p:txBody>
      </p:sp>
    </p:spTree>
    <p:extLst>
      <p:ext uri="{BB962C8B-B14F-4D97-AF65-F5344CB8AC3E}">
        <p14:creationId xmlns:p14="http://schemas.microsoft.com/office/powerpoint/2010/main" val="32483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4.44444E-6 L -0.00235 -0.347 " pathEditMode="relative" rAng="0" ptsTypes="AA">
                                      <p:cBhvr>
                                        <p:cTn id="6" dur="2000" fill="hold"/>
                                        <p:tgtEl>
                                          <p:spTgt spid="2"/>
                                        </p:tgtEl>
                                        <p:attrNameLst>
                                          <p:attrName>ppt_x</p:attrName>
                                          <p:attrName>ppt_y</p:attrName>
                                        </p:attrNameLst>
                                      </p:cBhvr>
                                      <p:rCtr x="-117" y="-17361"/>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fade">
                                      <p:cBhvr>
                                        <p:cTn id="10" dur="500"/>
                                        <p:tgtEl>
                                          <p:spTgt spid="4">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12192000" cy="769441"/>
          </a:xfrm>
          <a:prstGeom prst="rect">
            <a:avLst/>
          </a:prstGeom>
          <a:solidFill>
            <a:srgbClr val="070E2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Calibri" panose="020F0502020204030204"/>
                <a:ea typeface="+mn-ea"/>
                <a:cs typeface="+mn-cs"/>
              </a:rPr>
              <a:t>Stay cool…</a:t>
            </a:r>
          </a:p>
        </p:txBody>
      </p:sp>
    </p:spTree>
    <p:extLst>
      <p:ext uri="{BB962C8B-B14F-4D97-AF65-F5344CB8AC3E}">
        <p14:creationId xmlns:p14="http://schemas.microsoft.com/office/powerpoint/2010/main" val="3490797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466289" y="163953"/>
            <a:ext cx="3763618" cy="3539430"/>
          </a:xfrm>
          <a:prstGeom prst="wedgeRoundRectCallout">
            <a:avLst>
              <a:gd name="adj1" fmla="val 58794"/>
              <a:gd name="adj2" fmla="val 61780"/>
              <a:gd name="adj3" fmla="val 16667"/>
            </a:avLst>
          </a:prstGeom>
          <a:solidFill>
            <a:srgbClr val="070E2B"/>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597156" y="163953"/>
            <a:ext cx="3632752"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We’ve got a new system that’s helped other hospitals reduce I.T. overtime. It might solve your problem. Would you like to learn more?</a:t>
            </a:r>
          </a:p>
        </p:txBody>
      </p:sp>
      <p:pic>
        <p:nvPicPr>
          <p:cNvPr id="2050" name="Picture 2" descr="C:\Users\cpeterson\AppData\Local\Microsoft\Windows\Temporary Internet Files\Content.IE5\GGM6HC3D\MC9000189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100" y="3935897"/>
            <a:ext cx="4317044" cy="2866235"/>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11"/>
          <p:cNvSpPr/>
          <p:nvPr/>
        </p:nvSpPr>
        <p:spPr>
          <a:xfrm>
            <a:off x="6858000" y="163953"/>
            <a:ext cx="5334000" cy="3109334"/>
          </a:xfrm>
          <a:prstGeom prst="cloudCallout">
            <a:avLst>
              <a:gd name="adj1" fmla="val -36055"/>
              <a:gd name="adj2" fmla="val 67525"/>
            </a:avLst>
          </a:prstGeom>
          <a:solidFill>
            <a:srgbClr val="E3CEA3"/>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Man, I hope this solves our problem.  </a:t>
            </a:r>
          </a:p>
        </p:txBody>
      </p:sp>
    </p:spTree>
    <p:extLst>
      <p:ext uri="{BB962C8B-B14F-4D97-AF65-F5344CB8AC3E}">
        <p14:creationId xmlns:p14="http://schemas.microsoft.com/office/powerpoint/2010/main" val="151837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12192000" cy="769441"/>
          </a:xfrm>
          <a:prstGeom prst="rect">
            <a:avLst/>
          </a:prstGeom>
          <a:solidFill>
            <a:srgbClr val="070E2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Calibri" panose="020F0502020204030204"/>
                <a:ea typeface="+mn-ea"/>
                <a:cs typeface="+mn-cs"/>
              </a:rPr>
              <a:t>F</a:t>
            </a:r>
            <a:r>
              <a:rPr kumimoji="0" lang="en-US" sz="4400" b="0" i="1" u="none" strike="noStrike" kern="1200" cap="none" spc="0" normalizeH="0" baseline="0" noProof="0" dirty="0" err="1">
                <a:ln>
                  <a:noFill/>
                </a:ln>
                <a:solidFill>
                  <a:prstClr val="white"/>
                </a:solidFill>
                <a:effectLst/>
                <a:uLnTx/>
                <a:uFillTx/>
                <a:latin typeface="Calibri" panose="020F0502020204030204"/>
                <a:ea typeface="+mn-ea"/>
                <a:cs typeface="+mn-cs"/>
              </a:rPr>
              <a:t>inding</a:t>
            </a:r>
            <a:r>
              <a:rPr kumimoji="0" lang="en-US" sz="4400" b="0" i="1" u="none" strike="noStrike" kern="1200" cap="none" spc="0" normalizeH="0" baseline="0" noProof="0" dirty="0">
                <a:ln>
                  <a:noFill/>
                </a:ln>
                <a:solidFill>
                  <a:prstClr val="white"/>
                </a:solidFill>
                <a:effectLst/>
                <a:uLnTx/>
                <a:uFillTx/>
                <a:latin typeface="Calibri" panose="020F0502020204030204"/>
                <a:ea typeface="+mn-ea"/>
                <a:cs typeface="+mn-cs"/>
              </a:rPr>
              <a:t> problems will take you from here…</a:t>
            </a:r>
          </a:p>
        </p:txBody>
      </p:sp>
    </p:spTree>
    <p:extLst>
      <p:ext uri="{BB962C8B-B14F-4D97-AF65-F5344CB8AC3E}">
        <p14:creationId xmlns:p14="http://schemas.microsoft.com/office/powerpoint/2010/main" val="2736710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8390964" y="389964"/>
            <a:ext cx="3631927" cy="2994603"/>
          </a:xfrm>
          <a:prstGeom prst="wedgeRoundRectCallout">
            <a:avLst>
              <a:gd name="adj1" fmla="val -66257"/>
              <a:gd name="adj2" fmla="val 71278"/>
              <a:gd name="adj3" fmla="val 16667"/>
            </a:avLst>
          </a:prstGeom>
          <a:solidFill>
            <a:srgbClr val="070E2B"/>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 need a price on this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2050" name="Picture 2" descr="C:\Users\cpeterson\AppData\Local\Microsoft\Windows\Temporary Internet Files\Content.IE5\GGM6HC3D\MC9000189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100" y="3935897"/>
            <a:ext cx="4317044" cy="286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60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12192000" cy="769441"/>
          </a:xfrm>
          <a:prstGeom prst="rect">
            <a:avLst/>
          </a:prstGeom>
          <a:solidFill>
            <a:srgbClr val="070E2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Calibri" panose="020F0502020204030204"/>
                <a:ea typeface="+mn-ea"/>
                <a:cs typeface="+mn-cs"/>
              </a:rPr>
              <a:t>To here…</a:t>
            </a:r>
          </a:p>
        </p:txBody>
      </p:sp>
    </p:spTree>
    <p:extLst>
      <p:ext uri="{BB962C8B-B14F-4D97-AF65-F5344CB8AC3E}">
        <p14:creationId xmlns:p14="http://schemas.microsoft.com/office/powerpoint/2010/main" val="3817545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466289" y="163953"/>
            <a:ext cx="3763618" cy="3539430"/>
          </a:xfrm>
          <a:prstGeom prst="wedgeRoundRectCallout">
            <a:avLst>
              <a:gd name="adj1" fmla="val 58794"/>
              <a:gd name="adj2" fmla="val 61780"/>
              <a:gd name="adj3" fmla="val 16667"/>
            </a:avLst>
          </a:prstGeom>
          <a:solidFill>
            <a:srgbClr val="070E2B"/>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773769" y="847904"/>
            <a:ext cx="363275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You need this, and here is the ROI on moving forward.</a:t>
            </a:r>
          </a:p>
        </p:txBody>
      </p:sp>
      <p:pic>
        <p:nvPicPr>
          <p:cNvPr id="2050" name="Picture 2" descr="C:\Users\cpeterson\AppData\Local\Microsoft\Windows\Temporary Internet Files\Content.IE5\GGM6HC3D\MC9000189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100" y="3935897"/>
            <a:ext cx="4317044" cy="2866235"/>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11"/>
          <p:cNvSpPr/>
          <p:nvPr/>
        </p:nvSpPr>
        <p:spPr>
          <a:xfrm>
            <a:off x="6858000" y="163953"/>
            <a:ext cx="5334000" cy="3109334"/>
          </a:xfrm>
          <a:prstGeom prst="cloudCallout">
            <a:avLst>
              <a:gd name="adj1" fmla="val -36055"/>
              <a:gd name="adj2" fmla="val 67525"/>
            </a:avLst>
          </a:prstGeom>
          <a:solidFill>
            <a:srgbClr val="E3CEA3"/>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 don’t know what I’d do without this guy.  </a:t>
            </a:r>
          </a:p>
        </p:txBody>
      </p:sp>
    </p:spTree>
    <p:extLst>
      <p:ext uri="{BB962C8B-B14F-4D97-AF65-F5344CB8AC3E}">
        <p14:creationId xmlns:p14="http://schemas.microsoft.com/office/powerpoint/2010/main" val="340843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Proposition to the Finance Department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861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63954"/>
            <a:ext cx="12192000" cy="646331"/>
          </a:xfrm>
          <a:prstGeom prst="rect">
            <a:avLst/>
          </a:prstGeom>
          <a:solidFill>
            <a:srgbClr val="070E2B"/>
          </a:solidFill>
        </p:spPr>
        <p:txBody>
          <a:bodyPr wrap="square" rtlCol="0" anchor="ctr">
            <a:spAutoFit/>
          </a:bodyPr>
          <a:lstStyle/>
          <a:p>
            <a:pPr algn="ctr"/>
            <a:r>
              <a:rPr lang="en-US" sz="3600" dirty="0">
                <a:solidFill>
                  <a:schemeClr val="bg1"/>
                </a:solidFill>
              </a:rPr>
              <a:t>One more question to ponder…</a:t>
            </a:r>
          </a:p>
        </p:txBody>
      </p:sp>
    </p:spTree>
    <p:extLst>
      <p:ext uri="{BB962C8B-B14F-4D97-AF65-F5344CB8AC3E}">
        <p14:creationId xmlns:p14="http://schemas.microsoft.com/office/powerpoint/2010/main" val="898905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1" y="1300765"/>
            <a:ext cx="4989030" cy="96269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prstClr val="white"/>
              </a:solidFill>
              <a:latin typeface="Vegur" panose="00000500000000000000" pitchFamily="50" charset="0"/>
            </a:endParaRPr>
          </a:p>
        </p:txBody>
      </p:sp>
      <p:graphicFrame>
        <p:nvGraphicFramePr>
          <p:cNvPr id="3" name="Diagram 2"/>
          <p:cNvGraphicFramePr/>
          <p:nvPr>
            <p:extLst>
              <p:ext uri="{D42A27DB-BD31-4B8C-83A1-F6EECF244321}">
                <p14:modId xmlns:p14="http://schemas.microsoft.com/office/powerpoint/2010/main" val="599222795"/>
              </p:ext>
            </p:extLst>
          </p:nvPr>
        </p:nvGraphicFramePr>
        <p:xfrm>
          <a:off x="838200" y="2097740"/>
          <a:ext cx="10107705" cy="4237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normAutofit/>
          </a:bodyPr>
          <a:lstStyle/>
          <a:p>
            <a:pPr algn="ctr"/>
            <a:r>
              <a:rPr lang="en-US" dirty="0"/>
              <a:t>   </a:t>
            </a:r>
            <a:r>
              <a:rPr lang="en-US" sz="4000" dirty="0"/>
              <a:t>Three Stages of the Value Proposition</a:t>
            </a:r>
            <a:endParaRPr lang="en-US" dirty="0"/>
          </a:p>
        </p:txBody>
      </p:sp>
    </p:spTree>
    <p:extLst>
      <p:ext uri="{BB962C8B-B14F-4D97-AF65-F5344CB8AC3E}">
        <p14:creationId xmlns:p14="http://schemas.microsoft.com/office/powerpoint/2010/main" val="284423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1" y="1300765"/>
            <a:ext cx="4989030" cy="96269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prstClr val="white"/>
              </a:solidFill>
              <a:latin typeface="Vegur" panose="00000500000000000000" pitchFamily="50" charset="0"/>
            </a:endParaRPr>
          </a:p>
        </p:txBody>
      </p:sp>
      <p:graphicFrame>
        <p:nvGraphicFramePr>
          <p:cNvPr id="3" name="Diagram 2"/>
          <p:cNvGraphicFramePr/>
          <p:nvPr>
            <p:extLst>
              <p:ext uri="{D42A27DB-BD31-4B8C-83A1-F6EECF244321}">
                <p14:modId xmlns:p14="http://schemas.microsoft.com/office/powerpoint/2010/main" val="122714995"/>
              </p:ext>
            </p:extLst>
          </p:nvPr>
        </p:nvGraphicFramePr>
        <p:xfrm>
          <a:off x="838200" y="2097740"/>
          <a:ext cx="10107705" cy="4237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normAutofit/>
          </a:bodyPr>
          <a:lstStyle/>
          <a:p>
            <a:pPr algn="ctr"/>
            <a:r>
              <a:rPr lang="en-US" dirty="0"/>
              <a:t>   </a:t>
            </a:r>
            <a:r>
              <a:rPr lang="en-US" sz="4000" dirty="0"/>
              <a:t>Three Stages of the Value Proposition</a:t>
            </a:r>
            <a:endParaRPr lang="en-US" dirty="0"/>
          </a:p>
        </p:txBody>
      </p:sp>
    </p:spTree>
    <p:extLst>
      <p:ext uri="{BB962C8B-B14F-4D97-AF65-F5344CB8AC3E}">
        <p14:creationId xmlns:p14="http://schemas.microsoft.com/office/powerpoint/2010/main" val="19324298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Content Placeholder 5" descr="A person wearing a suit and tie&#10;&#10;Description generated with very high confidence"/>
          <p:cNvPicPr>
            <a:picLocks noGrp="1" noChangeAspect="1"/>
          </p:cNvPicPr>
          <p:nvPr>
            <p:ph idx="1"/>
          </p:nvPr>
        </p:nvPicPr>
        <p:blipFill rotWithShape="1">
          <a:blip r:embed="rId2">
            <a:extLst>
              <a:ext uri="{28A0092B-C50C-407E-A947-70E740481C1C}">
                <a14:useLocalDpi xmlns:a14="http://schemas.microsoft.com/office/drawing/2010/main" val="0"/>
              </a:ext>
            </a:extLst>
          </a:blip>
          <a:srcRect t="5523" r="9091" b="51267"/>
          <a:stretch/>
        </p:blipFill>
        <p:spPr>
          <a:xfrm>
            <a:off x="20" y="10"/>
            <a:ext cx="12191980" cy="685799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p:spPr>
        <p:txBody>
          <a:bodyPr vert="horz" lIns="91440" tIns="45720" rIns="91440" bIns="45720" rtlCol="0" anchor="ctr">
            <a:normAutofit/>
          </a:bodyPr>
          <a:lstStyle/>
          <a:p>
            <a:pPr algn="ctr"/>
            <a:r>
              <a:rPr lang="en-US" sz="4000" dirty="0"/>
              <a:t>Value Proposition to this Guy</a:t>
            </a:r>
          </a:p>
        </p:txBody>
      </p:sp>
      <p:sp>
        <p:nvSpPr>
          <p:cNvPr id="4" name="Text Placeholder 3"/>
          <p:cNvSpPr>
            <a:spLocks noGrp="1"/>
          </p:cNvSpPr>
          <p:nvPr>
            <p:ph type="body" sz="half" idx="2"/>
          </p:nvPr>
        </p:nvSpPr>
        <p:spPr>
          <a:xfrm>
            <a:off x="594110" y="2121763"/>
            <a:ext cx="3764826" cy="3773010"/>
          </a:xfrm>
        </p:spPr>
        <p:txBody>
          <a:bodyPr vert="horz" lIns="91440" tIns="45720" rIns="91440" bIns="45720" rtlCol="0">
            <a:normAutofit fontScale="92500"/>
          </a:bodyPr>
          <a:lstStyle/>
          <a:p>
            <a:pPr marL="342900" indent="-342900">
              <a:buFont typeface="Arial" panose="020B0604020202020204" pitchFamily="34" charset="0"/>
              <a:buChar char="•"/>
            </a:pPr>
            <a:r>
              <a:rPr lang="en-US" sz="2400" dirty="0"/>
              <a:t>Know the problem before the meeting.</a:t>
            </a:r>
          </a:p>
          <a:p>
            <a:pPr marL="342900" indent="-342900">
              <a:buFont typeface="Arial" panose="020B0604020202020204" pitchFamily="34" charset="0"/>
              <a:buChar char="•"/>
            </a:pPr>
            <a:r>
              <a:rPr lang="en-US" sz="2400" dirty="0"/>
              <a:t>Have the numbers to generally justify a solution.</a:t>
            </a:r>
          </a:p>
          <a:p>
            <a:pPr marL="342900" indent="-342900">
              <a:buFont typeface="Arial" panose="020B0604020202020204" pitchFamily="34" charset="0"/>
              <a:buChar char="•"/>
            </a:pPr>
            <a:r>
              <a:rPr lang="en-US" sz="2400" dirty="0"/>
              <a:t>Work together on specific numbers for their unique ROI or TCO scenario.</a:t>
            </a:r>
          </a:p>
          <a:p>
            <a:pPr marL="342900" indent="-342900">
              <a:buFont typeface="Arial" panose="020B0604020202020204" pitchFamily="34" charset="0"/>
              <a:buChar char="•"/>
            </a:pPr>
            <a:r>
              <a:rPr lang="en-US" sz="2400" dirty="0"/>
              <a:t>Lead the ROI / TCO conversation, but get their endorsement along the way.</a:t>
            </a:r>
          </a:p>
        </p:txBody>
      </p:sp>
    </p:spTree>
    <p:extLst>
      <p:ext uri="{BB962C8B-B14F-4D97-AF65-F5344CB8AC3E}">
        <p14:creationId xmlns:p14="http://schemas.microsoft.com/office/powerpoint/2010/main" val="314796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in the Finance Department Door</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8640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Getting in the Finance Department Door</a:t>
            </a:r>
          </a:p>
        </p:txBody>
      </p:sp>
      <p:sp>
        <p:nvSpPr>
          <p:cNvPr id="6" name="Text Placeholder 5"/>
          <p:cNvSpPr>
            <a:spLocks noGrp="1"/>
          </p:cNvSpPr>
          <p:nvPr>
            <p:ph type="body" idx="1"/>
          </p:nvPr>
        </p:nvSpPr>
        <p:spPr/>
        <p:txBody>
          <a:bodyPr/>
          <a:lstStyle/>
          <a:p>
            <a:r>
              <a:rPr lang="en-US" dirty="0"/>
              <a:t>Current Customers</a:t>
            </a:r>
          </a:p>
        </p:txBody>
      </p:sp>
      <p:sp>
        <p:nvSpPr>
          <p:cNvPr id="7" name="Content Placeholder 6"/>
          <p:cNvSpPr>
            <a:spLocks noGrp="1"/>
          </p:cNvSpPr>
          <p:nvPr>
            <p:ph sz="half" idx="2"/>
          </p:nvPr>
        </p:nvSpPr>
        <p:spPr>
          <a:xfrm>
            <a:off x="839788" y="2662515"/>
            <a:ext cx="5157787" cy="3527147"/>
          </a:xfrm>
        </p:spPr>
        <p:txBody>
          <a:bodyPr/>
          <a:lstStyle/>
          <a:p>
            <a:pPr marL="514350" indent="-514350">
              <a:buFont typeface="+mj-lt"/>
              <a:buAutoNum type="arabicPeriod"/>
            </a:pPr>
            <a:endParaRPr lang="en-US" dirty="0"/>
          </a:p>
          <a:p>
            <a:pPr marL="514350" indent="-514350">
              <a:buFont typeface="+mj-lt"/>
              <a:buAutoNum type="arabicPeriod"/>
            </a:pPr>
            <a:r>
              <a:rPr lang="en-US" dirty="0"/>
              <a:t>Find common problem.</a:t>
            </a:r>
          </a:p>
          <a:p>
            <a:pPr marL="514350" indent="-514350">
              <a:buFont typeface="+mj-lt"/>
              <a:buAutoNum type="arabicPeriod"/>
            </a:pPr>
            <a:endParaRPr lang="en-US" dirty="0"/>
          </a:p>
          <a:p>
            <a:pPr marL="514350" indent="-514350">
              <a:buFont typeface="+mj-lt"/>
              <a:buAutoNum type="arabicPeriod"/>
            </a:pPr>
            <a:r>
              <a:rPr lang="en-US" dirty="0"/>
              <a:t>Ask your POC.</a:t>
            </a:r>
          </a:p>
        </p:txBody>
      </p:sp>
      <p:sp>
        <p:nvSpPr>
          <p:cNvPr id="8" name="Text Placeholder 7"/>
          <p:cNvSpPr>
            <a:spLocks noGrp="1"/>
          </p:cNvSpPr>
          <p:nvPr>
            <p:ph type="body" sz="quarter" idx="3"/>
          </p:nvPr>
        </p:nvSpPr>
        <p:spPr/>
        <p:txBody>
          <a:bodyPr/>
          <a:lstStyle/>
          <a:p>
            <a:r>
              <a:rPr lang="en-US" dirty="0"/>
              <a:t>Prospects</a:t>
            </a:r>
          </a:p>
        </p:txBody>
      </p:sp>
      <p:pic>
        <p:nvPicPr>
          <p:cNvPr id="11"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82036" y="2776814"/>
            <a:ext cx="5173352" cy="3872755"/>
          </a:xfrm>
        </p:spPr>
      </p:pic>
      <p:pic>
        <p:nvPicPr>
          <p:cNvPr id="13" name="Picture 12" descr="Person wearing a suit and tie&#10;&#10;Description generated with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2662515"/>
            <a:ext cx="5157787" cy="4101355"/>
          </a:xfrm>
          <a:prstGeom prst="rect">
            <a:avLst/>
          </a:prstGeom>
        </p:spPr>
      </p:pic>
    </p:spTree>
    <p:extLst>
      <p:ext uri="{BB962C8B-B14F-4D97-AF65-F5344CB8AC3E}">
        <p14:creationId xmlns:p14="http://schemas.microsoft.com/office/powerpoint/2010/main" val="82780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12192000" cy="769441"/>
          </a:xfrm>
          <a:prstGeom prst="rect">
            <a:avLst/>
          </a:prstGeom>
          <a:solidFill>
            <a:srgbClr val="E3CEA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effectLst/>
                <a:uLnTx/>
                <a:uFillTx/>
                <a:latin typeface="Calibri" panose="020F0502020204030204"/>
                <a:ea typeface="+mn-ea"/>
                <a:cs typeface="+mn-cs"/>
                <a:hlinkClick r:id="rId2" action="ppaction://hlinkfile"/>
              </a:rPr>
              <a:t>Get in the Door Worksheet </a:t>
            </a:r>
            <a:endParaRPr kumimoji="0" lang="en-US" sz="4400" b="0" i="1"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266724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Formula</a:t>
            </a:r>
          </a:p>
        </p:txBody>
      </p:sp>
      <p:sp>
        <p:nvSpPr>
          <p:cNvPr id="3" name="Content Placeholder 2"/>
          <p:cNvSpPr>
            <a:spLocks noGrp="1"/>
          </p:cNvSpPr>
          <p:nvPr>
            <p:ph idx="1"/>
          </p:nvPr>
        </p:nvSpPr>
        <p:spPr>
          <a:xfrm>
            <a:off x="838200" y="1825625"/>
            <a:ext cx="10515600" cy="4351338"/>
          </a:xfrm>
        </p:spPr>
        <p:txBody>
          <a:bodyPr/>
          <a:lstStyle/>
          <a:p>
            <a:pPr marL="0" indent="0">
              <a:buNone/>
            </a:pPr>
            <a:r>
              <a:rPr lang="en-US" dirty="0"/>
              <a:t>Lately we’ve noticed “</a:t>
            </a:r>
            <a:r>
              <a:rPr lang="en-US" u="sng" dirty="0"/>
              <a:t>type of company</a:t>
            </a:r>
            <a:r>
              <a:rPr lang="en-US" dirty="0"/>
              <a:t>” experiencing </a:t>
            </a:r>
            <a:r>
              <a:rPr lang="en-US" u="sng" dirty="0">
                <a:solidFill>
                  <a:srgbClr val="FF0000"/>
                </a:solidFill>
              </a:rPr>
              <a:t>“customer / prospect relevant problem(s)</a:t>
            </a:r>
            <a:r>
              <a:rPr lang="en-US" dirty="0">
                <a:solidFill>
                  <a:srgbClr val="FF0000"/>
                </a:solidFill>
              </a:rPr>
              <a:t>”</a:t>
            </a:r>
            <a:r>
              <a:rPr lang="en-US" dirty="0"/>
              <a:t>. We’ve been able to solve this problem at </a:t>
            </a:r>
            <a:r>
              <a:rPr lang="en-US" dirty="0">
                <a:solidFill>
                  <a:srgbClr val="FF0000"/>
                </a:solidFill>
              </a:rPr>
              <a:t>“</a:t>
            </a:r>
            <a:r>
              <a:rPr lang="en-US" u="sng" dirty="0">
                <a:solidFill>
                  <a:srgbClr val="FF0000"/>
                </a:solidFill>
              </a:rPr>
              <a:t>success story customer</a:t>
            </a:r>
            <a:r>
              <a:rPr lang="en-US" dirty="0">
                <a:solidFill>
                  <a:srgbClr val="FF0000"/>
                </a:solidFill>
              </a:rPr>
              <a:t>” </a:t>
            </a:r>
            <a:r>
              <a:rPr lang="en-US" dirty="0"/>
              <a:t>by </a:t>
            </a:r>
            <a:r>
              <a:rPr lang="en-US" dirty="0">
                <a:solidFill>
                  <a:srgbClr val="FF0000"/>
                </a:solidFill>
              </a:rPr>
              <a:t>“</a:t>
            </a:r>
            <a:r>
              <a:rPr lang="en-US" u="sng" dirty="0">
                <a:solidFill>
                  <a:srgbClr val="FF0000"/>
                </a:solidFill>
              </a:rPr>
              <a:t>what we did</a:t>
            </a:r>
            <a:r>
              <a:rPr lang="en-US" dirty="0">
                <a:solidFill>
                  <a:srgbClr val="FF0000"/>
                </a:solidFill>
              </a:rPr>
              <a:t>”</a:t>
            </a:r>
            <a:r>
              <a:rPr lang="en-US" dirty="0"/>
              <a:t>.</a:t>
            </a:r>
            <a:endParaRPr lang="en-US" dirty="0">
              <a:solidFill>
                <a:srgbClr val="FF0000"/>
              </a:solidFill>
            </a:endParaRPr>
          </a:p>
          <a:p>
            <a:pPr marL="0" indent="0">
              <a:buNone/>
            </a:pPr>
            <a:endParaRPr lang="en-US" dirty="0"/>
          </a:p>
          <a:p>
            <a:pPr marL="0" indent="0">
              <a:buNone/>
            </a:pPr>
            <a:r>
              <a:rPr lang="en-US" dirty="0"/>
              <a:t>I’ll be in your area on “</a:t>
            </a:r>
            <a:r>
              <a:rPr lang="en-US" u="sng" dirty="0"/>
              <a:t>date</a:t>
            </a:r>
            <a:r>
              <a:rPr lang="en-US" dirty="0"/>
              <a:t>”, and would like to </a:t>
            </a:r>
            <a:r>
              <a:rPr lang="en-US" dirty="0">
                <a:solidFill>
                  <a:srgbClr val="FF0000"/>
                </a:solidFill>
              </a:rPr>
              <a:t>“</a:t>
            </a:r>
            <a:r>
              <a:rPr lang="en-US" u="sng" dirty="0">
                <a:solidFill>
                  <a:srgbClr val="FF0000"/>
                </a:solidFill>
              </a:rPr>
              <a:t>reason to meet</a:t>
            </a:r>
            <a:r>
              <a:rPr lang="en-US" dirty="0">
                <a:solidFill>
                  <a:srgbClr val="FF0000"/>
                </a:solidFill>
              </a:rPr>
              <a:t>”</a:t>
            </a:r>
            <a:r>
              <a:rPr lang="en-US" dirty="0"/>
              <a:t>.  We’ll be able to determine pretty quickly if your group could possibly benefit in the same way.</a:t>
            </a:r>
          </a:p>
          <a:p>
            <a:pPr marL="0" indent="0">
              <a:buNone/>
            </a:pPr>
            <a:endParaRPr lang="en-US" dirty="0"/>
          </a:p>
          <a:p>
            <a:pPr marL="0" indent="0">
              <a:buNone/>
            </a:pPr>
            <a:r>
              <a:rPr lang="en-US" dirty="0"/>
              <a:t>Can  you meet on “</a:t>
            </a:r>
            <a:r>
              <a:rPr lang="en-US" u="sng" dirty="0"/>
              <a:t>date</a:t>
            </a:r>
            <a:r>
              <a:rPr lang="en-US" dirty="0"/>
              <a:t>” at “</a:t>
            </a:r>
            <a:r>
              <a:rPr lang="en-US" u="sng" dirty="0"/>
              <a:t>time</a:t>
            </a:r>
            <a:r>
              <a:rPr lang="en-US" dirty="0"/>
              <a:t>”?</a:t>
            </a:r>
          </a:p>
        </p:txBody>
      </p:sp>
    </p:spTree>
    <p:extLst>
      <p:ext uri="{BB962C8B-B14F-4D97-AF65-F5344CB8AC3E}">
        <p14:creationId xmlns:p14="http://schemas.microsoft.com/office/powerpoint/2010/main" val="25992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Example</a:t>
            </a:r>
          </a:p>
        </p:txBody>
      </p:sp>
      <p:sp>
        <p:nvSpPr>
          <p:cNvPr id="3" name="Content Placeholder 2"/>
          <p:cNvSpPr>
            <a:spLocks noGrp="1"/>
          </p:cNvSpPr>
          <p:nvPr>
            <p:ph idx="1"/>
          </p:nvPr>
        </p:nvSpPr>
        <p:spPr>
          <a:xfrm>
            <a:off x="838200" y="1812373"/>
            <a:ext cx="10515600" cy="4351338"/>
          </a:xfrm>
        </p:spPr>
        <p:txBody>
          <a:bodyPr>
            <a:normAutofit fontScale="92500" lnSpcReduction="10000"/>
          </a:bodyPr>
          <a:lstStyle/>
          <a:p>
            <a:pPr marL="0" indent="0">
              <a:buNone/>
            </a:pPr>
            <a:r>
              <a:rPr lang="en-US" dirty="0"/>
              <a:t>Lately we’ve noticed hospitals </a:t>
            </a:r>
            <a:r>
              <a:rPr lang="en-US" dirty="0">
                <a:solidFill>
                  <a:srgbClr val="FF0000"/>
                </a:solidFill>
              </a:rPr>
              <a:t>spending a ton of their capital expense on security technology</a:t>
            </a:r>
            <a:r>
              <a:rPr lang="en-US" dirty="0"/>
              <a:t>. </a:t>
            </a:r>
            <a:r>
              <a:rPr lang="en-US" dirty="0">
                <a:solidFill>
                  <a:srgbClr val="E3CEA3"/>
                </a:solidFill>
              </a:rPr>
              <a:t>We’ve been able to solve this problem at Downtown Healthcare and many other hospitals by implementing our program that shifts much to all of the security expenses from a </a:t>
            </a:r>
            <a:r>
              <a:rPr lang="en-US" dirty="0" err="1">
                <a:solidFill>
                  <a:srgbClr val="E3CEA3"/>
                </a:solidFill>
              </a:rPr>
              <a:t>CapEx</a:t>
            </a:r>
            <a:r>
              <a:rPr lang="en-US" dirty="0">
                <a:solidFill>
                  <a:srgbClr val="E3CEA3"/>
                </a:solidFill>
              </a:rPr>
              <a:t> to an </a:t>
            </a:r>
            <a:r>
              <a:rPr lang="en-US" dirty="0" err="1">
                <a:solidFill>
                  <a:srgbClr val="E3CEA3"/>
                </a:solidFill>
              </a:rPr>
              <a:t>OpEx</a:t>
            </a:r>
            <a:r>
              <a:rPr lang="en-US" dirty="0">
                <a:solidFill>
                  <a:srgbClr val="E3CEA3"/>
                </a:solidFill>
              </a:rPr>
              <a:t>.</a:t>
            </a:r>
          </a:p>
          <a:p>
            <a:pPr marL="0" indent="0">
              <a:buNone/>
            </a:pPr>
            <a:endParaRPr lang="en-US" dirty="0">
              <a:solidFill>
                <a:srgbClr val="E3CEA3"/>
              </a:solidFill>
            </a:endParaRPr>
          </a:p>
          <a:p>
            <a:pPr marL="0" indent="0">
              <a:buNone/>
            </a:pPr>
            <a:r>
              <a:rPr lang="en-US" dirty="0">
                <a:solidFill>
                  <a:srgbClr val="E3CEA3"/>
                </a:solidFill>
              </a:rPr>
              <a:t>I’ll be in your area on April 28</a:t>
            </a:r>
            <a:r>
              <a:rPr lang="en-US" baseline="30000" dirty="0">
                <a:solidFill>
                  <a:srgbClr val="E3CEA3"/>
                </a:solidFill>
              </a:rPr>
              <a:t>th</a:t>
            </a:r>
            <a:r>
              <a:rPr lang="en-US" dirty="0">
                <a:solidFill>
                  <a:srgbClr val="E3CEA3"/>
                </a:solidFill>
              </a:rPr>
              <a:t>, and would like to illustrate our </a:t>
            </a:r>
            <a:r>
              <a:rPr lang="en-US" dirty="0" err="1">
                <a:solidFill>
                  <a:srgbClr val="E3CEA3"/>
                </a:solidFill>
              </a:rPr>
              <a:t>OpEx</a:t>
            </a:r>
            <a:r>
              <a:rPr lang="en-US" dirty="0">
                <a:solidFill>
                  <a:srgbClr val="E3CEA3"/>
                </a:solidFill>
              </a:rPr>
              <a:t> models for you to see if there might be a fit.  We’ll be able to determine pretty quickly if your group could possibly benefit in the same way as Countryside has.</a:t>
            </a:r>
          </a:p>
          <a:p>
            <a:pPr marL="0" indent="0">
              <a:buNone/>
            </a:pPr>
            <a:endParaRPr lang="en-US" dirty="0">
              <a:solidFill>
                <a:srgbClr val="E3CEA3"/>
              </a:solidFill>
            </a:endParaRPr>
          </a:p>
          <a:p>
            <a:pPr marL="0" indent="0">
              <a:buNone/>
            </a:pPr>
            <a:r>
              <a:rPr lang="en-US" dirty="0">
                <a:solidFill>
                  <a:srgbClr val="E3CEA3"/>
                </a:solidFill>
              </a:rPr>
              <a:t>Can  you meet on the 28</a:t>
            </a:r>
            <a:r>
              <a:rPr lang="en-US" baseline="30000" dirty="0">
                <a:solidFill>
                  <a:srgbClr val="E3CEA3"/>
                </a:solidFill>
              </a:rPr>
              <a:t>th</a:t>
            </a:r>
            <a:r>
              <a:rPr lang="en-US" dirty="0">
                <a:solidFill>
                  <a:srgbClr val="E3CEA3"/>
                </a:solidFill>
              </a:rPr>
              <a:t> at 8:30?</a:t>
            </a:r>
          </a:p>
        </p:txBody>
      </p:sp>
    </p:spTree>
    <p:extLst>
      <p:ext uri="{BB962C8B-B14F-4D97-AF65-F5344CB8AC3E}">
        <p14:creationId xmlns:p14="http://schemas.microsoft.com/office/powerpoint/2010/main" val="2357881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Example</a:t>
            </a:r>
          </a:p>
        </p:txBody>
      </p:sp>
      <p:sp>
        <p:nvSpPr>
          <p:cNvPr id="3" name="Content Placeholder 2"/>
          <p:cNvSpPr>
            <a:spLocks noGrp="1"/>
          </p:cNvSpPr>
          <p:nvPr>
            <p:ph idx="1"/>
          </p:nvPr>
        </p:nvSpPr>
        <p:spPr>
          <a:xfrm>
            <a:off x="838200" y="1812373"/>
            <a:ext cx="10515600" cy="4351338"/>
          </a:xfrm>
        </p:spPr>
        <p:txBody>
          <a:bodyPr>
            <a:normAutofit fontScale="92500" lnSpcReduction="10000"/>
          </a:bodyPr>
          <a:lstStyle/>
          <a:p>
            <a:pPr marL="0" indent="0">
              <a:buNone/>
            </a:pPr>
            <a:r>
              <a:rPr lang="en-US" dirty="0">
                <a:solidFill>
                  <a:srgbClr val="E3CEA3"/>
                </a:solidFill>
              </a:rPr>
              <a:t>Lately we’ve noticed hospitals spending a ton of their capital expense on security technology. </a:t>
            </a:r>
            <a:r>
              <a:rPr lang="en-US" dirty="0"/>
              <a:t>We’ve been able to solve this problem at </a:t>
            </a:r>
            <a:r>
              <a:rPr lang="en-US" dirty="0">
                <a:solidFill>
                  <a:srgbClr val="FF0000"/>
                </a:solidFill>
              </a:rPr>
              <a:t>Downtown Healthcare and many other hospitals </a:t>
            </a:r>
            <a:r>
              <a:rPr lang="en-US" dirty="0">
                <a:solidFill>
                  <a:srgbClr val="E3CEA3"/>
                </a:solidFill>
              </a:rPr>
              <a:t>by implementing our program that shifts much to all of the security expenses from a </a:t>
            </a:r>
            <a:r>
              <a:rPr lang="en-US" dirty="0" err="1">
                <a:solidFill>
                  <a:srgbClr val="E3CEA3"/>
                </a:solidFill>
              </a:rPr>
              <a:t>CapEx</a:t>
            </a:r>
            <a:r>
              <a:rPr lang="en-US" dirty="0">
                <a:solidFill>
                  <a:srgbClr val="E3CEA3"/>
                </a:solidFill>
              </a:rPr>
              <a:t> to an </a:t>
            </a:r>
            <a:r>
              <a:rPr lang="en-US" dirty="0" err="1">
                <a:solidFill>
                  <a:srgbClr val="E3CEA3"/>
                </a:solidFill>
              </a:rPr>
              <a:t>OpEx</a:t>
            </a:r>
            <a:r>
              <a:rPr lang="en-US" dirty="0">
                <a:solidFill>
                  <a:srgbClr val="E3CEA3"/>
                </a:solidFill>
              </a:rPr>
              <a:t>.</a:t>
            </a:r>
          </a:p>
          <a:p>
            <a:pPr marL="0" indent="0">
              <a:buNone/>
            </a:pPr>
            <a:endParaRPr lang="en-US" dirty="0">
              <a:solidFill>
                <a:srgbClr val="E3CEA3"/>
              </a:solidFill>
            </a:endParaRPr>
          </a:p>
          <a:p>
            <a:pPr marL="0" indent="0">
              <a:buNone/>
            </a:pPr>
            <a:r>
              <a:rPr lang="en-US" dirty="0">
                <a:solidFill>
                  <a:srgbClr val="E3CEA3"/>
                </a:solidFill>
              </a:rPr>
              <a:t>I’ll be in your area on April 28</a:t>
            </a:r>
            <a:r>
              <a:rPr lang="en-US" baseline="30000" dirty="0">
                <a:solidFill>
                  <a:srgbClr val="E3CEA3"/>
                </a:solidFill>
              </a:rPr>
              <a:t>th</a:t>
            </a:r>
            <a:r>
              <a:rPr lang="en-US" dirty="0">
                <a:solidFill>
                  <a:srgbClr val="E3CEA3"/>
                </a:solidFill>
              </a:rPr>
              <a:t>, and would like to illustrate our </a:t>
            </a:r>
            <a:r>
              <a:rPr lang="en-US" dirty="0" err="1">
                <a:solidFill>
                  <a:srgbClr val="E3CEA3"/>
                </a:solidFill>
              </a:rPr>
              <a:t>OpEx</a:t>
            </a:r>
            <a:r>
              <a:rPr lang="en-US" dirty="0">
                <a:solidFill>
                  <a:srgbClr val="E3CEA3"/>
                </a:solidFill>
              </a:rPr>
              <a:t> models for you to see if there might be a fit.  We’ll be able to determine pretty quickly if your group could possibly benefit in the same way as Countryside has.</a:t>
            </a:r>
          </a:p>
          <a:p>
            <a:pPr marL="0" indent="0">
              <a:buNone/>
            </a:pPr>
            <a:endParaRPr lang="en-US" dirty="0">
              <a:solidFill>
                <a:srgbClr val="E3CEA3"/>
              </a:solidFill>
            </a:endParaRPr>
          </a:p>
          <a:p>
            <a:pPr marL="0" indent="0">
              <a:buNone/>
            </a:pPr>
            <a:r>
              <a:rPr lang="en-US" dirty="0">
                <a:solidFill>
                  <a:srgbClr val="E3CEA3"/>
                </a:solidFill>
              </a:rPr>
              <a:t>Can  you meet on the 28</a:t>
            </a:r>
            <a:r>
              <a:rPr lang="en-US" baseline="30000" dirty="0">
                <a:solidFill>
                  <a:srgbClr val="E3CEA3"/>
                </a:solidFill>
              </a:rPr>
              <a:t>th</a:t>
            </a:r>
            <a:r>
              <a:rPr lang="en-US" dirty="0">
                <a:solidFill>
                  <a:srgbClr val="E3CEA3"/>
                </a:solidFill>
              </a:rPr>
              <a:t> at 8:30?</a:t>
            </a:r>
          </a:p>
        </p:txBody>
      </p:sp>
    </p:spTree>
    <p:extLst>
      <p:ext uri="{BB962C8B-B14F-4D97-AF65-F5344CB8AC3E}">
        <p14:creationId xmlns:p14="http://schemas.microsoft.com/office/powerpoint/2010/main" val="3742769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Example</a:t>
            </a:r>
          </a:p>
        </p:txBody>
      </p:sp>
      <p:sp>
        <p:nvSpPr>
          <p:cNvPr id="3" name="Content Placeholder 2"/>
          <p:cNvSpPr>
            <a:spLocks noGrp="1"/>
          </p:cNvSpPr>
          <p:nvPr>
            <p:ph idx="1"/>
          </p:nvPr>
        </p:nvSpPr>
        <p:spPr>
          <a:xfrm>
            <a:off x="838200" y="1812373"/>
            <a:ext cx="10515600" cy="4351338"/>
          </a:xfrm>
        </p:spPr>
        <p:txBody>
          <a:bodyPr>
            <a:normAutofit fontScale="92500" lnSpcReduction="10000"/>
          </a:bodyPr>
          <a:lstStyle/>
          <a:p>
            <a:pPr marL="0" indent="0">
              <a:buNone/>
            </a:pPr>
            <a:r>
              <a:rPr lang="en-US" dirty="0">
                <a:solidFill>
                  <a:srgbClr val="E3CEA3"/>
                </a:solidFill>
              </a:rPr>
              <a:t>Lately we’ve noticed hospitals spending a ton of their capital expense on security technology. We’ve been able to solve this problem at Downtown Healthcare and many other hospitals </a:t>
            </a:r>
            <a:r>
              <a:rPr lang="en-US" dirty="0"/>
              <a:t>by </a:t>
            </a:r>
            <a:r>
              <a:rPr lang="en-US" dirty="0">
                <a:solidFill>
                  <a:srgbClr val="FF0000"/>
                </a:solidFill>
              </a:rPr>
              <a:t>implementing our program that shifts much to all of the security expenses from a </a:t>
            </a:r>
            <a:r>
              <a:rPr lang="en-US" dirty="0" err="1">
                <a:solidFill>
                  <a:srgbClr val="FF0000"/>
                </a:solidFill>
              </a:rPr>
              <a:t>CapEx</a:t>
            </a:r>
            <a:r>
              <a:rPr lang="en-US" dirty="0">
                <a:solidFill>
                  <a:srgbClr val="FF0000"/>
                </a:solidFill>
              </a:rPr>
              <a:t> to an </a:t>
            </a:r>
            <a:r>
              <a:rPr lang="en-US" dirty="0" err="1">
                <a:solidFill>
                  <a:srgbClr val="FF0000"/>
                </a:solidFill>
              </a:rPr>
              <a:t>OpEx</a:t>
            </a:r>
            <a:r>
              <a:rPr lang="en-US" dirty="0">
                <a:solidFill>
                  <a:srgbClr val="FF0000"/>
                </a:solidFill>
              </a:rPr>
              <a:t>.</a:t>
            </a:r>
          </a:p>
          <a:p>
            <a:pPr marL="0" indent="0">
              <a:buNone/>
            </a:pPr>
            <a:endParaRPr lang="en-US" dirty="0"/>
          </a:p>
          <a:p>
            <a:pPr marL="0" indent="0">
              <a:buNone/>
            </a:pPr>
            <a:r>
              <a:rPr lang="en-US" dirty="0">
                <a:solidFill>
                  <a:srgbClr val="E3CEA3"/>
                </a:solidFill>
              </a:rPr>
              <a:t>I’ll be in your area on April 28</a:t>
            </a:r>
            <a:r>
              <a:rPr lang="en-US" baseline="30000" dirty="0">
                <a:solidFill>
                  <a:srgbClr val="E3CEA3"/>
                </a:solidFill>
              </a:rPr>
              <a:t>th</a:t>
            </a:r>
            <a:r>
              <a:rPr lang="en-US" dirty="0">
                <a:solidFill>
                  <a:srgbClr val="E3CEA3"/>
                </a:solidFill>
              </a:rPr>
              <a:t>, and would like to illustrate our </a:t>
            </a:r>
            <a:r>
              <a:rPr lang="en-US" dirty="0" err="1">
                <a:solidFill>
                  <a:srgbClr val="E3CEA3"/>
                </a:solidFill>
              </a:rPr>
              <a:t>OpEx</a:t>
            </a:r>
            <a:r>
              <a:rPr lang="en-US" dirty="0">
                <a:solidFill>
                  <a:srgbClr val="E3CEA3"/>
                </a:solidFill>
              </a:rPr>
              <a:t> models for you to see if there might be a fit.  We’ll be able to determine pretty quickly if your group could possibly benefit in the same way as Countryside has.</a:t>
            </a:r>
          </a:p>
          <a:p>
            <a:pPr marL="0" indent="0">
              <a:buNone/>
            </a:pPr>
            <a:endParaRPr lang="en-US" dirty="0">
              <a:solidFill>
                <a:srgbClr val="E3CEA3"/>
              </a:solidFill>
            </a:endParaRPr>
          </a:p>
          <a:p>
            <a:pPr marL="0" indent="0">
              <a:buNone/>
            </a:pPr>
            <a:r>
              <a:rPr lang="en-US" dirty="0">
                <a:solidFill>
                  <a:srgbClr val="E3CEA3"/>
                </a:solidFill>
              </a:rPr>
              <a:t>Can  you meet on the 28</a:t>
            </a:r>
            <a:r>
              <a:rPr lang="en-US" baseline="30000" dirty="0">
                <a:solidFill>
                  <a:srgbClr val="E3CEA3"/>
                </a:solidFill>
              </a:rPr>
              <a:t>th</a:t>
            </a:r>
            <a:r>
              <a:rPr lang="en-US" dirty="0">
                <a:solidFill>
                  <a:srgbClr val="E3CEA3"/>
                </a:solidFill>
              </a:rPr>
              <a:t> at 8:30?</a:t>
            </a:r>
          </a:p>
        </p:txBody>
      </p:sp>
    </p:spTree>
    <p:extLst>
      <p:ext uri="{BB962C8B-B14F-4D97-AF65-F5344CB8AC3E}">
        <p14:creationId xmlns:p14="http://schemas.microsoft.com/office/powerpoint/2010/main" val="271367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63954"/>
            <a:ext cx="12192000" cy="646331"/>
          </a:xfrm>
          <a:prstGeom prst="rect">
            <a:avLst/>
          </a:prstGeom>
          <a:solidFill>
            <a:srgbClr val="070E2B"/>
          </a:solidFill>
        </p:spPr>
        <p:txBody>
          <a:bodyPr wrap="square" rtlCol="0" anchor="ctr">
            <a:spAutoFit/>
          </a:bodyPr>
          <a:lstStyle/>
          <a:p>
            <a:pPr algn="ctr"/>
            <a:r>
              <a:rPr lang="en-US" sz="3600" dirty="0">
                <a:solidFill>
                  <a:schemeClr val="bg1"/>
                </a:solidFill>
              </a:rPr>
              <a:t>Where would you be if you started calling on IT in 2003?</a:t>
            </a:r>
          </a:p>
        </p:txBody>
      </p:sp>
    </p:spTree>
    <p:extLst>
      <p:ext uri="{BB962C8B-B14F-4D97-AF65-F5344CB8AC3E}">
        <p14:creationId xmlns:p14="http://schemas.microsoft.com/office/powerpoint/2010/main" val="1638681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Example</a:t>
            </a:r>
          </a:p>
        </p:txBody>
      </p:sp>
      <p:sp>
        <p:nvSpPr>
          <p:cNvPr id="3" name="Content Placeholder 2"/>
          <p:cNvSpPr>
            <a:spLocks noGrp="1"/>
          </p:cNvSpPr>
          <p:nvPr>
            <p:ph idx="1"/>
          </p:nvPr>
        </p:nvSpPr>
        <p:spPr>
          <a:xfrm>
            <a:off x="838200" y="1812373"/>
            <a:ext cx="10515600" cy="4351338"/>
          </a:xfrm>
        </p:spPr>
        <p:txBody>
          <a:bodyPr>
            <a:normAutofit fontScale="92500" lnSpcReduction="10000"/>
          </a:bodyPr>
          <a:lstStyle/>
          <a:p>
            <a:pPr marL="0" indent="0">
              <a:buNone/>
            </a:pPr>
            <a:r>
              <a:rPr lang="en-US" dirty="0">
                <a:solidFill>
                  <a:srgbClr val="E3CEA3"/>
                </a:solidFill>
              </a:rPr>
              <a:t>Lately we’ve noticed hospitals spending a ton of their capital expense on security technology. We’ve been able to solve this problem at Downtown Healthcare and many other hospitals by implementing our program that shifts much to all of the security expenses from a </a:t>
            </a:r>
            <a:r>
              <a:rPr lang="en-US" dirty="0" err="1">
                <a:solidFill>
                  <a:srgbClr val="E3CEA3"/>
                </a:solidFill>
              </a:rPr>
              <a:t>CapEx</a:t>
            </a:r>
            <a:r>
              <a:rPr lang="en-US" dirty="0">
                <a:solidFill>
                  <a:srgbClr val="E3CEA3"/>
                </a:solidFill>
              </a:rPr>
              <a:t> to an </a:t>
            </a:r>
            <a:r>
              <a:rPr lang="en-US" dirty="0" err="1">
                <a:solidFill>
                  <a:srgbClr val="E3CEA3"/>
                </a:solidFill>
              </a:rPr>
              <a:t>OpEx</a:t>
            </a:r>
            <a:r>
              <a:rPr lang="en-US" dirty="0">
                <a:solidFill>
                  <a:srgbClr val="E3CEA3"/>
                </a:solidFill>
              </a:rPr>
              <a:t>.</a:t>
            </a:r>
          </a:p>
          <a:p>
            <a:pPr marL="0" indent="0">
              <a:buNone/>
            </a:pPr>
            <a:endParaRPr lang="en-US" dirty="0"/>
          </a:p>
          <a:p>
            <a:pPr marL="0" indent="0">
              <a:buNone/>
            </a:pPr>
            <a:r>
              <a:rPr lang="en-US" dirty="0"/>
              <a:t>I’ll be in your area on April 28</a:t>
            </a:r>
            <a:r>
              <a:rPr lang="en-US" baseline="30000" dirty="0"/>
              <a:t>th</a:t>
            </a:r>
            <a:r>
              <a:rPr lang="en-US" dirty="0"/>
              <a:t>, and would like to </a:t>
            </a:r>
            <a:r>
              <a:rPr lang="en-US" dirty="0">
                <a:solidFill>
                  <a:srgbClr val="FF0000"/>
                </a:solidFill>
              </a:rPr>
              <a:t>illustrate our </a:t>
            </a:r>
            <a:r>
              <a:rPr lang="en-US" dirty="0" err="1">
                <a:solidFill>
                  <a:srgbClr val="FF0000"/>
                </a:solidFill>
              </a:rPr>
              <a:t>OpEx</a:t>
            </a:r>
            <a:r>
              <a:rPr lang="en-US" dirty="0">
                <a:solidFill>
                  <a:srgbClr val="FF0000"/>
                </a:solidFill>
              </a:rPr>
              <a:t> models for you to see if there might be a fit</a:t>
            </a:r>
            <a:r>
              <a:rPr lang="en-US" dirty="0"/>
              <a:t>.  We’ll be able to determine pretty quickly if your group could possibly benefit in the same way </a:t>
            </a:r>
            <a:r>
              <a:rPr lang="en-US"/>
              <a:t>as Downtown </a:t>
            </a:r>
            <a:r>
              <a:rPr lang="en-US" dirty="0"/>
              <a:t>Healthcare has.</a:t>
            </a:r>
          </a:p>
          <a:p>
            <a:pPr marL="0" indent="0">
              <a:buNone/>
            </a:pPr>
            <a:endParaRPr lang="en-US" dirty="0"/>
          </a:p>
          <a:p>
            <a:pPr marL="0" indent="0">
              <a:buNone/>
            </a:pPr>
            <a:r>
              <a:rPr lang="en-US" dirty="0"/>
              <a:t>Can  you meet on the 28</a:t>
            </a:r>
            <a:r>
              <a:rPr lang="en-US" baseline="30000" dirty="0"/>
              <a:t>th</a:t>
            </a:r>
            <a:r>
              <a:rPr lang="en-US" dirty="0"/>
              <a:t> at 8:30?</a:t>
            </a:r>
          </a:p>
        </p:txBody>
      </p:sp>
    </p:spTree>
    <p:extLst>
      <p:ext uri="{BB962C8B-B14F-4D97-AF65-F5344CB8AC3E}">
        <p14:creationId xmlns:p14="http://schemas.microsoft.com/office/powerpoint/2010/main" val="21462201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Example</a:t>
            </a:r>
          </a:p>
        </p:txBody>
      </p:sp>
      <p:sp>
        <p:nvSpPr>
          <p:cNvPr id="3" name="Content Placeholder 2"/>
          <p:cNvSpPr>
            <a:spLocks noGrp="1"/>
          </p:cNvSpPr>
          <p:nvPr>
            <p:ph idx="1"/>
          </p:nvPr>
        </p:nvSpPr>
        <p:spPr>
          <a:xfrm>
            <a:off x="838200" y="1812373"/>
            <a:ext cx="10515600" cy="4351338"/>
          </a:xfrm>
        </p:spPr>
        <p:txBody>
          <a:bodyPr>
            <a:normAutofit fontScale="92500" lnSpcReduction="10000"/>
          </a:bodyPr>
          <a:lstStyle/>
          <a:p>
            <a:pPr marL="0" indent="0">
              <a:buNone/>
            </a:pPr>
            <a:r>
              <a:rPr lang="en-US" dirty="0"/>
              <a:t>Lately we’ve noticed hospitals </a:t>
            </a:r>
            <a:r>
              <a:rPr lang="en-US" dirty="0">
                <a:solidFill>
                  <a:srgbClr val="FF0000"/>
                </a:solidFill>
              </a:rPr>
              <a:t>spending a ton of their capital expense on security technology</a:t>
            </a:r>
            <a:r>
              <a:rPr lang="en-US" dirty="0"/>
              <a:t>. We’ve been able to solve this problem at </a:t>
            </a:r>
            <a:r>
              <a:rPr lang="en-US" dirty="0">
                <a:solidFill>
                  <a:srgbClr val="FF0000"/>
                </a:solidFill>
              </a:rPr>
              <a:t>Downtown Healthcare and many other hospitals </a:t>
            </a:r>
            <a:r>
              <a:rPr lang="en-US" dirty="0"/>
              <a:t>by </a:t>
            </a:r>
            <a:r>
              <a:rPr lang="en-US" dirty="0">
                <a:solidFill>
                  <a:srgbClr val="FF0000"/>
                </a:solidFill>
              </a:rPr>
              <a:t>implementing our program that shifts much to all of the security expenses from a </a:t>
            </a:r>
            <a:r>
              <a:rPr lang="en-US" dirty="0" err="1">
                <a:solidFill>
                  <a:srgbClr val="FF0000"/>
                </a:solidFill>
              </a:rPr>
              <a:t>CapEx</a:t>
            </a:r>
            <a:r>
              <a:rPr lang="en-US" dirty="0">
                <a:solidFill>
                  <a:srgbClr val="FF0000"/>
                </a:solidFill>
              </a:rPr>
              <a:t> to an </a:t>
            </a:r>
            <a:r>
              <a:rPr lang="en-US" dirty="0" err="1">
                <a:solidFill>
                  <a:srgbClr val="FF0000"/>
                </a:solidFill>
              </a:rPr>
              <a:t>OpEx</a:t>
            </a:r>
            <a:r>
              <a:rPr lang="en-US" dirty="0">
                <a:solidFill>
                  <a:srgbClr val="FF0000"/>
                </a:solidFill>
              </a:rPr>
              <a:t>.</a:t>
            </a:r>
          </a:p>
          <a:p>
            <a:pPr marL="0" indent="0">
              <a:buNone/>
            </a:pPr>
            <a:endParaRPr lang="en-US" dirty="0"/>
          </a:p>
          <a:p>
            <a:pPr marL="0" indent="0">
              <a:buNone/>
            </a:pPr>
            <a:r>
              <a:rPr lang="en-US" dirty="0"/>
              <a:t>I’ll be in your area on April 28</a:t>
            </a:r>
            <a:r>
              <a:rPr lang="en-US" baseline="30000" dirty="0"/>
              <a:t>th</a:t>
            </a:r>
            <a:r>
              <a:rPr lang="en-US" dirty="0"/>
              <a:t>, and would like to </a:t>
            </a:r>
            <a:r>
              <a:rPr lang="en-US" dirty="0">
                <a:solidFill>
                  <a:srgbClr val="FF0000"/>
                </a:solidFill>
              </a:rPr>
              <a:t>illustrate our </a:t>
            </a:r>
            <a:r>
              <a:rPr lang="en-US" dirty="0" err="1">
                <a:solidFill>
                  <a:srgbClr val="FF0000"/>
                </a:solidFill>
              </a:rPr>
              <a:t>OpEx</a:t>
            </a:r>
            <a:r>
              <a:rPr lang="en-US" dirty="0">
                <a:solidFill>
                  <a:srgbClr val="FF0000"/>
                </a:solidFill>
              </a:rPr>
              <a:t> models for you to see if there might be a fit</a:t>
            </a:r>
            <a:r>
              <a:rPr lang="en-US" dirty="0"/>
              <a:t>.  We’ll be able to determine pretty quickly if your group could possibly benefit in the same way as Downtown Healthcare has.</a:t>
            </a:r>
          </a:p>
          <a:p>
            <a:pPr marL="0" indent="0">
              <a:buNone/>
            </a:pPr>
            <a:endParaRPr lang="en-US" dirty="0"/>
          </a:p>
          <a:p>
            <a:pPr marL="0" indent="0">
              <a:buNone/>
            </a:pPr>
            <a:r>
              <a:rPr lang="en-US" dirty="0"/>
              <a:t>Can  you meet on the 28</a:t>
            </a:r>
            <a:r>
              <a:rPr lang="en-US" baseline="30000" dirty="0"/>
              <a:t>th</a:t>
            </a:r>
            <a:r>
              <a:rPr lang="en-US" dirty="0"/>
              <a:t> at 8:30?</a:t>
            </a:r>
          </a:p>
        </p:txBody>
      </p:sp>
    </p:spTree>
    <p:extLst>
      <p:ext uri="{BB962C8B-B14F-4D97-AF65-F5344CB8AC3E}">
        <p14:creationId xmlns:p14="http://schemas.microsoft.com/office/powerpoint/2010/main" val="24368259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110" r="6981" b="23391"/>
          <a:stretch/>
        </p:blipFill>
        <p:spPr>
          <a:xfrm>
            <a:off x="20" y="10"/>
            <a:ext cx="12191980" cy="685799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p:spPr>
        <p:txBody>
          <a:bodyPr vert="horz" lIns="91440" tIns="45720" rIns="91440" bIns="45720" rtlCol="0" anchor="ctr">
            <a:normAutofit/>
          </a:bodyPr>
          <a:lstStyle/>
          <a:p>
            <a:pPr algn="ctr"/>
            <a:r>
              <a:rPr lang="en-US" sz="4000" dirty="0"/>
              <a:t>Exercises</a:t>
            </a:r>
          </a:p>
        </p:txBody>
      </p:sp>
      <p:sp>
        <p:nvSpPr>
          <p:cNvPr id="4" name="Text Placeholder 3"/>
          <p:cNvSpPr>
            <a:spLocks noGrp="1"/>
          </p:cNvSpPr>
          <p:nvPr>
            <p:ph type="body" sz="half" idx="2"/>
          </p:nvPr>
        </p:nvSpPr>
        <p:spPr>
          <a:xfrm>
            <a:off x="594110" y="2121763"/>
            <a:ext cx="3764826" cy="3773010"/>
          </a:xfrm>
        </p:spPr>
        <p:txBody>
          <a:bodyPr vert="horz" lIns="91440" tIns="45720" rIns="91440" bIns="45720" rtlCol="0">
            <a:normAutofit/>
          </a:bodyPr>
          <a:lstStyle/>
          <a:p>
            <a:pPr indent="-228600">
              <a:buFont typeface="Arial" panose="020B0604020202020204" pitchFamily="34" charset="0"/>
              <a:buChar char="•"/>
            </a:pPr>
            <a:endParaRPr lang="en-US" sz="2400" dirty="0"/>
          </a:p>
          <a:p>
            <a:pPr marL="457200" lvl="0" indent="-457200">
              <a:lnSpc>
                <a:spcPct val="100000"/>
              </a:lnSpc>
              <a:spcBef>
                <a:spcPts val="0"/>
              </a:spcBef>
              <a:buFont typeface="Arial" panose="020B0604020202020204" pitchFamily="34" charset="0"/>
              <a:buChar char="•"/>
              <a:defRPr/>
            </a:pPr>
            <a:r>
              <a:rPr lang="en-US" sz="2400" dirty="0">
                <a:solidFill>
                  <a:prstClr val="black"/>
                </a:solidFill>
              </a:rPr>
              <a:t>Identify one current customer where you can identify a problem and work with them to fix it.</a:t>
            </a:r>
          </a:p>
          <a:p>
            <a:pPr marL="457200" lvl="0" indent="-457200">
              <a:lnSpc>
                <a:spcPct val="100000"/>
              </a:lnSpc>
              <a:spcBef>
                <a:spcPts val="0"/>
              </a:spcBef>
              <a:buFont typeface="Arial" panose="020B0604020202020204" pitchFamily="34" charset="0"/>
              <a:buChar char="•"/>
              <a:defRPr/>
            </a:pPr>
            <a:r>
              <a:rPr lang="en-US" sz="2400" dirty="0">
                <a:solidFill>
                  <a:prstClr val="black"/>
                </a:solidFill>
              </a:rPr>
              <a:t>Build out one Get in the Door message for the finance department.</a:t>
            </a:r>
          </a:p>
        </p:txBody>
      </p:sp>
    </p:spTree>
    <p:extLst>
      <p:ext uri="{BB962C8B-B14F-4D97-AF65-F5344CB8AC3E}">
        <p14:creationId xmlns:p14="http://schemas.microsoft.com/office/powerpoint/2010/main" val="1246128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25192" r="9091" b="24566"/>
          <a:stretch/>
        </p:blipFill>
        <p:spPr>
          <a:xfrm>
            <a:off x="20" y="10"/>
            <a:ext cx="12191980" cy="685799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p:spPr>
        <p:txBody>
          <a:bodyPr vert="horz" lIns="91440" tIns="45720" rIns="91440" bIns="45720" rtlCol="0" anchor="ctr">
            <a:normAutofit/>
          </a:bodyPr>
          <a:lstStyle/>
          <a:p>
            <a:pPr algn="ctr"/>
            <a:r>
              <a:rPr lang="en-US" sz="4000" dirty="0"/>
              <a:t>Sales Leaders</a:t>
            </a:r>
          </a:p>
        </p:txBody>
      </p:sp>
      <p:sp>
        <p:nvSpPr>
          <p:cNvPr id="4" name="Text Placeholder 3"/>
          <p:cNvSpPr>
            <a:spLocks noGrp="1"/>
          </p:cNvSpPr>
          <p:nvPr>
            <p:ph type="body" sz="half" idx="2"/>
          </p:nvPr>
        </p:nvSpPr>
        <p:spPr>
          <a:xfrm>
            <a:off x="594110" y="2121763"/>
            <a:ext cx="3764826" cy="3773010"/>
          </a:xfrm>
        </p:spPr>
        <p:txBody>
          <a:bodyPr vert="horz" lIns="91440" tIns="45720" rIns="91440" bIns="45720" rtlCol="0">
            <a:normAutofit/>
          </a:bodyPr>
          <a:lstStyle/>
          <a:p>
            <a:pPr indent="-228600">
              <a:buFont typeface="Arial" panose="020B0604020202020204" pitchFamily="34" charset="0"/>
              <a:buChar char="•"/>
            </a:pPr>
            <a:endParaRPr lang="en-US" sz="2400" dirty="0"/>
          </a:p>
          <a:p>
            <a:pPr marL="457200" indent="-228600">
              <a:buFont typeface="Arial" panose="020B0604020202020204" pitchFamily="34" charset="0"/>
              <a:buChar char="•"/>
            </a:pPr>
            <a:r>
              <a:rPr lang="en-US" sz="2400" dirty="0"/>
              <a:t>Hold the team accountable to identifying and working with one current customer’s finance department.</a:t>
            </a:r>
          </a:p>
          <a:p>
            <a:pPr indent="-228600">
              <a:buFont typeface="Arial" panose="020B0604020202020204" pitchFamily="34" charset="0"/>
              <a:buChar char="•"/>
            </a:pPr>
            <a:endParaRPr lang="en-US" sz="2400" dirty="0"/>
          </a:p>
        </p:txBody>
      </p:sp>
    </p:spTree>
    <p:extLst>
      <p:ext uri="{BB962C8B-B14F-4D97-AF65-F5344CB8AC3E}">
        <p14:creationId xmlns:p14="http://schemas.microsoft.com/office/powerpoint/2010/main" val="28696591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Questions and Discussion</a:t>
            </a:r>
          </a:p>
          <a:p>
            <a:r>
              <a:rPr lang="en-US" sz="2400" dirty="0"/>
              <a:t>Chris Peterson</a:t>
            </a:r>
          </a:p>
          <a:p>
            <a:r>
              <a:rPr lang="en-US" sz="2400" dirty="0"/>
              <a:t>cpeterson@vectorfirm.com</a:t>
            </a:r>
          </a:p>
        </p:txBody>
      </p:sp>
    </p:spTree>
    <p:extLst>
      <p:ext uri="{BB962C8B-B14F-4D97-AF65-F5344CB8AC3E}">
        <p14:creationId xmlns:p14="http://schemas.microsoft.com/office/powerpoint/2010/main" val="227036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86955"/>
            <a:ext cx="12192000" cy="1200329"/>
          </a:xfrm>
          <a:prstGeom prst="rect">
            <a:avLst/>
          </a:prstGeom>
          <a:solidFill>
            <a:srgbClr val="070E2B"/>
          </a:solidFill>
        </p:spPr>
        <p:txBody>
          <a:bodyPr wrap="square" rtlCol="0" anchor="ctr">
            <a:spAutoFit/>
          </a:bodyPr>
          <a:lstStyle/>
          <a:p>
            <a:r>
              <a:rPr lang="en-US" sz="3600" dirty="0">
                <a:solidFill>
                  <a:schemeClr val="bg1"/>
                </a:solidFill>
              </a:rPr>
              <a:t>The finance department can have a similar impact on your success in the next five to ten years.</a:t>
            </a:r>
          </a:p>
        </p:txBody>
      </p:sp>
    </p:spTree>
    <p:extLst>
      <p:ext uri="{BB962C8B-B14F-4D97-AF65-F5344CB8AC3E}">
        <p14:creationId xmlns:p14="http://schemas.microsoft.com/office/powerpoint/2010/main" val="17585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a:stretch/>
        </p:blipFill>
        <p:spPr>
          <a:xfrm>
            <a:off x="103828" y="2022601"/>
            <a:ext cx="4154361" cy="4154361"/>
          </a:xfrm>
          <a:prstGeom prst="rect">
            <a:avLst/>
          </a:prstGeom>
        </p:spPr>
      </p:pic>
      <p:sp>
        <p:nvSpPr>
          <p:cNvPr id="3" name="Title 2"/>
          <p:cNvSpPr>
            <a:spLocks noGrp="1"/>
          </p:cNvSpPr>
          <p:nvPr>
            <p:ph type="title"/>
          </p:nvPr>
        </p:nvSpPr>
        <p:spPr>
          <a:xfrm>
            <a:off x="4384039" y="365125"/>
            <a:ext cx="7164493" cy="1325563"/>
          </a:xfrm>
        </p:spPr>
        <p:txBody>
          <a:bodyPr vert="horz" lIns="91440" tIns="45720" rIns="91440" bIns="45720" rtlCol="0" anchor="ctr">
            <a:normAutofit/>
          </a:bodyPr>
          <a:lstStyle/>
          <a:p>
            <a:r>
              <a:rPr lang="en-US" sz="4400" b="1" kern="1200">
                <a:latin typeface="+mj-lt"/>
                <a:ea typeface="+mj-ea"/>
                <a:cs typeface="+mj-cs"/>
              </a:rPr>
              <a:t>Agenda</a:t>
            </a:r>
          </a:p>
        </p:txBody>
      </p:sp>
      <p:sp>
        <p:nvSpPr>
          <p:cNvPr id="5" name="Text Placeholder 4"/>
          <p:cNvSpPr>
            <a:spLocks noGrp="1"/>
          </p:cNvSpPr>
          <p:nvPr>
            <p:ph type="body" sz="half" idx="2"/>
          </p:nvPr>
        </p:nvSpPr>
        <p:spPr>
          <a:xfrm>
            <a:off x="4387515" y="2022601"/>
            <a:ext cx="7161017" cy="4154361"/>
          </a:xfrm>
        </p:spPr>
        <p:txBody>
          <a:bodyPr vert="horz" lIns="91440" tIns="45720" rIns="91440" bIns="45720" rtlCol="0">
            <a:normAutofit/>
          </a:bodyPr>
          <a:lstStyle/>
          <a:p>
            <a:pPr marL="457200" indent="-228600">
              <a:buFont typeface="Arial" panose="020B0604020202020204" pitchFamily="34" charset="0"/>
              <a:buChar char="•"/>
            </a:pPr>
            <a:endParaRPr lang="en-US" sz="2000" dirty="0">
              <a:solidFill>
                <a:schemeClr val="bg1"/>
              </a:solidFill>
            </a:endParaRPr>
          </a:p>
          <a:p>
            <a:pPr marL="457200" indent="-228600">
              <a:buFont typeface="Arial" panose="020B0604020202020204" pitchFamily="34" charset="0"/>
              <a:buChar char="•"/>
            </a:pPr>
            <a:r>
              <a:rPr lang="en-US" sz="3200" dirty="0"/>
              <a:t>Who?</a:t>
            </a:r>
          </a:p>
          <a:p>
            <a:pPr marL="457200" indent="-228600">
              <a:buFont typeface="Arial" panose="020B0604020202020204" pitchFamily="34" charset="0"/>
              <a:buChar char="•"/>
            </a:pPr>
            <a:r>
              <a:rPr lang="en-US" sz="3200" dirty="0"/>
              <a:t>Benefits that Matter to the Finance Department</a:t>
            </a:r>
          </a:p>
          <a:p>
            <a:pPr marL="457200" indent="-228600">
              <a:buFont typeface="Arial" panose="020B0604020202020204" pitchFamily="34" charset="0"/>
              <a:buChar char="•"/>
            </a:pPr>
            <a:r>
              <a:rPr lang="en-US" sz="3200" dirty="0"/>
              <a:t>Finding their Problems</a:t>
            </a:r>
          </a:p>
          <a:p>
            <a:pPr marL="457200" indent="-228600">
              <a:buFont typeface="Arial" panose="020B0604020202020204" pitchFamily="34" charset="0"/>
              <a:buChar char="•"/>
            </a:pPr>
            <a:r>
              <a:rPr lang="en-US" sz="3200" dirty="0"/>
              <a:t>Selling Value to the Finance Department</a:t>
            </a:r>
          </a:p>
          <a:p>
            <a:pPr marL="457200" indent="-228600">
              <a:buFont typeface="Arial" panose="020B0604020202020204" pitchFamily="34" charset="0"/>
              <a:buChar char="•"/>
            </a:pPr>
            <a:r>
              <a:rPr lang="en-US" sz="3200" dirty="0"/>
              <a:t>Getting in the Door</a:t>
            </a:r>
          </a:p>
          <a:p>
            <a:pPr marL="457200" indent="-228600">
              <a:buFont typeface="Arial" panose="020B0604020202020204" pitchFamily="34" charset="0"/>
              <a:buChar char="•"/>
            </a:pPr>
            <a:endParaRPr lang="en-US" sz="2000" dirty="0">
              <a:solidFill>
                <a:schemeClr val="bg1"/>
              </a:solidFill>
            </a:endParaRPr>
          </a:p>
          <a:p>
            <a:pPr marL="457200" indent="-228600">
              <a:buFont typeface="Arial" panose="020B0604020202020204" pitchFamily="34" charset="0"/>
              <a:buChar char="•"/>
            </a:pPr>
            <a:endParaRPr lang="en-US" sz="2000" dirty="0">
              <a:solidFill>
                <a:schemeClr val="bg1"/>
              </a:solidFill>
            </a:endParaRPr>
          </a:p>
          <a:p>
            <a:pPr indent="-228600">
              <a:buFont typeface="Arial" panose="020B0604020202020204" pitchFamily="34" charset="0"/>
              <a:buChar char="•"/>
            </a:pPr>
            <a:endParaRPr lang="en-US" sz="2000" dirty="0">
              <a:solidFill>
                <a:schemeClr val="bg1"/>
              </a:solidFill>
            </a:endParaRPr>
          </a:p>
          <a:p>
            <a:pPr marL="457200" indent="-228600">
              <a:buFont typeface="Arial" panose="020B0604020202020204" pitchFamily="34" charset="0"/>
              <a:buChar char="•"/>
            </a:pPr>
            <a:endParaRPr lang="en-US" sz="2000" dirty="0">
              <a:solidFill>
                <a:schemeClr val="bg1"/>
              </a:solidFill>
            </a:endParaRPr>
          </a:p>
          <a:p>
            <a:pPr marL="457200" indent="-228600">
              <a:buFont typeface="Arial" panose="020B0604020202020204" pitchFamily="34" charset="0"/>
              <a:buChar char="•"/>
            </a:pPr>
            <a:endParaRPr lang="en-US" sz="2000" dirty="0">
              <a:solidFill>
                <a:schemeClr val="bg1"/>
              </a:solidFill>
            </a:endParaRPr>
          </a:p>
          <a:p>
            <a:pPr marL="285750" indent="-228600">
              <a:buFont typeface="Arial" panose="020B0604020202020204" pitchFamily="34" charset="0"/>
              <a:buChar char="•"/>
            </a:pPr>
            <a:endParaRPr lang="en-US" sz="2000" dirty="0">
              <a:solidFill>
                <a:schemeClr val="bg1"/>
              </a:solidFill>
            </a:endParaRPr>
          </a:p>
          <a:p>
            <a:pPr marL="285750" indent="-2286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40963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6580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3416</TotalTime>
  <Words>2600</Words>
  <Application>Microsoft Office PowerPoint</Application>
  <PresentationFormat>Widescreen</PresentationFormat>
  <Paragraphs>432</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Times New Roman</vt:lpstr>
      <vt:lpstr>Vegur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Who?</vt:lpstr>
      <vt:lpstr>Who?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vt:lpstr>
      <vt:lpstr>Benefits that Matter to the Finance Department</vt:lpstr>
      <vt:lpstr>Benefits that Matter</vt:lpstr>
      <vt:lpstr>PowerPoint Presentation</vt:lpstr>
      <vt:lpstr>PowerPoint Presentation</vt:lpstr>
      <vt:lpstr>PowerPoint Presentation</vt:lpstr>
      <vt:lpstr>PowerPoint Presentation</vt:lpstr>
      <vt:lpstr>PowerPoint Presentation</vt:lpstr>
      <vt:lpstr>Finding Problems</vt:lpstr>
      <vt:lpstr>PowerPoint Presentation</vt:lpstr>
      <vt:lpstr>To find problems, we have to …</vt:lpstr>
      <vt:lpstr>… look for clues.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Stay Cool</vt:lpstr>
      <vt:lpstr>PowerPoint Presentation</vt:lpstr>
      <vt:lpstr>PowerPoint Presentation</vt:lpstr>
      <vt:lpstr>PowerPoint Presentation</vt:lpstr>
      <vt:lpstr>PowerPoint Presentation</vt:lpstr>
      <vt:lpstr>PowerPoint Presentation</vt:lpstr>
      <vt:lpstr>PowerPoint Presentation</vt:lpstr>
      <vt:lpstr>Value Proposition to the Finance Department</vt:lpstr>
      <vt:lpstr>   Three Stages of the Value Proposition</vt:lpstr>
      <vt:lpstr>   Three Stages of the Value Proposition</vt:lpstr>
      <vt:lpstr>Value Proposition to this Guy</vt:lpstr>
      <vt:lpstr>Getting in the Finance Department Door</vt:lpstr>
      <vt:lpstr>Getting in the Finance Department Door</vt:lpstr>
      <vt:lpstr>PowerPoint Presentation</vt:lpstr>
      <vt:lpstr>Formula</vt:lpstr>
      <vt:lpstr>Our Example</vt:lpstr>
      <vt:lpstr>Our Example</vt:lpstr>
      <vt:lpstr>Our Example</vt:lpstr>
      <vt:lpstr>Our Example</vt:lpstr>
      <vt:lpstr>Our Example</vt:lpstr>
      <vt:lpstr>Exercises</vt:lpstr>
      <vt:lpstr>Sales Leaders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Peterson</dc:creator>
  <cp:lastModifiedBy>Chris Peterson</cp:lastModifiedBy>
  <cp:revision>159</cp:revision>
  <cp:lastPrinted>2017-03-31T12:18:28Z</cp:lastPrinted>
  <dcterms:created xsi:type="dcterms:W3CDTF">2017-02-08T15:48:27Z</dcterms:created>
  <dcterms:modified xsi:type="dcterms:W3CDTF">2017-05-16T14:53:09Z</dcterms:modified>
</cp:coreProperties>
</file>