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9" r:id="rId3"/>
  </p:sldMasterIdLst>
  <p:notesMasterIdLst>
    <p:notesMasterId r:id="rId38"/>
  </p:notesMasterIdLst>
  <p:handoutMasterIdLst>
    <p:handoutMasterId r:id="rId39"/>
  </p:handoutMasterIdLst>
  <p:sldIdLst>
    <p:sldId id="297" r:id="rId4"/>
    <p:sldId id="376" r:id="rId5"/>
    <p:sldId id="377" r:id="rId6"/>
    <p:sldId id="378" r:id="rId7"/>
    <p:sldId id="381" r:id="rId8"/>
    <p:sldId id="299" r:id="rId9"/>
    <p:sldId id="412" r:id="rId10"/>
    <p:sldId id="415" r:id="rId11"/>
    <p:sldId id="424" r:id="rId12"/>
    <p:sldId id="358" r:id="rId13"/>
    <p:sldId id="422" r:id="rId14"/>
    <p:sldId id="390" r:id="rId15"/>
    <p:sldId id="420" r:id="rId16"/>
    <p:sldId id="413" r:id="rId17"/>
    <p:sldId id="414" r:id="rId18"/>
    <p:sldId id="393" r:id="rId19"/>
    <p:sldId id="417" r:id="rId20"/>
    <p:sldId id="421" r:id="rId21"/>
    <p:sldId id="418" r:id="rId22"/>
    <p:sldId id="395" r:id="rId23"/>
    <p:sldId id="416" r:id="rId24"/>
    <p:sldId id="397" r:id="rId25"/>
    <p:sldId id="398" r:id="rId26"/>
    <p:sldId id="399" r:id="rId27"/>
    <p:sldId id="423" r:id="rId28"/>
    <p:sldId id="400" r:id="rId29"/>
    <p:sldId id="328" r:id="rId30"/>
    <p:sldId id="408" r:id="rId31"/>
    <p:sldId id="409" r:id="rId32"/>
    <p:sldId id="401" r:id="rId33"/>
    <p:sldId id="410" r:id="rId34"/>
    <p:sldId id="425" r:id="rId35"/>
    <p:sldId id="285" r:id="rId36"/>
    <p:sldId id="310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0E2038"/>
    <a:srgbClr val="1F467A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2" autoAdjust="0"/>
  </p:normalViewPr>
  <p:slideViewPr>
    <p:cSldViewPr snapToGrid="0">
      <p:cViewPr varScale="1">
        <p:scale>
          <a:sx n="62" d="100"/>
          <a:sy n="62" d="100"/>
        </p:scale>
        <p:origin x="1650" y="48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6A6A-173D-4666-9DA8-61C00479EB98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0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12/15/2015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6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573" y="49371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25730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0573" y="231933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8F1-F62B-4183-80D7-D6C97BDD323E}" type="datetime1">
              <a:rPr lang="en-US" smtClean="0"/>
              <a:t>12/15/2015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3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269-D05B-424C-9E00-871CEB3CF9FF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5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F433-275B-448F-9D95-90B39778DD42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0C77-6129-4B5C-B55D-878FAE3CC48F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0B1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384969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194"/>
            <a:ext cx="462915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3316" y="21717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383E-DC25-4B52-BAE2-F6E6C45ECB7F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7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FE49-00F8-41A1-A4FD-526327A83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438151"/>
            <a:ext cx="2258568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E410-C516-4F9A-A271-6FD06D218B92}" type="datetime1">
              <a:rPr lang="en-US" smtClean="0"/>
              <a:t>12/15/2015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5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2CF8-5D05-44E8-9E07-B138D9987C4F}" type="datetime1">
              <a:rPr lang="en-US" smtClean="0"/>
              <a:t>12/15/2015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AECBD-A3B0-488E-9A00-E96B99D2738F}" type="datetime1">
              <a:rPr lang="en-US" smtClean="0"/>
              <a:t>12/15/2015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699E-B335-45F9-8D76-2631E37A60C6}" type="datetime1">
              <a:rPr lang="en-US" smtClean="0"/>
              <a:t>12/15/2015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E0F2-B7AD-43D0-A49B-645266854E0A}" type="datetime1">
              <a:rPr lang="en-US" smtClean="0"/>
              <a:t>12/15/2015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2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092D-400E-42B9-9519-A8940284190E}" type="datetime1">
              <a:rPr lang="en-US" smtClean="0"/>
              <a:t>12/15/2015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2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699E-B335-45F9-8D76-2631E37A60C6}" type="datetime1">
              <a:rPr lang="en-US" smtClean="0"/>
              <a:t>12/15/2015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3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46ED-8B65-40E4-8DCC-4CB354C9DB2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DA2D-AC53-4924-A4EB-7A52E6D76913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15/12/2015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5A09-5464-4E75-ACA3-D47818758633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Sales%20Call%20Prep%20Sheet.docx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81" y="551688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28062"/>
            <a:ext cx="9144000" cy="512993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 smtClean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 smtClean="0">
                <a:latin typeface="Baskerville Old Face" panose="02020602080505020303" pitchFamily="18" charset="0"/>
              </a:rPr>
              <a:t/>
            </a:r>
            <a:br>
              <a:rPr lang="en-US" sz="2400" i="1" dirty="0" smtClean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600" dirty="0" smtClean="0">
                <a:latin typeface="Baskerville Old Face" panose="02020602080505020303" pitchFamily="18" charset="0"/>
              </a:rPr>
              <a:t/>
            </a:r>
            <a:br>
              <a:rPr lang="en-US" sz="3600" dirty="0" smtClean="0"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#3: Engagement in the First Meeting</a:t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December 15, 2015</a:t>
            </a:r>
            <a:endParaRPr lang="id-ID" sz="4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55" y="3913414"/>
            <a:ext cx="751884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815" y="487127"/>
            <a:ext cx="6053853" cy="63708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Define the Outcome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3" y="2093910"/>
            <a:ext cx="360342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Stretch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Acceptable Next Step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694" y="867905"/>
            <a:ext cx="5692023" cy="59900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9594" y="0"/>
            <a:ext cx="5424406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Define the Outcome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719593" y="2093910"/>
            <a:ext cx="5424406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Stretch Goal: Agrees to visit a reference customer and offers to give you last look.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Goal: Invited to perform a personal walk-through before building a proposal.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Acceptable Next Step: Agrees to include you in the RFP.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314" y="2322286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986"/>
            <a:ext cx="11416524" cy="75110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3644720" cy="164849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Initial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15 Plays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3986"/>
            <a:ext cx="11416524" cy="75110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1"/>
            <a:ext cx="3890075" cy="164849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Initial 3 Icebreakers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Transition (if necessary)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“I can talk about scuba diving all day, but I think you have a hard stop at 10:30.”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06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Strategy #2: Understand Their Current Personality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17" y="1311965"/>
            <a:ext cx="8102102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8834"/>
            <a:ext cx="4371816" cy="6566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9144000" cy="15188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2165" y="196330"/>
            <a:ext cx="801967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Understand Their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Current </a:t>
            </a:r>
            <a:r>
              <a:rPr lang="id-ID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Personality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5188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2165" y="196330"/>
            <a:ext cx="801967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Understand Their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Current </a:t>
            </a:r>
            <a:r>
              <a:rPr lang="id-ID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Personality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353" y="2975675"/>
            <a:ext cx="644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78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5188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2165" y="196330"/>
            <a:ext cx="801967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Understand Their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Current </a:t>
            </a:r>
            <a:r>
              <a:rPr lang="id-ID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Personality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353" y="2975675"/>
            <a:ext cx="6447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One simple question…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30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51883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2165" y="196330"/>
            <a:ext cx="8019672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>
                <a:solidFill>
                  <a:schemeClr val="bg1"/>
                </a:solidFill>
                <a:latin typeface="Vegur" panose="00000500000000000000" pitchFamily="50" charset="0"/>
              </a:rPr>
              <a:t>Understand Their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Current </a:t>
            </a:r>
            <a:r>
              <a:rPr lang="id-ID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Personality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570" y="3146156"/>
            <a:ext cx="5842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Are you ready for…?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65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300764"/>
            <a:ext cx="4989030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4983" y="992440"/>
            <a:ext cx="9469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POLL #1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72057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Same Sales Call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Different Approach 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4584878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4584879" y="1142999"/>
            <a:ext cx="4559121" cy="908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-48039" y="1910095"/>
            <a:ext cx="4642909" cy="49648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4556822" y="1910095"/>
            <a:ext cx="4615235" cy="49648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1143000"/>
            <a:ext cx="4584878" cy="75019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Task Oriented</a:t>
            </a:r>
            <a:endParaRPr lang="id-ID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12935" y="1237802"/>
            <a:ext cx="4559122" cy="6083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>
                <a:solidFill>
                  <a:schemeClr val="bg1"/>
                </a:solidFill>
                <a:latin typeface="Vegur" panose="00000500000000000000" pitchFamily="50" charset="0"/>
              </a:rPr>
              <a:t>Socializer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039" y="1910096"/>
            <a:ext cx="4584878" cy="75019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dirty="0">
                <a:latin typeface="Vegur" panose="00000500000000000000" pitchFamily="50" charset="0"/>
              </a:rPr>
              <a:t>Get to the point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80956" y="1940912"/>
            <a:ext cx="4559122" cy="7501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400" dirty="0">
                <a:latin typeface="Vegur" panose="00000500000000000000" pitchFamily="50" charset="0"/>
              </a:rPr>
              <a:t>Ask about personal info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5609" y="2660291"/>
            <a:ext cx="3723173" cy="343061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gur" panose="00000500000000000000" pitchFamily="50" charset="0"/>
              </a:rPr>
              <a:t>Let them know the end time before you </a:t>
            </a:r>
            <a:r>
              <a:rPr lang="en-US" sz="2400" dirty="0" smtClean="0">
                <a:latin typeface="Vegur" panose="00000500000000000000" pitchFamily="50" charset="0"/>
              </a:rPr>
              <a:t>start</a:t>
            </a:r>
            <a:endParaRPr lang="id-ID" sz="2400" dirty="0" smtClean="0">
              <a:latin typeface="Vegur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Provide data</a:t>
            </a:r>
            <a:endParaRPr lang="id-ID" sz="2400" dirty="0" smtClean="0">
              <a:latin typeface="Vegur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Ask </a:t>
            </a:r>
            <a:r>
              <a:rPr lang="en-US" sz="2400" dirty="0">
                <a:latin typeface="Vegur" panose="00000500000000000000" pitchFamily="50" charset="0"/>
              </a:rPr>
              <a:t>them for the best way to </a:t>
            </a:r>
            <a:r>
              <a:rPr lang="en-US" sz="2400" dirty="0" smtClean="0">
                <a:latin typeface="Vegur" panose="00000500000000000000" pitchFamily="50" charset="0"/>
              </a:rPr>
              <a:t>follow-up</a:t>
            </a:r>
            <a:endParaRPr lang="id-ID" sz="2400" dirty="0" smtClean="0">
              <a:latin typeface="Vegur" panose="000005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Five-minute warning and </a:t>
            </a:r>
            <a:r>
              <a:rPr lang="en-US" sz="2400" dirty="0">
                <a:latin typeface="Vegur" panose="00000500000000000000" pitchFamily="50" charset="0"/>
              </a:rPr>
              <a:t>on time</a:t>
            </a:r>
            <a:endParaRPr lang="id-ID" sz="2400" dirty="0">
              <a:latin typeface="Vegur" panose="00000500000000000000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71621" y="2691106"/>
            <a:ext cx="4241750" cy="358515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Vegur" panose="00000500000000000000" pitchFamily="50" charset="0"/>
              </a:rPr>
              <a:t>Transparent personally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Compliment </a:t>
            </a:r>
            <a:r>
              <a:rPr lang="en-US" sz="2400" dirty="0">
                <a:latin typeface="Vegur" panose="00000500000000000000" pitchFamily="50" charset="0"/>
              </a:rPr>
              <a:t>their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Let </a:t>
            </a:r>
            <a:r>
              <a:rPr lang="en-US" sz="2400" dirty="0">
                <a:latin typeface="Vegur" panose="00000500000000000000" pitchFamily="50" charset="0"/>
              </a:rPr>
              <a:t>them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Let </a:t>
            </a:r>
            <a:r>
              <a:rPr lang="en-US" sz="2400" dirty="0">
                <a:latin typeface="Vegur" panose="00000500000000000000" pitchFamily="50" charset="0"/>
              </a:rPr>
              <a:t>stories sell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Vegur" panose="00000500000000000000" pitchFamily="50" charset="0"/>
            </a:endParaRPr>
          </a:p>
          <a:p>
            <a:r>
              <a:rPr lang="en-US" sz="2400" dirty="0" smtClean="0">
                <a:latin typeface="Vegur" panose="00000500000000000000" pitchFamily="50" charset="0"/>
              </a:rPr>
              <a:t>Data </a:t>
            </a:r>
            <a:r>
              <a:rPr lang="en-US" sz="2400" dirty="0">
                <a:latin typeface="Vegur" panose="00000500000000000000" pitchFamily="50" charset="0"/>
              </a:rPr>
              <a:t>as a leave-behind</a:t>
            </a:r>
            <a:endParaRPr lang="id-ID" sz="2400" dirty="0"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uiExpand="1" build="p"/>
      <p:bldP spid="1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Strategy #3: Disarm with Authority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16" y="0"/>
            <a:ext cx="10321405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096487" y="1698171"/>
            <a:ext cx="3743086" cy="1892515"/>
          </a:xfrm>
          <a:prstGeom prst="wedgeRoundRectCallout">
            <a:avLst>
              <a:gd name="adj1" fmla="val -63937"/>
              <a:gd name="adj2" fmla="val 3259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-1" y="5228820"/>
            <a:ext cx="5096488" cy="962698"/>
          </a:xfrm>
          <a:prstGeom prst="rect">
            <a:avLst/>
          </a:prstGeom>
          <a:solidFill>
            <a:srgbClr val="1F4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228821"/>
            <a:ext cx="5096487" cy="9626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Bad Sales Person</a:t>
            </a:r>
            <a:endParaRPr lang="en-US" sz="36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42856" y="2206171"/>
            <a:ext cx="3542117" cy="95714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“blah, blah, </a:t>
            </a:r>
            <a:r>
              <a:rPr lang="id-ID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blah</a:t>
            </a:r>
            <a:r>
              <a:rPr lang="en-US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… our service is awesome!</a:t>
            </a:r>
            <a:r>
              <a:rPr lang="id-ID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”</a:t>
            </a:r>
            <a:endParaRPr lang="en-US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"/>
            <a:ext cx="11574510" cy="7237927"/>
            <a:chOff x="0" y="-1"/>
            <a:chExt cx="11574510" cy="7237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1574510" cy="72379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290192">
              <a:off x="4632380" y="5850300"/>
              <a:ext cx="1481444" cy="311519"/>
            </a:xfrm>
            <a:prstGeom prst="rect">
              <a:avLst/>
            </a:prstGeom>
            <a:solidFill>
              <a:srgbClr val="95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302920"/>
            <a:ext cx="6487886" cy="9626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02920"/>
            <a:ext cx="63137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Average Sales Person</a:t>
            </a:r>
            <a:endParaRPr lang="en-US" sz="36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62696" y="1086679"/>
            <a:ext cx="3636747" cy="1643269"/>
          </a:xfrm>
          <a:prstGeom prst="wedgeRoundRectCallout">
            <a:avLst>
              <a:gd name="adj1" fmla="val -63937"/>
              <a:gd name="adj2" fmla="val 3259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73102" y="1420850"/>
            <a:ext cx="35721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Vegur" panose="00000500000000000000" pitchFamily="50" charset="0"/>
              </a:rPr>
              <a:t>“What keeps you awake at night?”</a:t>
            </a:r>
            <a:endParaRPr lang="en-US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788" y="0"/>
            <a:ext cx="1029078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49942" y="5302920"/>
            <a:ext cx="7963642" cy="96269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21972" y="5302921"/>
            <a:ext cx="8032257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solidFill>
                  <a:schemeClr val="bg1"/>
                </a:solidFill>
                <a:latin typeface="Vegur" panose="00000500000000000000" pitchFamily="50" charset="0"/>
              </a:rPr>
              <a:t>Great </a:t>
            </a:r>
            <a:r>
              <a:rPr lang="id-ID" sz="40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Sales Professional</a:t>
            </a:r>
            <a:endParaRPr lang="en-US" sz="36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25097" y="278295"/>
            <a:ext cx="3636747" cy="1459791"/>
          </a:xfrm>
          <a:prstGeom prst="wedgeRoundRectCallout">
            <a:avLst>
              <a:gd name="adj1" fmla="val -44624"/>
              <a:gd name="adj2" fmla="val 72916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51413" y="526841"/>
            <a:ext cx="3572114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“Wow</a:t>
            </a:r>
            <a:r>
              <a:rPr lang="en-US" sz="3200" b="1" dirty="0">
                <a:solidFill>
                  <a:schemeClr val="bg1"/>
                </a:solidFill>
                <a:latin typeface="Vegur" panose="00000500000000000000" pitchFamily="50" charset="0"/>
              </a:rPr>
              <a:t>, she knows </a:t>
            </a:r>
            <a:r>
              <a:rPr lang="id-ID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my</a:t>
            </a:r>
            <a:r>
              <a:rPr lang="en-US" sz="32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Vegur" panose="00000500000000000000" pitchFamily="50" charset="0"/>
              </a:rPr>
              <a:t>business.”</a:t>
            </a:r>
            <a:endParaRPr lang="en-US" sz="28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 </a:t>
            </a:r>
            <a:endParaRPr lang="id-ID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5799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Framework</a:t>
            </a:r>
            <a:endParaRPr lang="id-ID" sz="5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690352"/>
            <a:ext cx="9143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“We’ve seen many scenarios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 companies like yours in which ...”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“We’ve been able to solve this problem by ...  I’d </a:t>
            </a:r>
            <a:r>
              <a:rPr lang="en-US" sz="2400" dirty="0">
                <a:solidFill>
                  <a:schemeClr val="bg1"/>
                </a:solidFill>
              </a:rPr>
              <a:t>like to ask </a:t>
            </a:r>
            <a:r>
              <a:rPr lang="en-US" sz="2400" dirty="0" smtClean="0">
                <a:solidFill>
                  <a:schemeClr val="bg1"/>
                </a:solidFill>
              </a:rPr>
              <a:t>a few </a:t>
            </a:r>
            <a:r>
              <a:rPr lang="en-US" sz="2400" dirty="0">
                <a:solidFill>
                  <a:schemeClr val="bg1"/>
                </a:solidFill>
              </a:rPr>
              <a:t>questions to find </a:t>
            </a:r>
            <a:r>
              <a:rPr lang="en-US" sz="2400" dirty="0" smtClean="0">
                <a:solidFill>
                  <a:schemeClr val="bg1"/>
                </a:solidFill>
              </a:rPr>
              <a:t>out if our solution would be a potential fit for you.”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… and you’re off…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 </a:t>
            </a:r>
            <a:endParaRPr lang="id-ID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5799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Framework</a:t>
            </a:r>
            <a:endParaRPr lang="id-ID" sz="5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690352"/>
            <a:ext cx="9143999" cy="5167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“We’ve seen many scenarios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of companies like yours in which you need an update to your access control system </a:t>
            </a:r>
            <a:r>
              <a:rPr lang="en-US" sz="2400" smtClean="0">
                <a:solidFill>
                  <a:schemeClr val="bg1"/>
                </a:solidFill>
              </a:rPr>
              <a:t>but </a:t>
            </a:r>
            <a:r>
              <a:rPr lang="en-US" sz="2400" smtClean="0">
                <a:solidFill>
                  <a:schemeClr val="bg1"/>
                </a:solidFill>
              </a:rPr>
              <a:t>your </a:t>
            </a:r>
            <a:r>
              <a:rPr lang="en-US" sz="2400" dirty="0" smtClean="0">
                <a:solidFill>
                  <a:schemeClr val="bg1"/>
                </a:solidFill>
              </a:rPr>
              <a:t>SSA has been expired for years and updating it is more expensive than a new system.”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“We’ve been able to solve this problem by offering a hosted system that gets you up and running without ripping out your current infrastructure.  I’d </a:t>
            </a:r>
            <a:r>
              <a:rPr lang="en-US" sz="2400" dirty="0">
                <a:solidFill>
                  <a:schemeClr val="bg1"/>
                </a:solidFill>
              </a:rPr>
              <a:t>like to ask </a:t>
            </a:r>
            <a:r>
              <a:rPr lang="en-US" sz="2400" dirty="0" smtClean="0">
                <a:solidFill>
                  <a:schemeClr val="bg1"/>
                </a:solidFill>
              </a:rPr>
              <a:t>a few </a:t>
            </a:r>
            <a:r>
              <a:rPr lang="en-US" sz="2400" dirty="0">
                <a:solidFill>
                  <a:schemeClr val="bg1"/>
                </a:solidFill>
              </a:rPr>
              <a:t>questions to find </a:t>
            </a:r>
            <a:r>
              <a:rPr lang="en-US" sz="2400" dirty="0" smtClean="0">
                <a:solidFill>
                  <a:schemeClr val="bg1"/>
                </a:solidFill>
              </a:rPr>
              <a:t>out if our solution would be a potential fit for you.”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… and you’re off…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Strategy #4: Depart with Confidence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92456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084"/>
            <a:ext cx="9144001" cy="62134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901" y="0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Not This</a:t>
            </a:r>
            <a:endParaRPr lang="id-ID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56682" y="1602912"/>
            <a:ext cx="3480771" cy="4715359"/>
          </a:xfrm>
          <a:prstGeom prst="wedgeRoundRectCallout">
            <a:avLst>
              <a:gd name="adj1" fmla="val 69922"/>
              <a:gd name="adj2" fmla="val 1610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65171" y="1802084"/>
            <a:ext cx="3480771" cy="431701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“What do you think?”</a:t>
            </a:r>
          </a:p>
          <a:p>
            <a:endParaRPr lang="en-US" sz="2400" dirty="0" smtClean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“Have you seen our </a:t>
            </a:r>
            <a:r>
              <a:rPr lang="en-US" sz="2400" dirty="0" smtClean="0">
                <a:solidFill>
                  <a:schemeClr val="bg1"/>
                </a:solidFill>
                <a:latin typeface="Vegur" panose="00000500000000000000" pitchFamily="50" charset="0"/>
              </a:rPr>
              <a:t>competition?”</a:t>
            </a:r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“What do we need to do to get you in this beauty today?”</a:t>
            </a:r>
            <a:endParaRPr lang="en-US" sz="2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7809" y="0"/>
            <a:ext cx="7868293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Vegur" panose="00000500000000000000" pitchFamily="50" charset="0"/>
              </a:rPr>
              <a:t>Depart with Confidence</a:t>
            </a:r>
            <a:endParaRPr lang="id-ID" sz="40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143000"/>
            <a:ext cx="9144000" cy="595648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7809" y="1143000"/>
            <a:ext cx="7868293" cy="5956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chemeClr val="bg1"/>
                </a:solidFill>
                <a:latin typeface="Vegur" panose="00000500000000000000" pitchFamily="50" charset="0"/>
              </a:rPr>
              <a:t>Framework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05308" y="1963364"/>
            <a:ext cx="2975020" cy="818474"/>
          </a:xfrm>
          <a:prstGeom prst="wedgeRoundRectCallout">
            <a:avLst>
              <a:gd name="adj1" fmla="val -56648"/>
              <a:gd name="adj2" fmla="val 1997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7809" y="1963363"/>
            <a:ext cx="2550017" cy="81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“I’ve </a:t>
            </a:r>
            <a:r>
              <a:rPr lang="en-US" sz="2400" dirty="0" err="1">
                <a:solidFill>
                  <a:schemeClr val="bg1"/>
                </a:solidFill>
                <a:latin typeface="Vegur" panose="00000500000000000000" pitchFamily="50" charset="0"/>
              </a:rPr>
              <a:t>gotta</a:t>
            </a:r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 run.”</a:t>
            </a:r>
            <a:endParaRPr lang="en-US" sz="2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05307" y="3006554"/>
            <a:ext cx="7727323" cy="818474"/>
          </a:xfrm>
          <a:prstGeom prst="wedgeRoundRectCallout">
            <a:avLst>
              <a:gd name="adj1" fmla="val -53270"/>
              <a:gd name="adj2" fmla="val 1997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7853" y="3006553"/>
            <a:ext cx="7868293" cy="8184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“Before I go, are you ok with this follow-up plan</a:t>
            </a:r>
            <a:r>
              <a:rPr lang="en-US" sz="2400" dirty="0" smtClean="0">
                <a:solidFill>
                  <a:schemeClr val="bg1"/>
                </a:solidFill>
                <a:latin typeface="Vegur" panose="00000500000000000000" pitchFamily="50" charset="0"/>
              </a:rPr>
              <a:t>?  I’ll send the invite later.”</a:t>
            </a:r>
            <a:endParaRPr lang="en-US" sz="2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5308" y="4049744"/>
            <a:ext cx="7727322" cy="1204836"/>
          </a:xfrm>
          <a:prstGeom prst="wedgeRoundRectCallout">
            <a:avLst>
              <a:gd name="adj1" fmla="val -52981"/>
              <a:gd name="adj2" fmla="val 18906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17809" y="4049743"/>
            <a:ext cx="7257245" cy="1204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“BTW, </a:t>
            </a:r>
            <a:r>
              <a:rPr lang="en-US" sz="2400" dirty="0" smtClean="0">
                <a:solidFill>
                  <a:schemeClr val="bg1"/>
                </a:solidFill>
                <a:latin typeface="Vegur" panose="00000500000000000000" pitchFamily="50" charset="0"/>
              </a:rPr>
              <a:t>next meeting </a:t>
            </a:r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we need to schedule more time so I can hear more about your vacation.”</a:t>
            </a:r>
            <a:endParaRPr lang="en-US" sz="2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5308" y="5479296"/>
            <a:ext cx="7727322" cy="818474"/>
          </a:xfrm>
          <a:prstGeom prst="wedgeRoundRectCallout">
            <a:avLst>
              <a:gd name="adj1" fmla="val -45393"/>
              <a:gd name="adj2" fmla="val 1840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17809" y="5479295"/>
            <a:ext cx="7514821" cy="818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Vegur" panose="00000500000000000000" pitchFamily="50" charset="0"/>
              </a:rPr>
              <a:t>Shake hands, leave, and say good-bye to the receptionist.</a:t>
            </a:r>
            <a:endParaRPr lang="en-US" sz="2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523" y="-116114"/>
            <a:ext cx="11623523" cy="69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 </a:t>
            </a:r>
            <a:endParaRPr lang="id-ID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5799" y="558622"/>
            <a:ext cx="8228201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sz="5400" b="1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9870" y="1690352"/>
            <a:ext cx="7572780" cy="4594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03" y="2203541"/>
            <a:ext cx="8650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Vegur" panose="0000050000000000000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Vegur" panose="00000500000000000000"/>
            </a:endParaRPr>
          </a:p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Vegur" panose="00000500000000000000"/>
                <a:hlinkClick r:id="rId2" action="ppaction://hlinkfile"/>
              </a:rPr>
              <a:t>Prep Sheet Example</a:t>
            </a:r>
            <a:endParaRPr lang="en-US" sz="5400" dirty="0" smtClean="0">
              <a:solidFill>
                <a:schemeClr val="bg1">
                  <a:lumMod val="95000"/>
                </a:schemeClr>
              </a:solidFill>
              <a:latin typeface="Vegur" panose="00000500000000000000"/>
            </a:endParaRPr>
          </a:p>
          <a:p>
            <a:pPr algn="ctr"/>
            <a:endParaRPr lang="en-US" sz="5400" dirty="0">
              <a:solidFill>
                <a:schemeClr val="bg1">
                  <a:lumMod val="95000"/>
                </a:schemeClr>
              </a:solidFill>
              <a:latin typeface="Vegur" panose="000005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430" y="1383081"/>
            <a:ext cx="8469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bg1"/>
                </a:solidFill>
              </a:rPr>
              <a:t>“Great, but when am I going to do this?”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4"/>
            <a:ext cx="11735009" cy="68519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862704"/>
            <a:ext cx="4150614" cy="5039253"/>
          </a:xfrm>
          <a:prstGeom prst="rect">
            <a:avLst/>
          </a:prstGeom>
          <a:solidFill>
            <a:srgbClr val="33333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-888644" y="50004"/>
            <a:ext cx="5039257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40159" y="3023"/>
            <a:ext cx="4781182" cy="18127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S</a:t>
            </a:r>
            <a:r>
              <a:rPr lang="id-ID" sz="4000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ummary</a:t>
            </a:r>
            <a:endParaRPr lang="en-US" sz="20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35651"/>
            <a:ext cx="4267010" cy="48223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Vegur" panose="00000500000000000000" pitchFamily="50" charset="0"/>
              </a:rPr>
              <a:t>Fully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prepared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First pitch a strike</a:t>
            </a:r>
            <a:endParaRPr lang="en-US" b="1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Vegur" panose="00000500000000000000" pitchFamily="50" charset="0"/>
              </a:rPr>
              <a:t>Spoke their language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Disarmed them with your competent authority</a:t>
            </a:r>
            <a:endParaRPr lang="en-US" b="1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Achieved you goal</a:t>
            </a:r>
            <a:endParaRPr lang="en-US" b="1" dirty="0">
              <a:solidFill>
                <a:schemeClr val="bg1"/>
              </a:solidFill>
              <a:latin typeface="Vegur" panose="00000500000000000000" pitchFamily="50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Left </a:t>
            </a:r>
            <a:r>
              <a:rPr lang="en-US" b="1" dirty="0">
                <a:solidFill>
                  <a:schemeClr val="bg1"/>
                </a:solidFill>
                <a:latin typeface="Vegur" panose="00000500000000000000" pitchFamily="50" charset="0"/>
              </a:rPr>
              <a:t>like the </a:t>
            </a:r>
            <a:r>
              <a:rPr lang="en-US" b="1" dirty="0" err="1">
                <a:solidFill>
                  <a:schemeClr val="bg1"/>
                </a:solidFill>
                <a:latin typeface="Vegur" panose="00000500000000000000" pitchFamily="50" charset="0"/>
              </a:rPr>
              <a:t>Fonz</a:t>
            </a:r>
            <a:r>
              <a:rPr lang="en-US" b="1" dirty="0">
                <a:solidFill>
                  <a:schemeClr val="bg1"/>
                </a:solidFill>
                <a:latin typeface="Vegur" panose="00000500000000000000" pitchFamily="50" charset="0"/>
              </a:rPr>
              <a:t> leaving </a:t>
            </a:r>
            <a:r>
              <a:rPr lang="en-US" b="1" dirty="0" smtClean="0">
                <a:solidFill>
                  <a:schemeClr val="bg1"/>
                </a:solidFill>
                <a:latin typeface="Vegur" panose="00000500000000000000" pitchFamily="50" charset="0"/>
              </a:rPr>
              <a:t>Arnold’s</a:t>
            </a:r>
            <a:endParaRPr lang="en-US" sz="24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820" y="2559410"/>
            <a:ext cx="57033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SNAPP Poll Questions and Instructions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89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367" y="0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5239" y="1282685"/>
            <a:ext cx="5318761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825239" y="-405255"/>
            <a:ext cx="5534109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5091" y="164548"/>
            <a:ext cx="4229310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Action Items &amp; Exercises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85091" y="1410304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u="sng" dirty="0" smtClean="0"/>
              <a:t>Action Items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00" u="sng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Use SNAPP.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Download </a:t>
            </a:r>
            <a:r>
              <a:rPr lang="en-US" sz="2400" dirty="0"/>
              <a:t>the Preparation Worksheet </a:t>
            </a:r>
            <a:r>
              <a:rPr lang="en-US" sz="2400" dirty="0" smtClean="0"/>
              <a:t>from SNAPP and use it.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Use the “Are you ready for…” on someone today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Report back on your experience with both.</a:t>
            </a:r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12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 smtClean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300764"/>
            <a:ext cx="4989030" cy="96269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prstClr val="white"/>
              </a:solidFill>
              <a:latin typeface="Vegu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0572" y="0"/>
            <a:ext cx="3603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Engagement in the First Meeting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540572" y="2093910"/>
            <a:ext cx="3603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the First Pitch a Strike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Their Current Personality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Disarming Authority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Depart with </a:t>
            </a:r>
            <a:r>
              <a:rPr lang="en-US" sz="2400" dirty="0" smtClean="0"/>
              <a:t>Confidence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Tool to Manage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SNAPP Poll Questions and Exercises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696912"/>
            <a:ext cx="5354435" cy="56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068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We Don’t 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“Mission statement, blah </a:t>
            </a:r>
            <a:r>
              <a:rPr lang="en-US" sz="4000" dirty="0" err="1" smtClean="0"/>
              <a:t>blah</a:t>
            </a:r>
            <a:r>
              <a:rPr lang="en-US" sz="4000" dirty="0" smtClean="0"/>
              <a:t> </a:t>
            </a:r>
            <a:r>
              <a:rPr lang="en-US" sz="4000" dirty="0" err="1" smtClean="0"/>
              <a:t>blah</a:t>
            </a:r>
            <a:r>
              <a:rPr lang="en-US" sz="4000" dirty="0" smtClean="0"/>
              <a:t>”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 smtClean="0"/>
              <a:t>“Our service and technology is the best in the universe, blah </a:t>
            </a:r>
            <a:r>
              <a:rPr lang="en-US" sz="4000" dirty="0" err="1" smtClean="0"/>
              <a:t>blah</a:t>
            </a:r>
            <a:r>
              <a:rPr lang="en-US" sz="4000" dirty="0" smtClean="0"/>
              <a:t> </a:t>
            </a:r>
            <a:r>
              <a:rPr lang="en-US" sz="4000" dirty="0" err="1" smtClean="0"/>
              <a:t>blah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4" name="Multiply 3"/>
          <p:cNvSpPr/>
          <p:nvPr/>
        </p:nvSpPr>
        <p:spPr>
          <a:xfrm>
            <a:off x="628650" y="1568059"/>
            <a:ext cx="7532176" cy="51454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Strategy #1: Make the First Pitch a Strike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8"/>
            <a:ext cx="9245600" cy="159405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5626" y="3286151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54629"/>
            <a:ext cx="9245600" cy="37592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Strategy #1: Make the First Pitch a Strike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8"/>
            <a:ext cx="9245600" cy="159405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POLL #2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8187</TotalTime>
  <Words>633</Words>
  <Application>Microsoft Office PowerPoint</Application>
  <PresentationFormat>On-screen Show (4:3)</PresentationFormat>
  <Paragraphs>134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Baskerville Old Face</vt:lpstr>
      <vt:lpstr>Calibri</vt:lpstr>
      <vt:lpstr>Calibri Light</vt:lpstr>
      <vt:lpstr>Times New Roman</vt:lpstr>
      <vt:lpstr>Vegur</vt:lpstr>
      <vt:lpstr>Office Theme</vt:lpstr>
      <vt:lpstr>1_Office Theme</vt:lpstr>
      <vt:lpstr>3_Office Theme</vt:lpstr>
      <vt:lpstr>Winning New Business Specifically Tailored for:    Session #3: Engagement in the First Meeting  December 15, 2015</vt:lpstr>
      <vt:lpstr>PowerPoint Presentation</vt:lpstr>
      <vt:lpstr>PowerPoint Presentation</vt:lpstr>
      <vt:lpstr>PowerPoint Presentation</vt:lpstr>
      <vt:lpstr>PowerPoint Presentation</vt:lpstr>
      <vt:lpstr>Engagement in the First Meeting </vt:lpstr>
      <vt:lpstr>What We Don’t Do</vt:lpstr>
      <vt:lpstr>Strategy #1: Make the First Pitch a Strike</vt:lpstr>
      <vt:lpstr>Strategy #1: Make the First Pitch a Strike</vt:lpstr>
      <vt:lpstr>Define the Outcome</vt:lpstr>
      <vt:lpstr>Define the Outcome</vt:lpstr>
      <vt:lpstr>PowerPoint Presentation</vt:lpstr>
      <vt:lpstr>PowerPoint Presentation</vt:lpstr>
      <vt:lpstr>Transition (if necessary)</vt:lpstr>
      <vt:lpstr>Strategy #2: Understand Their Current Personality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#3: Disarm with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Strategy #4: Depart with Confidence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246</cp:revision>
  <dcterms:created xsi:type="dcterms:W3CDTF">2015-05-01T22:42:50Z</dcterms:created>
  <dcterms:modified xsi:type="dcterms:W3CDTF">2015-12-15T15:47:31Z</dcterms:modified>
</cp:coreProperties>
</file>