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  <p:sldMasterId id="2147483855" r:id="rId2"/>
    <p:sldMasterId id="2147483867" r:id="rId3"/>
  </p:sldMasterIdLst>
  <p:notesMasterIdLst>
    <p:notesMasterId r:id="rId49"/>
  </p:notesMasterIdLst>
  <p:handoutMasterIdLst>
    <p:handoutMasterId r:id="rId50"/>
  </p:handoutMasterIdLst>
  <p:sldIdLst>
    <p:sldId id="297" r:id="rId4"/>
    <p:sldId id="780" r:id="rId5"/>
    <p:sldId id="787" r:id="rId6"/>
    <p:sldId id="788" r:id="rId7"/>
    <p:sldId id="790" r:id="rId8"/>
    <p:sldId id="808" r:id="rId9"/>
    <p:sldId id="809" r:id="rId10"/>
    <p:sldId id="766" r:id="rId11"/>
    <p:sldId id="709" r:id="rId12"/>
    <p:sldId id="769" r:id="rId13"/>
    <p:sldId id="772" r:id="rId14"/>
    <p:sldId id="778" r:id="rId15"/>
    <p:sldId id="779" r:id="rId16"/>
    <p:sldId id="770" r:id="rId17"/>
    <p:sldId id="816" r:id="rId18"/>
    <p:sldId id="819" r:id="rId19"/>
    <p:sldId id="767" r:id="rId20"/>
    <p:sldId id="653" r:id="rId21"/>
    <p:sldId id="543" r:id="rId22"/>
    <p:sldId id="781" r:id="rId23"/>
    <p:sldId id="773" r:id="rId24"/>
    <p:sldId id="782" r:id="rId25"/>
    <p:sldId id="783" r:id="rId26"/>
    <p:sldId id="784" r:id="rId27"/>
    <p:sldId id="791" r:id="rId28"/>
    <p:sldId id="792" r:id="rId29"/>
    <p:sldId id="774" r:id="rId30"/>
    <p:sldId id="793" r:id="rId31"/>
    <p:sldId id="805" r:id="rId32"/>
    <p:sldId id="795" r:id="rId33"/>
    <p:sldId id="802" r:id="rId34"/>
    <p:sldId id="803" r:id="rId35"/>
    <p:sldId id="804" r:id="rId36"/>
    <p:sldId id="798" r:id="rId37"/>
    <p:sldId id="801" r:id="rId38"/>
    <p:sldId id="800" r:id="rId39"/>
    <p:sldId id="796" r:id="rId40"/>
    <p:sldId id="806" r:id="rId41"/>
    <p:sldId id="776" r:id="rId42"/>
    <p:sldId id="811" r:id="rId43"/>
    <p:sldId id="777" r:id="rId44"/>
    <p:sldId id="812" r:id="rId45"/>
    <p:sldId id="817" r:id="rId46"/>
    <p:sldId id="818" r:id="rId47"/>
    <p:sldId id="310" r:id="rId4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B105"/>
    <a:srgbClr val="FEEB76"/>
    <a:srgbClr val="ECB03C"/>
    <a:srgbClr val="EED93A"/>
    <a:srgbClr val="DEAE00"/>
    <a:srgbClr val="FFF4C5"/>
    <a:srgbClr val="FFFCEF"/>
    <a:srgbClr val="FFF3C5"/>
    <a:srgbClr val="FEF3B4"/>
    <a:srgbClr val="F6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outlineViewPr>
    <p:cViewPr>
      <p:scale>
        <a:sx n="33" d="100"/>
        <a:sy n="33" d="100"/>
      </p:scale>
      <p:origin x="0" y="-44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97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B7EECC1A-29E8-456D-B873-61703DF427F2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/>
            <a:t>Benefit</a:t>
          </a:r>
          <a:endParaRPr lang="en-US" dirty="0"/>
        </a:p>
      </dgm:t>
    </dgm:pt>
    <dgm:pt modelId="{E0C44E9E-9CED-49CD-A168-EA06F2F3AF83}" type="parTrans" cxnId="{8AEDEBE8-824E-44D6-87F9-B2FCFEFFBC1C}">
      <dgm:prSet/>
      <dgm:spPr/>
      <dgm:t>
        <a:bodyPr/>
        <a:lstStyle/>
        <a:p>
          <a:endParaRPr lang="en-US"/>
        </a:p>
      </dgm:t>
    </dgm:pt>
    <dgm:pt modelId="{C089C21E-E100-4A41-AAEA-24FD16B2D2F1}" type="sibTrans" cxnId="{8AEDEBE8-824E-44D6-87F9-B2FCFEFFBC1C}">
      <dgm:prSet/>
      <dgm:spPr/>
      <dgm:t>
        <a:bodyPr/>
        <a:lstStyle/>
        <a:p>
          <a:endParaRPr lang="en-US"/>
        </a:p>
      </dgm:t>
    </dgm:pt>
    <dgm:pt modelId="{701B7AF0-4D2D-47CF-963E-8FB6A6037E34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Relevant Story</a:t>
          </a:r>
        </a:p>
      </dgm:t>
    </dgm:pt>
    <dgm:pt modelId="{E663D8C9-37F2-4592-8C0A-2EC6E2580852}" type="parTrans" cxnId="{F33779A3-DD85-47B0-A408-381318E9DABF}">
      <dgm:prSet/>
      <dgm:spPr/>
      <dgm:t>
        <a:bodyPr/>
        <a:lstStyle/>
        <a:p>
          <a:endParaRPr lang="en-US"/>
        </a:p>
      </dgm:t>
    </dgm:pt>
    <dgm:pt modelId="{7201C9A1-8CFB-469F-9D3D-8C5AEF46DE9B}" type="sibTrans" cxnId="{F33779A3-DD85-47B0-A408-381318E9DABF}">
      <dgm:prSet/>
      <dgm:spPr/>
      <dgm:t>
        <a:bodyPr/>
        <a:lstStyle/>
        <a:p>
          <a:endParaRPr lang="en-US"/>
        </a:p>
      </dgm:t>
    </dgm:pt>
    <dgm:pt modelId="{5D475C9F-0F4B-4906-ADB7-10FFCCD22678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Tailored Benefit</a:t>
          </a:r>
        </a:p>
      </dgm:t>
    </dgm:pt>
    <dgm:pt modelId="{0E29FB02-E909-4C4C-ACC7-FED3C10693D6}" type="parTrans" cxnId="{D01E483B-8555-42DB-AF18-F7D7C4B4FB86}">
      <dgm:prSet/>
      <dgm:spPr/>
      <dgm:t>
        <a:bodyPr/>
        <a:lstStyle/>
        <a:p>
          <a:endParaRPr lang="en-US"/>
        </a:p>
      </dgm:t>
    </dgm:pt>
    <dgm:pt modelId="{58B5CA77-01D2-419B-B5D3-70DDB114FF76}" type="sibTrans" cxnId="{D01E483B-8555-42DB-AF18-F7D7C4B4FB86}">
      <dgm:prSet/>
      <dgm:spPr/>
      <dgm:t>
        <a:bodyPr/>
        <a:lstStyle/>
        <a:p>
          <a:endParaRPr lang="en-US"/>
        </a:p>
      </dgm:t>
    </dgm:pt>
    <dgm:pt modelId="{5970CF2B-3632-4E43-85F8-E4C46577C753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A3D84D50-2F6C-4CD9-ABCF-D2A87D5A9B76}" type="pres">
      <dgm:prSet presAssocID="{B7EECC1A-29E8-456D-B873-61703DF427F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11317B3-B2E6-4694-B140-C9C478E11E25}" type="pres">
      <dgm:prSet presAssocID="{C089C21E-E100-4A41-AAEA-24FD16B2D2F1}" presName="parTxOnlySpace" presStyleCnt="0"/>
      <dgm:spPr/>
    </dgm:pt>
    <dgm:pt modelId="{D95A9E6B-C3E6-4552-8908-67AB84474A59}" type="pres">
      <dgm:prSet presAssocID="{701B7AF0-4D2D-47CF-963E-8FB6A6037E3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AC820F3-D5E7-4185-A9C0-A0DF7A926035}" type="pres">
      <dgm:prSet presAssocID="{7201C9A1-8CFB-469F-9D3D-8C5AEF46DE9B}" presName="parTxOnlySpace" presStyleCnt="0"/>
      <dgm:spPr/>
    </dgm:pt>
    <dgm:pt modelId="{58AF6A35-D4E2-49FB-9BD7-712D88335838}" type="pres">
      <dgm:prSet presAssocID="{5D475C9F-0F4B-4906-ADB7-10FFCCD2267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B98399-A381-4C47-85EA-72254D4F72BA}" type="pres">
      <dgm:prSet presAssocID="{58B5CA77-01D2-419B-B5D3-70DDB114FF76}" presName="parTxOnlySpace" presStyleCnt="0"/>
      <dgm:spPr/>
    </dgm:pt>
    <dgm:pt modelId="{4AE534FC-D021-4475-A061-1AE81ED0E5D5}" type="pres">
      <dgm:prSet presAssocID="{5970CF2B-3632-4E43-85F8-E4C46577C75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3DCDCC9-5459-452C-9B54-63AEB005CF29}" type="presOf" srcId="{5D475C9F-0F4B-4906-ADB7-10FFCCD22678}" destId="{58AF6A35-D4E2-49FB-9BD7-712D88335838}" srcOrd="0" destOrd="0" presId="urn:microsoft.com/office/officeart/2005/8/layout/chevron1"/>
    <dgm:cxn modelId="{6C9EF7E6-3EA6-4625-B7F0-7E0D3311C7B6}" type="presOf" srcId="{701B7AF0-4D2D-47CF-963E-8FB6A6037E34}" destId="{D95A9E6B-C3E6-4552-8908-67AB84474A59}" srcOrd="0" destOrd="0" presId="urn:microsoft.com/office/officeart/2005/8/layout/chevron1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A0EF33A-8535-4CF7-A4F6-40A1F3108132}" type="presOf" srcId="{B7EECC1A-29E8-456D-B873-61703DF427F2}" destId="{A3D84D50-2F6C-4CD9-ABCF-D2A87D5A9B76}" srcOrd="0" destOrd="0" presId="urn:microsoft.com/office/officeart/2005/8/layout/chevron1"/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F33779A3-DD85-47B0-A408-381318E9DABF}" srcId="{EB9EA1A5-28EE-4A49-9728-90E56658B91F}" destId="{701B7AF0-4D2D-47CF-963E-8FB6A6037E34}" srcOrd="1" destOrd="0" parTransId="{E663D8C9-37F2-4592-8C0A-2EC6E2580852}" sibTransId="{7201C9A1-8CFB-469F-9D3D-8C5AEF46DE9B}"/>
    <dgm:cxn modelId="{1000E2A8-130B-4AC3-8479-4ADFC2725989}" srcId="{EB9EA1A5-28EE-4A49-9728-90E56658B91F}" destId="{5970CF2B-3632-4E43-85F8-E4C46577C753}" srcOrd="3" destOrd="0" parTransId="{5281C99D-73BE-4D60-95F5-A814C1C91332}" sibTransId="{8B47CABC-09E0-4ECB-88F1-10239DC52ADD}"/>
    <dgm:cxn modelId="{D01E483B-8555-42DB-AF18-F7D7C4B4FB86}" srcId="{EB9EA1A5-28EE-4A49-9728-90E56658B91F}" destId="{5D475C9F-0F4B-4906-ADB7-10FFCCD22678}" srcOrd="2" destOrd="0" parTransId="{0E29FB02-E909-4C4C-ACC7-FED3C10693D6}" sibTransId="{58B5CA77-01D2-419B-B5D3-70DDB114FF76}"/>
    <dgm:cxn modelId="{8AEDEBE8-824E-44D6-87F9-B2FCFEFFBC1C}" srcId="{EB9EA1A5-28EE-4A49-9728-90E56658B91F}" destId="{B7EECC1A-29E8-456D-B873-61703DF427F2}" srcOrd="0" destOrd="0" parTransId="{E0C44E9E-9CED-49CD-A168-EA06F2F3AF83}" sibTransId="{C089C21E-E100-4A41-AAEA-24FD16B2D2F1}"/>
    <dgm:cxn modelId="{21DD83E5-DBB3-40F2-AB65-C24D204BA338}" type="presParOf" srcId="{B1EBAEC6-5108-427C-A139-5D2036CFADED}" destId="{A3D84D50-2F6C-4CD9-ABCF-D2A87D5A9B76}" srcOrd="0" destOrd="0" presId="urn:microsoft.com/office/officeart/2005/8/layout/chevron1"/>
    <dgm:cxn modelId="{3EF51230-3CF9-4977-8FDE-1C94FAA14FEC}" type="presParOf" srcId="{B1EBAEC6-5108-427C-A139-5D2036CFADED}" destId="{B11317B3-B2E6-4694-B140-C9C478E11E25}" srcOrd="1" destOrd="0" presId="urn:microsoft.com/office/officeart/2005/8/layout/chevron1"/>
    <dgm:cxn modelId="{36627827-F2AE-4F83-8D63-BFCB29865B57}" type="presParOf" srcId="{B1EBAEC6-5108-427C-A139-5D2036CFADED}" destId="{D95A9E6B-C3E6-4552-8908-67AB84474A59}" srcOrd="2" destOrd="0" presId="urn:microsoft.com/office/officeart/2005/8/layout/chevron1"/>
    <dgm:cxn modelId="{F785F33A-BD5C-41EE-A8AC-F2EF82EF73B2}" type="presParOf" srcId="{B1EBAEC6-5108-427C-A139-5D2036CFADED}" destId="{3AC820F3-D5E7-4185-A9C0-A0DF7A926035}" srcOrd="3" destOrd="0" presId="urn:microsoft.com/office/officeart/2005/8/layout/chevron1"/>
    <dgm:cxn modelId="{309E464F-CCE1-4EED-A81E-A605B1A18451}" type="presParOf" srcId="{B1EBAEC6-5108-427C-A139-5D2036CFADED}" destId="{58AF6A35-D4E2-49FB-9BD7-712D88335838}" srcOrd="4" destOrd="0" presId="urn:microsoft.com/office/officeart/2005/8/layout/chevron1"/>
    <dgm:cxn modelId="{DD5728E1-2E65-45A2-AAE6-D9FEB35D8812}" type="presParOf" srcId="{B1EBAEC6-5108-427C-A139-5D2036CFADED}" destId="{B8B98399-A381-4C47-85EA-72254D4F72BA}" srcOrd="5" destOrd="0" presId="urn:microsoft.com/office/officeart/2005/8/layout/chevron1"/>
    <dgm:cxn modelId="{6012A5BF-14DE-4F3C-8870-62A01C4AD5B1}" type="presParOf" srcId="{B1EBAEC6-5108-427C-A139-5D2036CFADED}" destId="{4AE534FC-D021-4475-A061-1AE81ED0E5D5}" srcOrd="6" destOrd="0" presId="urn:microsoft.com/office/officeart/2005/8/layout/chevron1"/>
  </dgm:cxnLst>
  <dgm:bg>
    <a:solidFill>
      <a:srgbClr val="D9B105"/>
    </a:solidFill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B7EECC1A-29E8-456D-B873-61703DF427F2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/>
            <a:t>Benefit</a:t>
          </a:r>
          <a:endParaRPr lang="en-US" dirty="0"/>
        </a:p>
      </dgm:t>
    </dgm:pt>
    <dgm:pt modelId="{E0C44E9E-9CED-49CD-A168-EA06F2F3AF83}" type="parTrans" cxnId="{8AEDEBE8-824E-44D6-87F9-B2FCFEFFBC1C}">
      <dgm:prSet/>
      <dgm:spPr/>
      <dgm:t>
        <a:bodyPr/>
        <a:lstStyle/>
        <a:p>
          <a:endParaRPr lang="en-US"/>
        </a:p>
      </dgm:t>
    </dgm:pt>
    <dgm:pt modelId="{C089C21E-E100-4A41-AAEA-24FD16B2D2F1}" type="sibTrans" cxnId="{8AEDEBE8-824E-44D6-87F9-B2FCFEFFBC1C}">
      <dgm:prSet/>
      <dgm:spPr/>
      <dgm:t>
        <a:bodyPr/>
        <a:lstStyle/>
        <a:p>
          <a:endParaRPr lang="en-US"/>
        </a:p>
      </dgm:t>
    </dgm:pt>
    <dgm:pt modelId="{701B7AF0-4D2D-47CF-963E-8FB6A6037E34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/>
            <a:t>Relevant </a:t>
          </a:r>
          <a:r>
            <a:rPr lang="en-US" dirty="0"/>
            <a:t>Story</a:t>
          </a:r>
        </a:p>
      </dgm:t>
    </dgm:pt>
    <dgm:pt modelId="{E663D8C9-37F2-4592-8C0A-2EC6E2580852}" type="parTrans" cxnId="{F33779A3-DD85-47B0-A408-381318E9DABF}">
      <dgm:prSet/>
      <dgm:spPr/>
      <dgm:t>
        <a:bodyPr/>
        <a:lstStyle/>
        <a:p>
          <a:endParaRPr lang="en-US"/>
        </a:p>
      </dgm:t>
    </dgm:pt>
    <dgm:pt modelId="{7201C9A1-8CFB-469F-9D3D-8C5AEF46DE9B}" type="sibTrans" cxnId="{F33779A3-DD85-47B0-A408-381318E9DABF}">
      <dgm:prSet/>
      <dgm:spPr/>
      <dgm:t>
        <a:bodyPr/>
        <a:lstStyle/>
        <a:p>
          <a:endParaRPr lang="en-US"/>
        </a:p>
      </dgm:t>
    </dgm:pt>
    <dgm:pt modelId="{5D475C9F-0F4B-4906-ADB7-10FFCCD22678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Tailored Benefit</a:t>
          </a:r>
        </a:p>
      </dgm:t>
    </dgm:pt>
    <dgm:pt modelId="{0E29FB02-E909-4C4C-ACC7-FED3C10693D6}" type="parTrans" cxnId="{D01E483B-8555-42DB-AF18-F7D7C4B4FB86}">
      <dgm:prSet/>
      <dgm:spPr/>
      <dgm:t>
        <a:bodyPr/>
        <a:lstStyle/>
        <a:p>
          <a:endParaRPr lang="en-US"/>
        </a:p>
      </dgm:t>
    </dgm:pt>
    <dgm:pt modelId="{58B5CA77-01D2-419B-B5D3-70DDB114FF76}" type="sibTrans" cxnId="{D01E483B-8555-42DB-AF18-F7D7C4B4FB86}">
      <dgm:prSet/>
      <dgm:spPr/>
      <dgm:t>
        <a:bodyPr/>
        <a:lstStyle/>
        <a:p>
          <a:endParaRPr lang="en-US"/>
        </a:p>
      </dgm:t>
    </dgm:pt>
    <dgm:pt modelId="{5970CF2B-3632-4E43-85F8-E4C46577C753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A3D84D50-2F6C-4CD9-ABCF-D2A87D5A9B76}" type="pres">
      <dgm:prSet presAssocID="{B7EECC1A-29E8-456D-B873-61703DF427F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11317B3-B2E6-4694-B140-C9C478E11E25}" type="pres">
      <dgm:prSet presAssocID="{C089C21E-E100-4A41-AAEA-24FD16B2D2F1}" presName="parTxOnlySpace" presStyleCnt="0"/>
      <dgm:spPr/>
    </dgm:pt>
    <dgm:pt modelId="{D95A9E6B-C3E6-4552-8908-67AB84474A59}" type="pres">
      <dgm:prSet presAssocID="{701B7AF0-4D2D-47CF-963E-8FB6A6037E3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AC820F3-D5E7-4185-A9C0-A0DF7A926035}" type="pres">
      <dgm:prSet presAssocID="{7201C9A1-8CFB-469F-9D3D-8C5AEF46DE9B}" presName="parTxOnlySpace" presStyleCnt="0"/>
      <dgm:spPr/>
    </dgm:pt>
    <dgm:pt modelId="{58AF6A35-D4E2-49FB-9BD7-712D88335838}" type="pres">
      <dgm:prSet presAssocID="{5D475C9F-0F4B-4906-ADB7-10FFCCD2267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B98399-A381-4C47-85EA-72254D4F72BA}" type="pres">
      <dgm:prSet presAssocID="{58B5CA77-01D2-419B-B5D3-70DDB114FF76}" presName="parTxOnlySpace" presStyleCnt="0"/>
      <dgm:spPr/>
    </dgm:pt>
    <dgm:pt modelId="{4AE534FC-D021-4475-A061-1AE81ED0E5D5}" type="pres">
      <dgm:prSet presAssocID="{5970CF2B-3632-4E43-85F8-E4C46577C75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3DCDCC9-5459-452C-9B54-63AEB005CF29}" type="presOf" srcId="{5D475C9F-0F4B-4906-ADB7-10FFCCD22678}" destId="{58AF6A35-D4E2-49FB-9BD7-712D88335838}" srcOrd="0" destOrd="0" presId="urn:microsoft.com/office/officeart/2005/8/layout/chevron1"/>
    <dgm:cxn modelId="{6C9EF7E6-3EA6-4625-B7F0-7E0D3311C7B6}" type="presOf" srcId="{701B7AF0-4D2D-47CF-963E-8FB6A6037E34}" destId="{D95A9E6B-C3E6-4552-8908-67AB84474A59}" srcOrd="0" destOrd="0" presId="urn:microsoft.com/office/officeart/2005/8/layout/chevron1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A0EF33A-8535-4CF7-A4F6-40A1F3108132}" type="presOf" srcId="{B7EECC1A-29E8-456D-B873-61703DF427F2}" destId="{A3D84D50-2F6C-4CD9-ABCF-D2A87D5A9B76}" srcOrd="0" destOrd="0" presId="urn:microsoft.com/office/officeart/2005/8/layout/chevron1"/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F33779A3-DD85-47B0-A408-381318E9DABF}" srcId="{EB9EA1A5-28EE-4A49-9728-90E56658B91F}" destId="{701B7AF0-4D2D-47CF-963E-8FB6A6037E34}" srcOrd="1" destOrd="0" parTransId="{E663D8C9-37F2-4592-8C0A-2EC6E2580852}" sibTransId="{7201C9A1-8CFB-469F-9D3D-8C5AEF46DE9B}"/>
    <dgm:cxn modelId="{1000E2A8-130B-4AC3-8479-4ADFC2725989}" srcId="{EB9EA1A5-28EE-4A49-9728-90E56658B91F}" destId="{5970CF2B-3632-4E43-85F8-E4C46577C753}" srcOrd="3" destOrd="0" parTransId="{5281C99D-73BE-4D60-95F5-A814C1C91332}" sibTransId="{8B47CABC-09E0-4ECB-88F1-10239DC52ADD}"/>
    <dgm:cxn modelId="{D01E483B-8555-42DB-AF18-F7D7C4B4FB86}" srcId="{EB9EA1A5-28EE-4A49-9728-90E56658B91F}" destId="{5D475C9F-0F4B-4906-ADB7-10FFCCD22678}" srcOrd="2" destOrd="0" parTransId="{0E29FB02-E909-4C4C-ACC7-FED3C10693D6}" sibTransId="{58B5CA77-01D2-419B-B5D3-70DDB114FF76}"/>
    <dgm:cxn modelId="{8AEDEBE8-824E-44D6-87F9-B2FCFEFFBC1C}" srcId="{EB9EA1A5-28EE-4A49-9728-90E56658B91F}" destId="{B7EECC1A-29E8-456D-B873-61703DF427F2}" srcOrd="0" destOrd="0" parTransId="{E0C44E9E-9CED-49CD-A168-EA06F2F3AF83}" sibTransId="{C089C21E-E100-4A41-AAEA-24FD16B2D2F1}"/>
    <dgm:cxn modelId="{21DD83E5-DBB3-40F2-AB65-C24D204BA338}" type="presParOf" srcId="{B1EBAEC6-5108-427C-A139-5D2036CFADED}" destId="{A3D84D50-2F6C-4CD9-ABCF-D2A87D5A9B76}" srcOrd="0" destOrd="0" presId="urn:microsoft.com/office/officeart/2005/8/layout/chevron1"/>
    <dgm:cxn modelId="{3EF51230-3CF9-4977-8FDE-1C94FAA14FEC}" type="presParOf" srcId="{B1EBAEC6-5108-427C-A139-5D2036CFADED}" destId="{B11317B3-B2E6-4694-B140-C9C478E11E25}" srcOrd="1" destOrd="0" presId="urn:microsoft.com/office/officeart/2005/8/layout/chevron1"/>
    <dgm:cxn modelId="{36627827-F2AE-4F83-8D63-BFCB29865B57}" type="presParOf" srcId="{B1EBAEC6-5108-427C-A139-5D2036CFADED}" destId="{D95A9E6B-C3E6-4552-8908-67AB84474A59}" srcOrd="2" destOrd="0" presId="urn:microsoft.com/office/officeart/2005/8/layout/chevron1"/>
    <dgm:cxn modelId="{F785F33A-BD5C-41EE-A8AC-F2EF82EF73B2}" type="presParOf" srcId="{B1EBAEC6-5108-427C-A139-5D2036CFADED}" destId="{3AC820F3-D5E7-4185-A9C0-A0DF7A926035}" srcOrd="3" destOrd="0" presId="urn:microsoft.com/office/officeart/2005/8/layout/chevron1"/>
    <dgm:cxn modelId="{309E464F-CCE1-4EED-A81E-A605B1A18451}" type="presParOf" srcId="{B1EBAEC6-5108-427C-A139-5D2036CFADED}" destId="{58AF6A35-D4E2-49FB-9BD7-712D88335838}" srcOrd="4" destOrd="0" presId="urn:microsoft.com/office/officeart/2005/8/layout/chevron1"/>
    <dgm:cxn modelId="{DD5728E1-2E65-45A2-AAE6-D9FEB35D8812}" type="presParOf" srcId="{B1EBAEC6-5108-427C-A139-5D2036CFADED}" destId="{B8B98399-A381-4C47-85EA-72254D4F72BA}" srcOrd="5" destOrd="0" presId="urn:microsoft.com/office/officeart/2005/8/layout/chevron1"/>
    <dgm:cxn modelId="{6012A5BF-14DE-4F3C-8870-62A01C4AD5B1}" type="presParOf" srcId="{B1EBAEC6-5108-427C-A139-5D2036CFADED}" destId="{4AE534FC-D021-4475-A061-1AE81ED0E5D5}" srcOrd="6" destOrd="0" presId="urn:microsoft.com/office/officeart/2005/8/layout/chevron1"/>
  </dgm:cxnLst>
  <dgm:bg>
    <a:solidFill>
      <a:srgbClr val="D9B105"/>
    </a:solidFill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B7EECC1A-29E8-456D-B873-61703DF427F2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Benefit</a:t>
          </a:r>
        </a:p>
      </dgm:t>
    </dgm:pt>
    <dgm:pt modelId="{E0C44E9E-9CED-49CD-A168-EA06F2F3AF83}" type="parTrans" cxnId="{8AEDEBE8-824E-44D6-87F9-B2FCFEFFBC1C}">
      <dgm:prSet/>
      <dgm:spPr/>
      <dgm:t>
        <a:bodyPr/>
        <a:lstStyle/>
        <a:p>
          <a:endParaRPr lang="en-US"/>
        </a:p>
      </dgm:t>
    </dgm:pt>
    <dgm:pt modelId="{C089C21E-E100-4A41-AAEA-24FD16B2D2F1}" type="sibTrans" cxnId="{8AEDEBE8-824E-44D6-87F9-B2FCFEFFBC1C}">
      <dgm:prSet/>
      <dgm:spPr/>
      <dgm:t>
        <a:bodyPr/>
        <a:lstStyle/>
        <a:p>
          <a:endParaRPr lang="en-US"/>
        </a:p>
      </dgm:t>
    </dgm:pt>
    <dgm:pt modelId="{701B7AF0-4D2D-47CF-963E-8FB6A6037E34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Relevant Story</a:t>
          </a:r>
        </a:p>
      </dgm:t>
    </dgm:pt>
    <dgm:pt modelId="{E663D8C9-37F2-4592-8C0A-2EC6E2580852}" type="parTrans" cxnId="{F33779A3-DD85-47B0-A408-381318E9DABF}">
      <dgm:prSet/>
      <dgm:spPr/>
      <dgm:t>
        <a:bodyPr/>
        <a:lstStyle/>
        <a:p>
          <a:endParaRPr lang="en-US"/>
        </a:p>
      </dgm:t>
    </dgm:pt>
    <dgm:pt modelId="{7201C9A1-8CFB-469F-9D3D-8C5AEF46DE9B}" type="sibTrans" cxnId="{F33779A3-DD85-47B0-A408-381318E9DABF}">
      <dgm:prSet/>
      <dgm:spPr/>
      <dgm:t>
        <a:bodyPr/>
        <a:lstStyle/>
        <a:p>
          <a:endParaRPr lang="en-US"/>
        </a:p>
      </dgm:t>
    </dgm:pt>
    <dgm:pt modelId="{5D475C9F-0F4B-4906-ADB7-10FFCCD22678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Tailored Benefit</a:t>
          </a:r>
        </a:p>
      </dgm:t>
    </dgm:pt>
    <dgm:pt modelId="{0E29FB02-E909-4C4C-ACC7-FED3C10693D6}" type="parTrans" cxnId="{D01E483B-8555-42DB-AF18-F7D7C4B4FB86}">
      <dgm:prSet/>
      <dgm:spPr/>
      <dgm:t>
        <a:bodyPr/>
        <a:lstStyle/>
        <a:p>
          <a:endParaRPr lang="en-US"/>
        </a:p>
      </dgm:t>
    </dgm:pt>
    <dgm:pt modelId="{58B5CA77-01D2-419B-B5D3-70DDB114FF76}" type="sibTrans" cxnId="{D01E483B-8555-42DB-AF18-F7D7C4B4FB86}">
      <dgm:prSet/>
      <dgm:spPr/>
      <dgm:t>
        <a:bodyPr/>
        <a:lstStyle/>
        <a:p>
          <a:endParaRPr lang="en-US"/>
        </a:p>
      </dgm:t>
    </dgm:pt>
    <dgm:pt modelId="{5970CF2B-3632-4E43-85F8-E4C46577C753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>
                  <a:lumMod val="85000"/>
                </a:schemeClr>
              </a:solidFill>
            </a:rPr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A3D84D50-2F6C-4CD9-ABCF-D2A87D5A9B76}" type="pres">
      <dgm:prSet presAssocID="{B7EECC1A-29E8-456D-B873-61703DF427F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11317B3-B2E6-4694-B140-C9C478E11E25}" type="pres">
      <dgm:prSet presAssocID="{C089C21E-E100-4A41-AAEA-24FD16B2D2F1}" presName="parTxOnlySpace" presStyleCnt="0"/>
      <dgm:spPr/>
    </dgm:pt>
    <dgm:pt modelId="{D95A9E6B-C3E6-4552-8908-67AB84474A59}" type="pres">
      <dgm:prSet presAssocID="{701B7AF0-4D2D-47CF-963E-8FB6A6037E3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AC820F3-D5E7-4185-A9C0-A0DF7A926035}" type="pres">
      <dgm:prSet presAssocID="{7201C9A1-8CFB-469F-9D3D-8C5AEF46DE9B}" presName="parTxOnlySpace" presStyleCnt="0"/>
      <dgm:spPr/>
    </dgm:pt>
    <dgm:pt modelId="{58AF6A35-D4E2-49FB-9BD7-712D88335838}" type="pres">
      <dgm:prSet presAssocID="{5D475C9F-0F4B-4906-ADB7-10FFCCD2267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B98399-A381-4C47-85EA-72254D4F72BA}" type="pres">
      <dgm:prSet presAssocID="{58B5CA77-01D2-419B-B5D3-70DDB114FF76}" presName="parTxOnlySpace" presStyleCnt="0"/>
      <dgm:spPr/>
    </dgm:pt>
    <dgm:pt modelId="{4AE534FC-D021-4475-A061-1AE81ED0E5D5}" type="pres">
      <dgm:prSet presAssocID="{5970CF2B-3632-4E43-85F8-E4C46577C75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3DCDCC9-5459-452C-9B54-63AEB005CF29}" type="presOf" srcId="{5D475C9F-0F4B-4906-ADB7-10FFCCD22678}" destId="{58AF6A35-D4E2-49FB-9BD7-712D88335838}" srcOrd="0" destOrd="0" presId="urn:microsoft.com/office/officeart/2005/8/layout/chevron1"/>
    <dgm:cxn modelId="{6C9EF7E6-3EA6-4625-B7F0-7E0D3311C7B6}" type="presOf" srcId="{701B7AF0-4D2D-47CF-963E-8FB6A6037E34}" destId="{D95A9E6B-C3E6-4552-8908-67AB84474A59}" srcOrd="0" destOrd="0" presId="urn:microsoft.com/office/officeart/2005/8/layout/chevron1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A0EF33A-8535-4CF7-A4F6-40A1F3108132}" type="presOf" srcId="{B7EECC1A-29E8-456D-B873-61703DF427F2}" destId="{A3D84D50-2F6C-4CD9-ABCF-D2A87D5A9B76}" srcOrd="0" destOrd="0" presId="urn:microsoft.com/office/officeart/2005/8/layout/chevron1"/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F33779A3-DD85-47B0-A408-381318E9DABF}" srcId="{EB9EA1A5-28EE-4A49-9728-90E56658B91F}" destId="{701B7AF0-4D2D-47CF-963E-8FB6A6037E34}" srcOrd="1" destOrd="0" parTransId="{E663D8C9-37F2-4592-8C0A-2EC6E2580852}" sibTransId="{7201C9A1-8CFB-469F-9D3D-8C5AEF46DE9B}"/>
    <dgm:cxn modelId="{1000E2A8-130B-4AC3-8479-4ADFC2725989}" srcId="{EB9EA1A5-28EE-4A49-9728-90E56658B91F}" destId="{5970CF2B-3632-4E43-85F8-E4C46577C753}" srcOrd="3" destOrd="0" parTransId="{5281C99D-73BE-4D60-95F5-A814C1C91332}" sibTransId="{8B47CABC-09E0-4ECB-88F1-10239DC52ADD}"/>
    <dgm:cxn modelId="{D01E483B-8555-42DB-AF18-F7D7C4B4FB86}" srcId="{EB9EA1A5-28EE-4A49-9728-90E56658B91F}" destId="{5D475C9F-0F4B-4906-ADB7-10FFCCD22678}" srcOrd="2" destOrd="0" parTransId="{0E29FB02-E909-4C4C-ACC7-FED3C10693D6}" sibTransId="{58B5CA77-01D2-419B-B5D3-70DDB114FF76}"/>
    <dgm:cxn modelId="{8AEDEBE8-824E-44D6-87F9-B2FCFEFFBC1C}" srcId="{EB9EA1A5-28EE-4A49-9728-90E56658B91F}" destId="{B7EECC1A-29E8-456D-B873-61703DF427F2}" srcOrd="0" destOrd="0" parTransId="{E0C44E9E-9CED-49CD-A168-EA06F2F3AF83}" sibTransId="{C089C21E-E100-4A41-AAEA-24FD16B2D2F1}"/>
    <dgm:cxn modelId="{21DD83E5-DBB3-40F2-AB65-C24D204BA338}" type="presParOf" srcId="{B1EBAEC6-5108-427C-A139-5D2036CFADED}" destId="{A3D84D50-2F6C-4CD9-ABCF-D2A87D5A9B76}" srcOrd="0" destOrd="0" presId="urn:microsoft.com/office/officeart/2005/8/layout/chevron1"/>
    <dgm:cxn modelId="{3EF51230-3CF9-4977-8FDE-1C94FAA14FEC}" type="presParOf" srcId="{B1EBAEC6-5108-427C-A139-5D2036CFADED}" destId="{B11317B3-B2E6-4694-B140-C9C478E11E25}" srcOrd="1" destOrd="0" presId="urn:microsoft.com/office/officeart/2005/8/layout/chevron1"/>
    <dgm:cxn modelId="{36627827-F2AE-4F83-8D63-BFCB29865B57}" type="presParOf" srcId="{B1EBAEC6-5108-427C-A139-5D2036CFADED}" destId="{D95A9E6B-C3E6-4552-8908-67AB84474A59}" srcOrd="2" destOrd="0" presId="urn:microsoft.com/office/officeart/2005/8/layout/chevron1"/>
    <dgm:cxn modelId="{F785F33A-BD5C-41EE-A8AC-F2EF82EF73B2}" type="presParOf" srcId="{B1EBAEC6-5108-427C-A139-5D2036CFADED}" destId="{3AC820F3-D5E7-4185-A9C0-A0DF7A926035}" srcOrd="3" destOrd="0" presId="urn:microsoft.com/office/officeart/2005/8/layout/chevron1"/>
    <dgm:cxn modelId="{309E464F-CCE1-4EED-A81E-A605B1A18451}" type="presParOf" srcId="{B1EBAEC6-5108-427C-A139-5D2036CFADED}" destId="{58AF6A35-D4E2-49FB-9BD7-712D88335838}" srcOrd="4" destOrd="0" presId="urn:microsoft.com/office/officeart/2005/8/layout/chevron1"/>
    <dgm:cxn modelId="{DD5728E1-2E65-45A2-AAE6-D9FEB35D8812}" type="presParOf" srcId="{B1EBAEC6-5108-427C-A139-5D2036CFADED}" destId="{B8B98399-A381-4C47-85EA-72254D4F72BA}" srcOrd="5" destOrd="0" presId="urn:microsoft.com/office/officeart/2005/8/layout/chevron1"/>
    <dgm:cxn modelId="{6012A5BF-14DE-4F3C-8870-62A01C4AD5B1}" type="presParOf" srcId="{B1EBAEC6-5108-427C-A139-5D2036CFADED}" destId="{4AE534FC-D021-4475-A061-1AE81ED0E5D5}" srcOrd="6" destOrd="0" presId="urn:microsoft.com/office/officeart/2005/8/layout/chevron1"/>
  </dgm:cxnLst>
  <dgm:bg>
    <a:solidFill>
      <a:srgbClr val="D9B105"/>
    </a:solidFill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B7EECC1A-29E8-456D-B873-61703DF427F2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Benefit</a:t>
          </a:r>
        </a:p>
      </dgm:t>
    </dgm:pt>
    <dgm:pt modelId="{E0C44E9E-9CED-49CD-A168-EA06F2F3AF83}" type="parTrans" cxnId="{8AEDEBE8-824E-44D6-87F9-B2FCFEFFBC1C}">
      <dgm:prSet/>
      <dgm:spPr/>
      <dgm:t>
        <a:bodyPr/>
        <a:lstStyle/>
        <a:p>
          <a:endParaRPr lang="en-US"/>
        </a:p>
      </dgm:t>
    </dgm:pt>
    <dgm:pt modelId="{C089C21E-E100-4A41-AAEA-24FD16B2D2F1}" type="sibTrans" cxnId="{8AEDEBE8-824E-44D6-87F9-B2FCFEFFBC1C}">
      <dgm:prSet/>
      <dgm:spPr/>
      <dgm:t>
        <a:bodyPr/>
        <a:lstStyle/>
        <a:p>
          <a:endParaRPr lang="en-US"/>
        </a:p>
      </dgm:t>
    </dgm:pt>
    <dgm:pt modelId="{701B7AF0-4D2D-47CF-963E-8FB6A6037E34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Relevant Story</a:t>
          </a:r>
        </a:p>
      </dgm:t>
    </dgm:pt>
    <dgm:pt modelId="{E663D8C9-37F2-4592-8C0A-2EC6E2580852}" type="parTrans" cxnId="{F33779A3-DD85-47B0-A408-381318E9DABF}">
      <dgm:prSet/>
      <dgm:spPr/>
      <dgm:t>
        <a:bodyPr/>
        <a:lstStyle/>
        <a:p>
          <a:endParaRPr lang="en-US"/>
        </a:p>
      </dgm:t>
    </dgm:pt>
    <dgm:pt modelId="{7201C9A1-8CFB-469F-9D3D-8C5AEF46DE9B}" type="sibTrans" cxnId="{F33779A3-DD85-47B0-A408-381318E9DABF}">
      <dgm:prSet/>
      <dgm:spPr/>
      <dgm:t>
        <a:bodyPr/>
        <a:lstStyle/>
        <a:p>
          <a:endParaRPr lang="en-US"/>
        </a:p>
      </dgm:t>
    </dgm:pt>
    <dgm:pt modelId="{5D475C9F-0F4B-4906-ADB7-10FFCCD22678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Tailored Benefit</a:t>
          </a:r>
        </a:p>
      </dgm:t>
    </dgm:pt>
    <dgm:pt modelId="{0E29FB02-E909-4C4C-ACC7-FED3C10693D6}" type="parTrans" cxnId="{D01E483B-8555-42DB-AF18-F7D7C4B4FB86}">
      <dgm:prSet/>
      <dgm:spPr/>
      <dgm:t>
        <a:bodyPr/>
        <a:lstStyle/>
        <a:p>
          <a:endParaRPr lang="en-US"/>
        </a:p>
      </dgm:t>
    </dgm:pt>
    <dgm:pt modelId="{58B5CA77-01D2-419B-B5D3-70DDB114FF76}" type="sibTrans" cxnId="{D01E483B-8555-42DB-AF18-F7D7C4B4FB86}">
      <dgm:prSet/>
      <dgm:spPr/>
      <dgm:t>
        <a:bodyPr/>
        <a:lstStyle/>
        <a:p>
          <a:endParaRPr lang="en-US"/>
        </a:p>
      </dgm:t>
    </dgm:pt>
    <dgm:pt modelId="{5970CF2B-3632-4E43-85F8-E4C46577C753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/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A3D84D50-2F6C-4CD9-ABCF-D2A87D5A9B76}" type="pres">
      <dgm:prSet presAssocID="{B7EECC1A-29E8-456D-B873-61703DF427F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11317B3-B2E6-4694-B140-C9C478E11E25}" type="pres">
      <dgm:prSet presAssocID="{C089C21E-E100-4A41-AAEA-24FD16B2D2F1}" presName="parTxOnlySpace" presStyleCnt="0"/>
      <dgm:spPr/>
    </dgm:pt>
    <dgm:pt modelId="{D95A9E6B-C3E6-4552-8908-67AB84474A59}" type="pres">
      <dgm:prSet presAssocID="{701B7AF0-4D2D-47CF-963E-8FB6A6037E3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AC820F3-D5E7-4185-A9C0-A0DF7A926035}" type="pres">
      <dgm:prSet presAssocID="{7201C9A1-8CFB-469F-9D3D-8C5AEF46DE9B}" presName="parTxOnlySpace" presStyleCnt="0"/>
      <dgm:spPr/>
    </dgm:pt>
    <dgm:pt modelId="{58AF6A35-D4E2-49FB-9BD7-712D88335838}" type="pres">
      <dgm:prSet presAssocID="{5D475C9F-0F4B-4906-ADB7-10FFCCD2267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B98399-A381-4C47-85EA-72254D4F72BA}" type="pres">
      <dgm:prSet presAssocID="{58B5CA77-01D2-419B-B5D3-70DDB114FF76}" presName="parTxOnlySpace" presStyleCnt="0"/>
      <dgm:spPr/>
    </dgm:pt>
    <dgm:pt modelId="{4AE534FC-D021-4475-A061-1AE81ED0E5D5}" type="pres">
      <dgm:prSet presAssocID="{5970CF2B-3632-4E43-85F8-E4C46577C75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3DCDCC9-5459-452C-9B54-63AEB005CF29}" type="presOf" srcId="{5D475C9F-0F4B-4906-ADB7-10FFCCD22678}" destId="{58AF6A35-D4E2-49FB-9BD7-712D88335838}" srcOrd="0" destOrd="0" presId="urn:microsoft.com/office/officeart/2005/8/layout/chevron1"/>
    <dgm:cxn modelId="{6C9EF7E6-3EA6-4625-B7F0-7E0D3311C7B6}" type="presOf" srcId="{701B7AF0-4D2D-47CF-963E-8FB6A6037E34}" destId="{D95A9E6B-C3E6-4552-8908-67AB84474A59}" srcOrd="0" destOrd="0" presId="urn:microsoft.com/office/officeart/2005/8/layout/chevron1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A0EF33A-8535-4CF7-A4F6-40A1F3108132}" type="presOf" srcId="{B7EECC1A-29E8-456D-B873-61703DF427F2}" destId="{A3D84D50-2F6C-4CD9-ABCF-D2A87D5A9B76}" srcOrd="0" destOrd="0" presId="urn:microsoft.com/office/officeart/2005/8/layout/chevron1"/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F33779A3-DD85-47B0-A408-381318E9DABF}" srcId="{EB9EA1A5-28EE-4A49-9728-90E56658B91F}" destId="{701B7AF0-4D2D-47CF-963E-8FB6A6037E34}" srcOrd="1" destOrd="0" parTransId="{E663D8C9-37F2-4592-8C0A-2EC6E2580852}" sibTransId="{7201C9A1-8CFB-469F-9D3D-8C5AEF46DE9B}"/>
    <dgm:cxn modelId="{1000E2A8-130B-4AC3-8479-4ADFC2725989}" srcId="{EB9EA1A5-28EE-4A49-9728-90E56658B91F}" destId="{5970CF2B-3632-4E43-85F8-E4C46577C753}" srcOrd="3" destOrd="0" parTransId="{5281C99D-73BE-4D60-95F5-A814C1C91332}" sibTransId="{8B47CABC-09E0-4ECB-88F1-10239DC52ADD}"/>
    <dgm:cxn modelId="{D01E483B-8555-42DB-AF18-F7D7C4B4FB86}" srcId="{EB9EA1A5-28EE-4A49-9728-90E56658B91F}" destId="{5D475C9F-0F4B-4906-ADB7-10FFCCD22678}" srcOrd="2" destOrd="0" parTransId="{0E29FB02-E909-4C4C-ACC7-FED3C10693D6}" sibTransId="{58B5CA77-01D2-419B-B5D3-70DDB114FF76}"/>
    <dgm:cxn modelId="{8AEDEBE8-824E-44D6-87F9-B2FCFEFFBC1C}" srcId="{EB9EA1A5-28EE-4A49-9728-90E56658B91F}" destId="{B7EECC1A-29E8-456D-B873-61703DF427F2}" srcOrd="0" destOrd="0" parTransId="{E0C44E9E-9CED-49CD-A168-EA06F2F3AF83}" sibTransId="{C089C21E-E100-4A41-AAEA-24FD16B2D2F1}"/>
    <dgm:cxn modelId="{21DD83E5-DBB3-40F2-AB65-C24D204BA338}" type="presParOf" srcId="{B1EBAEC6-5108-427C-A139-5D2036CFADED}" destId="{A3D84D50-2F6C-4CD9-ABCF-D2A87D5A9B76}" srcOrd="0" destOrd="0" presId="urn:microsoft.com/office/officeart/2005/8/layout/chevron1"/>
    <dgm:cxn modelId="{3EF51230-3CF9-4977-8FDE-1C94FAA14FEC}" type="presParOf" srcId="{B1EBAEC6-5108-427C-A139-5D2036CFADED}" destId="{B11317B3-B2E6-4694-B140-C9C478E11E25}" srcOrd="1" destOrd="0" presId="urn:microsoft.com/office/officeart/2005/8/layout/chevron1"/>
    <dgm:cxn modelId="{36627827-F2AE-4F83-8D63-BFCB29865B57}" type="presParOf" srcId="{B1EBAEC6-5108-427C-A139-5D2036CFADED}" destId="{D95A9E6B-C3E6-4552-8908-67AB84474A59}" srcOrd="2" destOrd="0" presId="urn:microsoft.com/office/officeart/2005/8/layout/chevron1"/>
    <dgm:cxn modelId="{F785F33A-BD5C-41EE-A8AC-F2EF82EF73B2}" type="presParOf" srcId="{B1EBAEC6-5108-427C-A139-5D2036CFADED}" destId="{3AC820F3-D5E7-4185-A9C0-A0DF7A926035}" srcOrd="3" destOrd="0" presId="urn:microsoft.com/office/officeart/2005/8/layout/chevron1"/>
    <dgm:cxn modelId="{309E464F-CCE1-4EED-A81E-A605B1A18451}" type="presParOf" srcId="{B1EBAEC6-5108-427C-A139-5D2036CFADED}" destId="{58AF6A35-D4E2-49FB-9BD7-712D88335838}" srcOrd="4" destOrd="0" presId="urn:microsoft.com/office/officeart/2005/8/layout/chevron1"/>
    <dgm:cxn modelId="{DD5728E1-2E65-45A2-AAE6-D9FEB35D8812}" type="presParOf" srcId="{B1EBAEC6-5108-427C-A139-5D2036CFADED}" destId="{B8B98399-A381-4C47-85EA-72254D4F72BA}" srcOrd="5" destOrd="0" presId="urn:microsoft.com/office/officeart/2005/8/layout/chevron1"/>
    <dgm:cxn modelId="{6012A5BF-14DE-4F3C-8870-62A01C4AD5B1}" type="presParOf" srcId="{B1EBAEC6-5108-427C-A139-5D2036CFADED}" destId="{4AE534FC-D021-4475-A061-1AE81ED0E5D5}" srcOrd="6" destOrd="0" presId="urn:microsoft.com/office/officeart/2005/8/layout/chevron1"/>
  </dgm:cxnLst>
  <dgm:bg>
    <a:solidFill>
      <a:srgbClr val="D9B105"/>
    </a:solidFill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5970CF2B-3632-4E43-85F8-E4C46577C75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4AE534FC-D021-4475-A061-1AE81ED0E5D5}" type="pres">
      <dgm:prSet presAssocID="{5970CF2B-3632-4E43-85F8-E4C46577C753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1000E2A8-130B-4AC3-8479-4ADFC2725989}" srcId="{EB9EA1A5-28EE-4A49-9728-90E56658B91F}" destId="{5970CF2B-3632-4E43-85F8-E4C46577C753}" srcOrd="0" destOrd="0" parTransId="{5281C99D-73BE-4D60-95F5-A814C1C91332}" sibTransId="{8B47CABC-09E0-4ECB-88F1-10239DC52ADD}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012A5BF-14DE-4F3C-8870-62A01C4AD5B1}" type="presParOf" srcId="{B1EBAEC6-5108-427C-A139-5D2036CFADED}" destId="{4AE534FC-D021-4475-A061-1AE81ED0E5D5}" srcOrd="0" destOrd="0" presId="urn:microsoft.com/office/officeart/2005/8/layout/chevron1"/>
  </dgm:cxnLst>
  <dgm:bg>
    <a:solidFill>
      <a:srgbClr val="D9B105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5970CF2B-3632-4E43-85F8-E4C46577C75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4AE534FC-D021-4475-A061-1AE81ED0E5D5}" type="pres">
      <dgm:prSet presAssocID="{5970CF2B-3632-4E43-85F8-E4C46577C753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1000E2A8-130B-4AC3-8479-4ADFC2725989}" srcId="{EB9EA1A5-28EE-4A49-9728-90E56658B91F}" destId="{5970CF2B-3632-4E43-85F8-E4C46577C753}" srcOrd="0" destOrd="0" parTransId="{5281C99D-73BE-4D60-95F5-A814C1C91332}" sibTransId="{8B47CABC-09E0-4ECB-88F1-10239DC52ADD}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012A5BF-14DE-4F3C-8870-62A01C4AD5B1}" type="presParOf" srcId="{B1EBAEC6-5108-427C-A139-5D2036CFADED}" destId="{4AE534FC-D021-4475-A061-1AE81ED0E5D5}" srcOrd="0" destOrd="0" presId="urn:microsoft.com/office/officeart/2005/8/layout/chevron1"/>
  </dgm:cxnLst>
  <dgm:bg>
    <a:solidFill>
      <a:srgbClr val="D9B105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5970CF2B-3632-4E43-85F8-E4C46577C75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Individual Bias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4AE534FC-D021-4475-A061-1AE81ED0E5D5}" type="pres">
      <dgm:prSet presAssocID="{5970CF2B-3632-4E43-85F8-E4C46577C753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1000E2A8-130B-4AC3-8479-4ADFC2725989}" srcId="{EB9EA1A5-28EE-4A49-9728-90E56658B91F}" destId="{5970CF2B-3632-4E43-85F8-E4C46577C753}" srcOrd="0" destOrd="0" parTransId="{5281C99D-73BE-4D60-95F5-A814C1C91332}" sibTransId="{8B47CABC-09E0-4ECB-88F1-10239DC52ADD}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012A5BF-14DE-4F3C-8870-62A01C4AD5B1}" type="presParOf" srcId="{B1EBAEC6-5108-427C-A139-5D2036CFADED}" destId="{4AE534FC-D021-4475-A061-1AE81ED0E5D5}" srcOrd="0" destOrd="0" presId="urn:microsoft.com/office/officeart/2005/8/layout/chevron1"/>
  </dgm:cxnLst>
  <dgm:bg>
    <a:solidFill>
      <a:srgbClr val="D9B105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9EA1A5-28EE-4A49-9728-90E56658B91F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B7EECC1A-29E8-456D-B873-61703DF427F2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Zero Hassle</a:t>
          </a:r>
        </a:p>
      </dgm:t>
    </dgm:pt>
    <dgm:pt modelId="{E0C44E9E-9CED-49CD-A168-EA06F2F3AF83}" type="parTrans" cxnId="{8AEDEBE8-824E-44D6-87F9-B2FCFEFFBC1C}">
      <dgm:prSet/>
      <dgm:spPr/>
      <dgm:t>
        <a:bodyPr/>
        <a:lstStyle/>
        <a:p>
          <a:endParaRPr lang="en-US"/>
        </a:p>
      </dgm:t>
    </dgm:pt>
    <dgm:pt modelId="{C089C21E-E100-4A41-AAEA-24FD16B2D2F1}" type="sibTrans" cxnId="{8AEDEBE8-824E-44D6-87F9-B2FCFEFFBC1C}">
      <dgm:prSet/>
      <dgm:spPr/>
      <dgm:t>
        <a:bodyPr/>
        <a:lstStyle/>
        <a:p>
          <a:endParaRPr lang="en-US"/>
        </a:p>
      </dgm:t>
    </dgm:pt>
    <dgm:pt modelId="{701B7AF0-4D2D-47CF-963E-8FB6A6037E34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Downtown Healthcare</a:t>
          </a:r>
        </a:p>
      </dgm:t>
    </dgm:pt>
    <dgm:pt modelId="{E663D8C9-37F2-4592-8C0A-2EC6E2580852}" type="parTrans" cxnId="{F33779A3-DD85-47B0-A408-381318E9DABF}">
      <dgm:prSet/>
      <dgm:spPr/>
      <dgm:t>
        <a:bodyPr/>
        <a:lstStyle/>
        <a:p>
          <a:endParaRPr lang="en-US"/>
        </a:p>
      </dgm:t>
    </dgm:pt>
    <dgm:pt modelId="{7201C9A1-8CFB-469F-9D3D-8C5AEF46DE9B}" type="sibTrans" cxnId="{F33779A3-DD85-47B0-A408-381318E9DABF}">
      <dgm:prSet/>
      <dgm:spPr/>
      <dgm:t>
        <a:bodyPr/>
        <a:lstStyle/>
        <a:p>
          <a:endParaRPr lang="en-US"/>
        </a:p>
      </dgm:t>
    </dgm:pt>
    <dgm:pt modelId="{5D475C9F-0F4B-4906-ADB7-10FFCCD22678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Your Process</a:t>
          </a:r>
        </a:p>
      </dgm:t>
    </dgm:pt>
    <dgm:pt modelId="{0E29FB02-E909-4C4C-ACC7-FED3C10693D6}" type="parTrans" cxnId="{D01E483B-8555-42DB-AF18-F7D7C4B4FB86}">
      <dgm:prSet/>
      <dgm:spPr/>
      <dgm:t>
        <a:bodyPr/>
        <a:lstStyle/>
        <a:p>
          <a:endParaRPr lang="en-US"/>
        </a:p>
      </dgm:t>
    </dgm:pt>
    <dgm:pt modelId="{58B5CA77-01D2-419B-B5D3-70DDB114FF76}" type="sibTrans" cxnId="{D01E483B-8555-42DB-AF18-F7D7C4B4FB86}">
      <dgm:prSet/>
      <dgm:spPr/>
      <dgm:t>
        <a:bodyPr/>
        <a:lstStyle/>
        <a:p>
          <a:endParaRPr lang="en-US"/>
        </a:p>
      </dgm:t>
    </dgm:pt>
    <dgm:pt modelId="{5970CF2B-3632-4E43-85F8-E4C46577C753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CFO</a:t>
          </a:r>
        </a:p>
      </dgm:t>
    </dgm:pt>
    <dgm:pt modelId="{5281C99D-73BE-4D60-95F5-A814C1C91332}" type="parTrans" cxnId="{1000E2A8-130B-4AC3-8479-4ADFC2725989}">
      <dgm:prSet/>
      <dgm:spPr/>
      <dgm:t>
        <a:bodyPr/>
        <a:lstStyle/>
        <a:p>
          <a:endParaRPr lang="en-US"/>
        </a:p>
      </dgm:t>
    </dgm:pt>
    <dgm:pt modelId="{8B47CABC-09E0-4ECB-88F1-10239DC52ADD}" type="sibTrans" cxnId="{1000E2A8-130B-4AC3-8479-4ADFC2725989}">
      <dgm:prSet/>
      <dgm:spPr/>
      <dgm:t>
        <a:bodyPr/>
        <a:lstStyle/>
        <a:p>
          <a:endParaRPr lang="en-US"/>
        </a:p>
      </dgm:t>
    </dgm:pt>
    <dgm:pt modelId="{B1EBAEC6-5108-427C-A139-5D2036CFADED}" type="pres">
      <dgm:prSet presAssocID="{EB9EA1A5-28EE-4A49-9728-90E56658B91F}" presName="Name0" presStyleCnt="0">
        <dgm:presLayoutVars>
          <dgm:dir/>
          <dgm:animLvl val="lvl"/>
          <dgm:resizeHandles val="exact"/>
        </dgm:presLayoutVars>
      </dgm:prSet>
      <dgm:spPr/>
    </dgm:pt>
    <dgm:pt modelId="{A3D84D50-2F6C-4CD9-ABCF-D2A87D5A9B76}" type="pres">
      <dgm:prSet presAssocID="{B7EECC1A-29E8-456D-B873-61703DF427F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11317B3-B2E6-4694-B140-C9C478E11E25}" type="pres">
      <dgm:prSet presAssocID="{C089C21E-E100-4A41-AAEA-24FD16B2D2F1}" presName="parTxOnlySpace" presStyleCnt="0"/>
      <dgm:spPr/>
    </dgm:pt>
    <dgm:pt modelId="{D95A9E6B-C3E6-4552-8908-67AB84474A59}" type="pres">
      <dgm:prSet presAssocID="{701B7AF0-4D2D-47CF-963E-8FB6A6037E34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AC820F3-D5E7-4185-A9C0-A0DF7A926035}" type="pres">
      <dgm:prSet presAssocID="{7201C9A1-8CFB-469F-9D3D-8C5AEF46DE9B}" presName="parTxOnlySpace" presStyleCnt="0"/>
      <dgm:spPr/>
    </dgm:pt>
    <dgm:pt modelId="{58AF6A35-D4E2-49FB-9BD7-712D88335838}" type="pres">
      <dgm:prSet presAssocID="{5D475C9F-0F4B-4906-ADB7-10FFCCD2267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8B98399-A381-4C47-85EA-72254D4F72BA}" type="pres">
      <dgm:prSet presAssocID="{58B5CA77-01D2-419B-B5D3-70DDB114FF76}" presName="parTxOnlySpace" presStyleCnt="0"/>
      <dgm:spPr/>
    </dgm:pt>
    <dgm:pt modelId="{4AE534FC-D021-4475-A061-1AE81ED0E5D5}" type="pres">
      <dgm:prSet presAssocID="{5970CF2B-3632-4E43-85F8-E4C46577C753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3DCDCC9-5459-452C-9B54-63AEB005CF29}" type="presOf" srcId="{5D475C9F-0F4B-4906-ADB7-10FFCCD22678}" destId="{58AF6A35-D4E2-49FB-9BD7-712D88335838}" srcOrd="0" destOrd="0" presId="urn:microsoft.com/office/officeart/2005/8/layout/chevron1"/>
    <dgm:cxn modelId="{6C9EF7E6-3EA6-4625-B7F0-7E0D3311C7B6}" type="presOf" srcId="{701B7AF0-4D2D-47CF-963E-8FB6A6037E34}" destId="{D95A9E6B-C3E6-4552-8908-67AB84474A59}" srcOrd="0" destOrd="0" presId="urn:microsoft.com/office/officeart/2005/8/layout/chevron1"/>
    <dgm:cxn modelId="{06B4EDE1-0EC1-4520-9FE7-F5D397953A18}" type="presOf" srcId="{EB9EA1A5-28EE-4A49-9728-90E56658B91F}" destId="{B1EBAEC6-5108-427C-A139-5D2036CFADED}" srcOrd="0" destOrd="0" presId="urn:microsoft.com/office/officeart/2005/8/layout/chevron1"/>
    <dgm:cxn modelId="{6A0EF33A-8535-4CF7-A4F6-40A1F3108132}" type="presOf" srcId="{B7EECC1A-29E8-456D-B873-61703DF427F2}" destId="{A3D84D50-2F6C-4CD9-ABCF-D2A87D5A9B76}" srcOrd="0" destOrd="0" presId="urn:microsoft.com/office/officeart/2005/8/layout/chevron1"/>
    <dgm:cxn modelId="{73E506A8-6B16-4D89-BF1F-9AB2129EE206}" type="presOf" srcId="{5970CF2B-3632-4E43-85F8-E4C46577C753}" destId="{4AE534FC-D021-4475-A061-1AE81ED0E5D5}" srcOrd="0" destOrd="0" presId="urn:microsoft.com/office/officeart/2005/8/layout/chevron1"/>
    <dgm:cxn modelId="{F33779A3-DD85-47B0-A408-381318E9DABF}" srcId="{EB9EA1A5-28EE-4A49-9728-90E56658B91F}" destId="{701B7AF0-4D2D-47CF-963E-8FB6A6037E34}" srcOrd="1" destOrd="0" parTransId="{E663D8C9-37F2-4592-8C0A-2EC6E2580852}" sibTransId="{7201C9A1-8CFB-469F-9D3D-8C5AEF46DE9B}"/>
    <dgm:cxn modelId="{1000E2A8-130B-4AC3-8479-4ADFC2725989}" srcId="{EB9EA1A5-28EE-4A49-9728-90E56658B91F}" destId="{5970CF2B-3632-4E43-85F8-E4C46577C753}" srcOrd="3" destOrd="0" parTransId="{5281C99D-73BE-4D60-95F5-A814C1C91332}" sibTransId="{8B47CABC-09E0-4ECB-88F1-10239DC52ADD}"/>
    <dgm:cxn modelId="{D01E483B-8555-42DB-AF18-F7D7C4B4FB86}" srcId="{EB9EA1A5-28EE-4A49-9728-90E56658B91F}" destId="{5D475C9F-0F4B-4906-ADB7-10FFCCD22678}" srcOrd="2" destOrd="0" parTransId="{0E29FB02-E909-4C4C-ACC7-FED3C10693D6}" sibTransId="{58B5CA77-01D2-419B-B5D3-70DDB114FF76}"/>
    <dgm:cxn modelId="{8AEDEBE8-824E-44D6-87F9-B2FCFEFFBC1C}" srcId="{EB9EA1A5-28EE-4A49-9728-90E56658B91F}" destId="{B7EECC1A-29E8-456D-B873-61703DF427F2}" srcOrd="0" destOrd="0" parTransId="{E0C44E9E-9CED-49CD-A168-EA06F2F3AF83}" sibTransId="{C089C21E-E100-4A41-AAEA-24FD16B2D2F1}"/>
    <dgm:cxn modelId="{21DD83E5-DBB3-40F2-AB65-C24D204BA338}" type="presParOf" srcId="{B1EBAEC6-5108-427C-A139-5D2036CFADED}" destId="{A3D84D50-2F6C-4CD9-ABCF-D2A87D5A9B76}" srcOrd="0" destOrd="0" presId="urn:microsoft.com/office/officeart/2005/8/layout/chevron1"/>
    <dgm:cxn modelId="{3EF51230-3CF9-4977-8FDE-1C94FAA14FEC}" type="presParOf" srcId="{B1EBAEC6-5108-427C-A139-5D2036CFADED}" destId="{B11317B3-B2E6-4694-B140-C9C478E11E25}" srcOrd="1" destOrd="0" presId="urn:microsoft.com/office/officeart/2005/8/layout/chevron1"/>
    <dgm:cxn modelId="{36627827-F2AE-4F83-8D63-BFCB29865B57}" type="presParOf" srcId="{B1EBAEC6-5108-427C-A139-5D2036CFADED}" destId="{D95A9E6B-C3E6-4552-8908-67AB84474A59}" srcOrd="2" destOrd="0" presId="urn:microsoft.com/office/officeart/2005/8/layout/chevron1"/>
    <dgm:cxn modelId="{F785F33A-BD5C-41EE-A8AC-F2EF82EF73B2}" type="presParOf" srcId="{B1EBAEC6-5108-427C-A139-5D2036CFADED}" destId="{3AC820F3-D5E7-4185-A9C0-A0DF7A926035}" srcOrd="3" destOrd="0" presId="urn:microsoft.com/office/officeart/2005/8/layout/chevron1"/>
    <dgm:cxn modelId="{309E464F-CCE1-4EED-A81E-A605B1A18451}" type="presParOf" srcId="{B1EBAEC6-5108-427C-A139-5D2036CFADED}" destId="{58AF6A35-D4E2-49FB-9BD7-712D88335838}" srcOrd="4" destOrd="0" presId="urn:microsoft.com/office/officeart/2005/8/layout/chevron1"/>
    <dgm:cxn modelId="{DD5728E1-2E65-45A2-AAE6-D9FEB35D8812}" type="presParOf" srcId="{B1EBAEC6-5108-427C-A139-5D2036CFADED}" destId="{B8B98399-A381-4C47-85EA-72254D4F72BA}" srcOrd="5" destOrd="0" presId="urn:microsoft.com/office/officeart/2005/8/layout/chevron1"/>
    <dgm:cxn modelId="{6012A5BF-14DE-4F3C-8870-62A01C4AD5B1}" type="presParOf" srcId="{B1EBAEC6-5108-427C-A139-5D2036CFADED}" destId="{4AE534FC-D021-4475-A061-1AE81ED0E5D5}" srcOrd="6" destOrd="0" presId="urn:microsoft.com/office/officeart/2005/8/layout/chevron1"/>
  </dgm:cxnLst>
  <dgm:bg>
    <a:solidFill>
      <a:srgbClr val="D9B105"/>
    </a:solidFill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84D50-2F6C-4CD9-ABCF-D2A87D5A9B76}">
      <dsp:nvSpPr>
        <dsp:cNvPr id="0" name=""/>
        <dsp:cNvSpPr/>
      </dsp:nvSpPr>
      <dsp:spPr>
        <a:xfrm>
          <a:off x="3055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Benefit</a:t>
          </a:r>
          <a:endParaRPr lang="en-US" sz="1900" kern="1200" dirty="0"/>
        </a:p>
      </dsp:txBody>
      <dsp:txXfrm>
        <a:off x="358754" y="1537395"/>
        <a:ext cx="1067096" cy="711397"/>
      </dsp:txXfrm>
    </dsp:sp>
    <dsp:sp modelId="{D95A9E6B-C3E6-4552-8908-67AB84474A59}">
      <dsp:nvSpPr>
        <dsp:cNvPr id="0" name=""/>
        <dsp:cNvSpPr/>
      </dsp:nvSpPr>
      <dsp:spPr>
        <a:xfrm>
          <a:off x="1603699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85000"/>
                </a:schemeClr>
              </a:solidFill>
            </a:rPr>
            <a:t>Relevant Story</a:t>
          </a:r>
        </a:p>
      </dsp:txBody>
      <dsp:txXfrm>
        <a:off x="1959398" y="1537395"/>
        <a:ext cx="1067096" cy="711397"/>
      </dsp:txXfrm>
    </dsp:sp>
    <dsp:sp modelId="{58AF6A35-D4E2-49FB-9BD7-712D88335838}">
      <dsp:nvSpPr>
        <dsp:cNvPr id="0" name=""/>
        <dsp:cNvSpPr/>
      </dsp:nvSpPr>
      <dsp:spPr>
        <a:xfrm>
          <a:off x="3204344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85000"/>
                </a:schemeClr>
              </a:solidFill>
            </a:rPr>
            <a:t>Tailored Benefit</a:t>
          </a:r>
        </a:p>
      </dsp:txBody>
      <dsp:txXfrm>
        <a:off x="3560043" y="1537395"/>
        <a:ext cx="1067096" cy="711397"/>
      </dsp:txXfrm>
    </dsp:sp>
    <dsp:sp modelId="{4AE534FC-D021-4475-A061-1AE81ED0E5D5}">
      <dsp:nvSpPr>
        <dsp:cNvPr id="0" name=""/>
        <dsp:cNvSpPr/>
      </dsp:nvSpPr>
      <dsp:spPr>
        <a:xfrm>
          <a:off x="4804988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85000"/>
                </a:schemeClr>
              </a:solidFill>
            </a:rPr>
            <a:t>Individual Bias</a:t>
          </a:r>
        </a:p>
      </dsp:txBody>
      <dsp:txXfrm>
        <a:off x="5160687" y="1537395"/>
        <a:ext cx="1067096" cy="7113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84D50-2F6C-4CD9-ABCF-D2A87D5A9B76}">
      <dsp:nvSpPr>
        <dsp:cNvPr id="0" name=""/>
        <dsp:cNvSpPr/>
      </dsp:nvSpPr>
      <dsp:spPr>
        <a:xfrm>
          <a:off x="3055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Benefit</a:t>
          </a:r>
          <a:endParaRPr lang="en-US" sz="1900" kern="1200" dirty="0"/>
        </a:p>
      </dsp:txBody>
      <dsp:txXfrm>
        <a:off x="358754" y="1537395"/>
        <a:ext cx="1067096" cy="711397"/>
      </dsp:txXfrm>
    </dsp:sp>
    <dsp:sp modelId="{D95A9E6B-C3E6-4552-8908-67AB84474A59}">
      <dsp:nvSpPr>
        <dsp:cNvPr id="0" name=""/>
        <dsp:cNvSpPr/>
      </dsp:nvSpPr>
      <dsp:spPr>
        <a:xfrm>
          <a:off x="1603699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Relevant </a:t>
          </a:r>
          <a:r>
            <a:rPr lang="en-US" sz="1900" kern="1200" dirty="0"/>
            <a:t>Story</a:t>
          </a:r>
        </a:p>
      </dsp:txBody>
      <dsp:txXfrm>
        <a:off x="1959398" y="1537395"/>
        <a:ext cx="1067096" cy="711397"/>
      </dsp:txXfrm>
    </dsp:sp>
    <dsp:sp modelId="{58AF6A35-D4E2-49FB-9BD7-712D88335838}">
      <dsp:nvSpPr>
        <dsp:cNvPr id="0" name=""/>
        <dsp:cNvSpPr/>
      </dsp:nvSpPr>
      <dsp:spPr>
        <a:xfrm>
          <a:off x="3204344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85000"/>
                </a:schemeClr>
              </a:solidFill>
            </a:rPr>
            <a:t>Tailored Benefit</a:t>
          </a:r>
        </a:p>
      </dsp:txBody>
      <dsp:txXfrm>
        <a:off x="3560043" y="1537395"/>
        <a:ext cx="1067096" cy="711397"/>
      </dsp:txXfrm>
    </dsp:sp>
    <dsp:sp modelId="{4AE534FC-D021-4475-A061-1AE81ED0E5D5}">
      <dsp:nvSpPr>
        <dsp:cNvPr id="0" name=""/>
        <dsp:cNvSpPr/>
      </dsp:nvSpPr>
      <dsp:spPr>
        <a:xfrm>
          <a:off x="4804988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85000"/>
                </a:schemeClr>
              </a:solidFill>
            </a:rPr>
            <a:t>Individual Bias</a:t>
          </a:r>
        </a:p>
      </dsp:txBody>
      <dsp:txXfrm>
        <a:off x="5160687" y="1537395"/>
        <a:ext cx="1067096" cy="7113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84D50-2F6C-4CD9-ABCF-D2A87D5A9B76}">
      <dsp:nvSpPr>
        <dsp:cNvPr id="0" name=""/>
        <dsp:cNvSpPr/>
      </dsp:nvSpPr>
      <dsp:spPr>
        <a:xfrm>
          <a:off x="3055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Benefit</a:t>
          </a:r>
        </a:p>
      </dsp:txBody>
      <dsp:txXfrm>
        <a:off x="358754" y="1537395"/>
        <a:ext cx="1067096" cy="711397"/>
      </dsp:txXfrm>
    </dsp:sp>
    <dsp:sp modelId="{D95A9E6B-C3E6-4552-8908-67AB84474A59}">
      <dsp:nvSpPr>
        <dsp:cNvPr id="0" name=""/>
        <dsp:cNvSpPr/>
      </dsp:nvSpPr>
      <dsp:spPr>
        <a:xfrm>
          <a:off x="1603699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Relevant Story</a:t>
          </a:r>
        </a:p>
      </dsp:txBody>
      <dsp:txXfrm>
        <a:off x="1959398" y="1537395"/>
        <a:ext cx="1067096" cy="711397"/>
      </dsp:txXfrm>
    </dsp:sp>
    <dsp:sp modelId="{58AF6A35-D4E2-49FB-9BD7-712D88335838}">
      <dsp:nvSpPr>
        <dsp:cNvPr id="0" name=""/>
        <dsp:cNvSpPr/>
      </dsp:nvSpPr>
      <dsp:spPr>
        <a:xfrm>
          <a:off x="3204344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Tailored Benefit</a:t>
          </a:r>
        </a:p>
      </dsp:txBody>
      <dsp:txXfrm>
        <a:off x="3560043" y="1537395"/>
        <a:ext cx="1067096" cy="711397"/>
      </dsp:txXfrm>
    </dsp:sp>
    <dsp:sp modelId="{4AE534FC-D021-4475-A061-1AE81ED0E5D5}">
      <dsp:nvSpPr>
        <dsp:cNvPr id="0" name=""/>
        <dsp:cNvSpPr/>
      </dsp:nvSpPr>
      <dsp:spPr>
        <a:xfrm>
          <a:off x="4804988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85000"/>
                </a:schemeClr>
              </a:solidFill>
            </a:rPr>
            <a:t>Individual Bias</a:t>
          </a:r>
        </a:p>
      </dsp:txBody>
      <dsp:txXfrm>
        <a:off x="5160687" y="1537395"/>
        <a:ext cx="1067096" cy="7113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84D50-2F6C-4CD9-ABCF-D2A87D5A9B76}">
      <dsp:nvSpPr>
        <dsp:cNvPr id="0" name=""/>
        <dsp:cNvSpPr/>
      </dsp:nvSpPr>
      <dsp:spPr>
        <a:xfrm>
          <a:off x="3055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Benefit</a:t>
          </a:r>
        </a:p>
      </dsp:txBody>
      <dsp:txXfrm>
        <a:off x="358754" y="1537395"/>
        <a:ext cx="1067096" cy="711397"/>
      </dsp:txXfrm>
    </dsp:sp>
    <dsp:sp modelId="{D95A9E6B-C3E6-4552-8908-67AB84474A59}">
      <dsp:nvSpPr>
        <dsp:cNvPr id="0" name=""/>
        <dsp:cNvSpPr/>
      </dsp:nvSpPr>
      <dsp:spPr>
        <a:xfrm>
          <a:off x="1603699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Relevant Story</a:t>
          </a:r>
        </a:p>
      </dsp:txBody>
      <dsp:txXfrm>
        <a:off x="1959398" y="1537395"/>
        <a:ext cx="1067096" cy="711397"/>
      </dsp:txXfrm>
    </dsp:sp>
    <dsp:sp modelId="{58AF6A35-D4E2-49FB-9BD7-712D88335838}">
      <dsp:nvSpPr>
        <dsp:cNvPr id="0" name=""/>
        <dsp:cNvSpPr/>
      </dsp:nvSpPr>
      <dsp:spPr>
        <a:xfrm>
          <a:off x="3204344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Tailored Benefit</a:t>
          </a:r>
        </a:p>
      </dsp:txBody>
      <dsp:txXfrm>
        <a:off x="3560043" y="1537395"/>
        <a:ext cx="1067096" cy="711397"/>
      </dsp:txXfrm>
    </dsp:sp>
    <dsp:sp modelId="{4AE534FC-D021-4475-A061-1AE81ED0E5D5}">
      <dsp:nvSpPr>
        <dsp:cNvPr id="0" name=""/>
        <dsp:cNvSpPr/>
      </dsp:nvSpPr>
      <dsp:spPr>
        <a:xfrm>
          <a:off x="4804988" y="1537395"/>
          <a:ext cx="1778493" cy="711397"/>
        </a:xfrm>
        <a:prstGeom prst="chevron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Individual Bias</a:t>
          </a:r>
        </a:p>
      </dsp:txBody>
      <dsp:txXfrm>
        <a:off x="5160687" y="1537395"/>
        <a:ext cx="1067096" cy="7113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534FC-D021-4475-A061-1AE81ED0E5D5}">
      <dsp:nvSpPr>
        <dsp:cNvPr id="0" name=""/>
        <dsp:cNvSpPr/>
      </dsp:nvSpPr>
      <dsp:spPr>
        <a:xfrm>
          <a:off x="0" y="104298"/>
          <a:ext cx="3403600" cy="1361440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Individual Bias</a:t>
          </a:r>
        </a:p>
      </dsp:txBody>
      <dsp:txXfrm>
        <a:off x="680720" y="104298"/>
        <a:ext cx="2042160" cy="13614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534FC-D021-4475-A061-1AE81ED0E5D5}">
      <dsp:nvSpPr>
        <dsp:cNvPr id="0" name=""/>
        <dsp:cNvSpPr/>
      </dsp:nvSpPr>
      <dsp:spPr>
        <a:xfrm>
          <a:off x="0" y="104298"/>
          <a:ext cx="3403600" cy="1361440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Individual Bias</a:t>
          </a:r>
        </a:p>
      </dsp:txBody>
      <dsp:txXfrm>
        <a:off x="680720" y="104298"/>
        <a:ext cx="2042160" cy="13614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534FC-D021-4475-A061-1AE81ED0E5D5}">
      <dsp:nvSpPr>
        <dsp:cNvPr id="0" name=""/>
        <dsp:cNvSpPr/>
      </dsp:nvSpPr>
      <dsp:spPr>
        <a:xfrm>
          <a:off x="0" y="104298"/>
          <a:ext cx="3403600" cy="1361440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Individual Bias</a:t>
          </a:r>
        </a:p>
      </dsp:txBody>
      <dsp:txXfrm>
        <a:off x="680720" y="104298"/>
        <a:ext cx="2042160" cy="13614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84D50-2F6C-4CD9-ABCF-D2A87D5A9B76}">
      <dsp:nvSpPr>
        <dsp:cNvPr id="0" name=""/>
        <dsp:cNvSpPr/>
      </dsp:nvSpPr>
      <dsp:spPr>
        <a:xfrm>
          <a:off x="3055" y="1537395"/>
          <a:ext cx="1778493" cy="711397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Zero Hassle</a:t>
          </a:r>
        </a:p>
      </dsp:txBody>
      <dsp:txXfrm>
        <a:off x="358754" y="1537395"/>
        <a:ext cx="1067096" cy="711397"/>
      </dsp:txXfrm>
    </dsp:sp>
    <dsp:sp modelId="{D95A9E6B-C3E6-4552-8908-67AB84474A59}">
      <dsp:nvSpPr>
        <dsp:cNvPr id="0" name=""/>
        <dsp:cNvSpPr/>
      </dsp:nvSpPr>
      <dsp:spPr>
        <a:xfrm>
          <a:off x="1603699" y="1537395"/>
          <a:ext cx="1778493" cy="711397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Downtown Healthcare</a:t>
          </a:r>
        </a:p>
      </dsp:txBody>
      <dsp:txXfrm>
        <a:off x="1959398" y="1537395"/>
        <a:ext cx="1067096" cy="711397"/>
      </dsp:txXfrm>
    </dsp:sp>
    <dsp:sp modelId="{58AF6A35-D4E2-49FB-9BD7-712D88335838}">
      <dsp:nvSpPr>
        <dsp:cNvPr id="0" name=""/>
        <dsp:cNvSpPr/>
      </dsp:nvSpPr>
      <dsp:spPr>
        <a:xfrm>
          <a:off x="3204344" y="1537395"/>
          <a:ext cx="1778493" cy="711397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Your Process</a:t>
          </a:r>
        </a:p>
      </dsp:txBody>
      <dsp:txXfrm>
        <a:off x="3560043" y="1537395"/>
        <a:ext cx="1067096" cy="711397"/>
      </dsp:txXfrm>
    </dsp:sp>
    <dsp:sp modelId="{4AE534FC-D021-4475-A061-1AE81ED0E5D5}">
      <dsp:nvSpPr>
        <dsp:cNvPr id="0" name=""/>
        <dsp:cNvSpPr/>
      </dsp:nvSpPr>
      <dsp:spPr>
        <a:xfrm>
          <a:off x="4804988" y="1537395"/>
          <a:ext cx="1778493" cy="711397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CFO</a:t>
          </a:r>
        </a:p>
      </dsp:txBody>
      <dsp:txXfrm>
        <a:off x="5160687" y="1537395"/>
        <a:ext cx="1067096" cy="711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FD584-1E0E-44DE-8F45-AA18B3E569F2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64D01-BD3A-4771-9C8B-BB7CF5BB7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3A95C-9034-4733-A0F0-3D62B4CCA743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3C928-89CD-4341-AF61-1FF1EB6E9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4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8D2C-BFFC-49D2-B915-48BABCC10AA0}" type="datetime1">
              <a:rPr lang="en-US" smtClean="0"/>
              <a:t>1/17/2017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43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B3F1-8611-432F-BCBC-B82C5BE135ED}" type="datetime1">
              <a:rPr lang="en-US" smtClean="0"/>
              <a:t>1/17/2017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943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12A03-C6AB-489A-9175-CEAF35378162}" type="datetime1">
              <a:rPr lang="en-US" smtClean="0"/>
              <a:t>1/17/2017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392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1F44-A338-4790-BB59-D794226A4EB3}" type="datetime1">
              <a:rPr lang="en-US" smtClean="0"/>
              <a:t>1/17/2017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47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BD1B-9873-4DC4-B906-CF8E783ACAE4}" type="datetime1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438152"/>
            <a:ext cx="3011424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47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E477E-2961-4E7D-A88C-2A8AE481DE2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1/17/2017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438152"/>
            <a:ext cx="3011424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64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7E8A7-C634-4E38-A5DC-EF316DBFE8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58F82-CBE8-4627-AEE3-22A1313A75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5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D8F64-057A-46EB-836D-26C09597B5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6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BF7E-141B-4E80-93B6-722161CD5D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B2A5-9F90-449D-9ADF-D35345F9F8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10CA-4320-43E7-9205-311B1472A571}" type="datetime1">
              <a:rPr lang="en-US" smtClean="0"/>
              <a:t>1/17/2017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12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80FF-F26A-4C28-9111-94BB8E82B7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79665-4686-429D-ACA7-78A1772541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E092E-B0D4-4844-9682-9CFFAF0455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D4F79-C4EE-48BE-A087-B8450C08F3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0350A-2953-4451-84AB-B0FF42067F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6C36F-F462-41B0-AE69-D038DEB99F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89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75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722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955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080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D729-AD8F-40DD-9D3D-EEBE66EC1D04}" type="datetime1">
              <a:rPr lang="en-US" smtClean="0"/>
              <a:t>1/17/2017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9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025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407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11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01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000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23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537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E9B3-598C-4798-BBF7-8AF6D20FB8E8}" type="datetime1">
              <a:rPr lang="en-US" smtClean="0"/>
              <a:t>1/17/2017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491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BE8C-D827-4CF8-A323-1F44BE4A071E}" type="datetime1">
              <a:rPr lang="en-US" smtClean="0"/>
              <a:t>1/17/2017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6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ABC5-355A-4A60-A8EC-9D4B8CC165A7}" type="datetime1">
              <a:rPr lang="en-US" smtClean="0"/>
              <a:t>1/17/2017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24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9ED9E-5218-4AB7-9AFB-0A045444093E}" type="datetime1">
              <a:rPr lang="en-US" smtClean="0"/>
              <a:t>1/17/2017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36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C7A-A6DC-41BD-8A36-DC294016E646}" type="datetime1">
              <a:rPr lang="en-US" smtClean="0"/>
              <a:t>1/17/2017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760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70AD-2857-4CFD-996F-2C0201EA74E4}" type="datetime1">
              <a:rPr lang="en-US" smtClean="0"/>
              <a:t>1/17/2017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12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37E10-F866-45A7-BCA4-1509F77742C6}" type="datetime1">
              <a:rPr lang="en-US" smtClean="0"/>
              <a:t>1/17/2017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829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672" r:id="rId12"/>
    <p:sldLayoutId id="2147483816" r:id="rId13"/>
    <p:sldLayoutId id="214748383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03F7B-BB7E-48EB-8D46-5CA4C15F66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1/17/2017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3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46ED-8B65-40E4-8DCC-4CB354C9DB24}" type="datetimeFigureOut">
              <a:rPr lang="id-ID" smtClean="0"/>
              <a:t>17/01/2017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D287-E5B9-4844-ADB3-08B01DFE0B4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343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82" y="551689"/>
            <a:ext cx="5125433" cy="179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28062"/>
            <a:ext cx="9144000" cy="5129938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Baskerville Old Face" panose="02020602080505020303" pitchFamily="18" charset="0"/>
              </a:rPr>
              <a:t>Winning New Business</a:t>
            </a:r>
            <a:br>
              <a:rPr lang="en-US" sz="4800" b="1" dirty="0">
                <a:latin typeface="Baskerville Old Face" panose="02020602080505020303" pitchFamily="18" charset="0"/>
              </a:rPr>
            </a:br>
            <a:r>
              <a:rPr lang="en-US" sz="2000" i="1" dirty="0">
                <a:latin typeface="Baskerville Old Face" panose="02020602080505020303" pitchFamily="18" charset="0"/>
              </a:rPr>
              <a:t>Specifically Tailored for:</a:t>
            </a:r>
            <a:br>
              <a:rPr lang="en-US" sz="2400" i="1" dirty="0">
                <a:latin typeface="Baskerville Old Face" panose="02020602080505020303" pitchFamily="18" charset="0"/>
              </a:rPr>
            </a:br>
            <a:br>
              <a:rPr lang="en-US" sz="5400" dirty="0">
                <a:latin typeface="Baskerville Old Face" panose="02020602080505020303" pitchFamily="18" charset="0"/>
              </a:rPr>
            </a:br>
            <a:br>
              <a:rPr lang="en-US" sz="3600" dirty="0">
                <a:latin typeface="Baskerville Old Face" panose="02020602080505020303" pitchFamily="18" charset="0"/>
              </a:rPr>
            </a:br>
            <a:br>
              <a:rPr lang="en-US" sz="3600" dirty="0">
                <a:latin typeface="Baskerville Old Face" panose="02020602080505020303" pitchFamily="18" charset="0"/>
              </a:rPr>
            </a:b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Session #15: Delivering the Best Sales Presentations in Your Marketplace </a:t>
            </a: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January 17</a:t>
            </a:r>
            <a:r>
              <a:rPr lang="en-US" sz="1800" baseline="30000" dirty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th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, 2016</a:t>
            </a:r>
            <a:endParaRPr lang="id-ID" sz="4800" dirty="0">
              <a:solidFill>
                <a:schemeClr val="accent4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07" y="3527833"/>
            <a:ext cx="1218014" cy="1234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4043" y="755155"/>
            <a:ext cx="1477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solidFill>
                <a:srgbClr val="FFCC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8788" y="2859796"/>
            <a:ext cx="8703211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Influence our customers that our solutions are worth more than the money we're charging, and… </a:t>
            </a:r>
            <a:r>
              <a:rPr lang="en-US" sz="3600" i="1" dirty="0">
                <a:solidFill>
                  <a:schemeClr val="accent5">
                    <a:lumMod val="50000"/>
                  </a:schemeClr>
                </a:solidFill>
              </a:rPr>
              <a:t>better than our competition's proposal. </a:t>
            </a:r>
            <a:endParaRPr lang="en-US" sz="60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9796"/>
            <a:ext cx="3488788" cy="1754326"/>
          </a:xfrm>
          <a:prstGeom prst="rect">
            <a:avLst/>
          </a:prstGeom>
          <a:solidFill>
            <a:srgbClr val="D9B105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en-US" sz="3600" dirty="0"/>
              <a:t>Objective of Sales Presentation:</a:t>
            </a:r>
          </a:p>
          <a:p>
            <a:pPr algn="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8788" y="2859796"/>
            <a:ext cx="8703211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Influence our customers that our solutions are worth more than the money we're charging, and better than our competitions’. </a:t>
            </a:r>
            <a:endParaRPr lang="en-US" sz="60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9796"/>
            <a:ext cx="3488788" cy="1754326"/>
          </a:xfrm>
          <a:prstGeom prst="rect">
            <a:avLst/>
          </a:prstGeom>
          <a:solidFill>
            <a:srgbClr val="D9B105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en-US" sz="3600" dirty="0"/>
              <a:t>Objective of Sales Presentation:</a:t>
            </a:r>
          </a:p>
          <a:p>
            <a:pPr algn="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9796"/>
            <a:ext cx="12192000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Poll</a:t>
            </a:r>
          </a:p>
        </p:txBody>
      </p:sp>
    </p:spTree>
    <p:extLst>
      <p:ext uri="{BB962C8B-B14F-4D97-AF65-F5344CB8AC3E}">
        <p14:creationId xmlns:p14="http://schemas.microsoft.com/office/powerpoint/2010/main" val="20826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9796"/>
            <a:ext cx="12192000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In the hundreds of lost opportunities that I’ve diagnosed, what % have been blamed on getting beat in the presentation?</a:t>
            </a:r>
          </a:p>
        </p:txBody>
      </p:sp>
    </p:spTree>
    <p:extLst>
      <p:ext uri="{BB962C8B-B14F-4D97-AF65-F5344CB8AC3E}">
        <p14:creationId xmlns:p14="http://schemas.microsoft.com/office/powerpoint/2010/main" val="17144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8788" y="2859796"/>
            <a:ext cx="8703211" cy="1754326"/>
          </a:xfrm>
          <a:prstGeom prst="rect">
            <a:avLst/>
          </a:prstGeom>
          <a:solidFill>
            <a:srgbClr val="D9B105"/>
          </a:solidFill>
        </p:spPr>
        <p:txBody>
          <a:bodyPr wrap="square" rtlCol="0">
            <a:spAutoFit/>
          </a:bodyPr>
          <a:lstStyle/>
          <a:p>
            <a:r>
              <a:rPr lang="en-US" sz="3600" i="1" dirty="0"/>
              <a:t>The greatest opportunity you have to win business is to deliver killer sales presentations.</a:t>
            </a:r>
            <a:endParaRPr lang="en-US" sz="6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859796"/>
            <a:ext cx="3488788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 anchor="t">
            <a:spAutoFit/>
          </a:bodyPr>
          <a:lstStyle/>
          <a:p>
            <a:pPr algn="r"/>
            <a:endParaRPr lang="en-US" sz="3600" dirty="0">
              <a:solidFill>
                <a:schemeClr val="bg1"/>
              </a:solidFill>
            </a:endParaRP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Secret:</a:t>
            </a:r>
          </a:p>
          <a:p>
            <a:pPr algn="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8788" y="2859795"/>
            <a:ext cx="8703211" cy="1755648"/>
          </a:xfrm>
          <a:prstGeom prst="rect">
            <a:avLst/>
          </a:prstGeom>
          <a:solidFill>
            <a:srgbClr val="D9B105"/>
          </a:solidFill>
        </p:spPr>
        <p:txBody>
          <a:bodyPr wrap="square" rtlCol="0">
            <a:spAutoFit/>
          </a:bodyPr>
          <a:lstStyle/>
          <a:p>
            <a:endParaRPr lang="en-US" sz="3600" i="1" dirty="0">
              <a:solidFill>
                <a:schemeClr val="bg1"/>
              </a:solidFill>
            </a:endParaRPr>
          </a:p>
          <a:p>
            <a:pPr algn="ctr"/>
            <a:r>
              <a:rPr lang="en-US" sz="3600" i="1" dirty="0">
                <a:solidFill>
                  <a:srgbClr val="D9B105"/>
                </a:solidFill>
              </a:rPr>
              <a:t>No one is very good.</a:t>
            </a:r>
          </a:p>
          <a:p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9796"/>
            <a:ext cx="3488788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 anchor="t">
            <a:spAutoFit/>
          </a:bodyPr>
          <a:lstStyle/>
          <a:p>
            <a:pPr algn="r"/>
            <a:endParaRPr lang="en-US" sz="3600" dirty="0">
              <a:solidFill>
                <a:schemeClr val="bg1"/>
              </a:solidFill>
            </a:endParaRP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The Real Secret:</a:t>
            </a:r>
          </a:p>
          <a:p>
            <a:pPr algn="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8788" y="2859795"/>
            <a:ext cx="8703211" cy="1755648"/>
          </a:xfrm>
          <a:prstGeom prst="rect">
            <a:avLst/>
          </a:prstGeom>
          <a:solidFill>
            <a:srgbClr val="D9B105"/>
          </a:solidFill>
        </p:spPr>
        <p:txBody>
          <a:bodyPr wrap="square" rtlCol="0">
            <a:spAutoFit/>
          </a:bodyPr>
          <a:lstStyle/>
          <a:p>
            <a:endParaRPr lang="en-US" sz="3600" i="1" dirty="0">
              <a:solidFill>
                <a:schemeClr val="bg1"/>
              </a:solidFill>
            </a:endParaRPr>
          </a:p>
          <a:p>
            <a:pPr algn="ctr"/>
            <a:r>
              <a:rPr lang="en-US" sz="3600" i="1" dirty="0"/>
              <a:t>No one is very good.</a:t>
            </a:r>
          </a:p>
          <a:p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9796"/>
            <a:ext cx="3488788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 anchor="t">
            <a:spAutoFit/>
          </a:bodyPr>
          <a:lstStyle/>
          <a:p>
            <a:pPr algn="r"/>
            <a:endParaRPr lang="en-US" sz="3600" dirty="0">
              <a:solidFill>
                <a:schemeClr val="bg1"/>
              </a:solidFill>
            </a:endParaRP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The Real Secret:</a:t>
            </a:r>
          </a:p>
          <a:p>
            <a:pPr algn="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Huge Opportunity</a:t>
            </a:r>
          </a:p>
        </p:txBody>
      </p:sp>
    </p:spTree>
    <p:extLst>
      <p:ext uri="{BB962C8B-B14F-4D97-AF65-F5344CB8AC3E}">
        <p14:creationId xmlns:p14="http://schemas.microsoft.com/office/powerpoint/2010/main" val="32708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64574" y="216877"/>
            <a:ext cx="4907034" cy="1877035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064573" y="2236763"/>
            <a:ext cx="4907034" cy="4431323"/>
          </a:xfrm>
          <a:solidFill>
            <a:srgbClr val="D9B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Preparation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Opening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Closing and Follow-up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Other Ideas &amp;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8" y="216877"/>
            <a:ext cx="6246055" cy="624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19626" y="3286152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295699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12192000" cy="1749652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Objective:  Create minor curiosity, and ensure their minimal preparation.  </a:t>
            </a:r>
          </a:p>
        </p:txBody>
      </p:sp>
    </p:spTree>
    <p:extLst>
      <p:ext uri="{BB962C8B-B14F-4D97-AF65-F5344CB8AC3E}">
        <p14:creationId xmlns:p14="http://schemas.microsoft.com/office/powerpoint/2010/main" val="5524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9796"/>
            <a:ext cx="12192000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What’s on your mind right now?</a:t>
            </a:r>
          </a:p>
        </p:txBody>
      </p:sp>
    </p:spTree>
    <p:extLst>
      <p:ext uri="{BB962C8B-B14F-4D97-AF65-F5344CB8AC3E}">
        <p14:creationId xmlns:p14="http://schemas.microsoft.com/office/powerpoint/2010/main" val="38606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3" r="9091" b="512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Preparation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3764826" cy="3773010"/>
          </a:xfrm>
          <a:solidFill>
            <a:srgbClr val="D9B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Interview as many key people as possible.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Finish all preparation one week ahead of time.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One to three days before: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200" dirty="0"/>
              <a:t>Send glossary of terms.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200" dirty="0"/>
              <a:t>Send survey with a survey tool… and let them know there will be only one reminder.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200" dirty="0"/>
              <a:t>Connect on LinkedIn</a:t>
            </a:r>
          </a:p>
        </p:txBody>
      </p:sp>
    </p:spTree>
    <p:extLst>
      <p:ext uri="{BB962C8B-B14F-4D97-AF65-F5344CB8AC3E}">
        <p14:creationId xmlns:p14="http://schemas.microsoft.com/office/powerpoint/2010/main" val="22279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19626" y="3286152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295699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Opening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12192000" cy="1749652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Objective:  Shift their attention away from the thing they were thinking about when they arrived.  </a:t>
            </a:r>
          </a:p>
        </p:txBody>
      </p:sp>
    </p:spTree>
    <p:extLst>
      <p:ext uri="{BB962C8B-B14F-4D97-AF65-F5344CB8AC3E}">
        <p14:creationId xmlns:p14="http://schemas.microsoft.com/office/powerpoint/2010/main" val="72706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9796"/>
            <a:ext cx="12192000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Poll</a:t>
            </a:r>
          </a:p>
        </p:txBody>
      </p:sp>
    </p:spTree>
    <p:extLst>
      <p:ext uri="{BB962C8B-B14F-4D97-AF65-F5344CB8AC3E}">
        <p14:creationId xmlns:p14="http://schemas.microsoft.com/office/powerpoint/2010/main" val="18341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9796"/>
            <a:ext cx="12192000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What were you thinking about when we started?  What did you write down?  </a:t>
            </a:r>
          </a:p>
        </p:txBody>
      </p:sp>
    </p:spTree>
    <p:extLst>
      <p:ext uri="{BB962C8B-B14F-4D97-AF65-F5344CB8AC3E}">
        <p14:creationId xmlns:p14="http://schemas.microsoft.com/office/powerpoint/2010/main" val="17849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 r="9091" b="86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228" y="640263"/>
            <a:ext cx="3921618" cy="1344975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Opening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227" y="2215073"/>
            <a:ext cx="3921619" cy="3773010"/>
          </a:xfrm>
          <a:solidFill>
            <a:srgbClr val="D9B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2400" i="1" dirty="0"/>
              <a:t>It’s all about the middleware.</a:t>
            </a:r>
          </a:p>
        </p:txBody>
      </p:sp>
    </p:spTree>
    <p:extLst>
      <p:ext uri="{BB962C8B-B14F-4D97-AF65-F5344CB8AC3E}">
        <p14:creationId xmlns:p14="http://schemas.microsoft.com/office/powerpoint/2010/main" val="1217376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3" b="3"/>
          <a:stretch/>
        </p:blipFill>
        <p:spPr>
          <a:xfrm>
            <a:off x="175683" y="1824977"/>
            <a:ext cx="7146468" cy="489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83" y="365125"/>
            <a:ext cx="11846291" cy="1325563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Opening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179" y="1824977"/>
            <a:ext cx="4529796" cy="4898733"/>
          </a:xfrm>
          <a:solidFill>
            <a:srgbClr val="D9B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788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3" y="1802158"/>
            <a:ext cx="6759689" cy="492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83" y="365125"/>
            <a:ext cx="11846291" cy="1325563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Opening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179" y="1824977"/>
            <a:ext cx="4529796" cy="4898733"/>
          </a:xfrm>
          <a:solidFill>
            <a:srgbClr val="D9B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Use a quiz, riddle, or some type of simple poll.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Tell a story that is relevant.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Don’t use PowerPoint / Prezi, etc. during the opening.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Walk them out of the conference room for a quick tour.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Show the survey results.</a:t>
            </a:r>
          </a:p>
        </p:txBody>
      </p:sp>
    </p:spTree>
    <p:extLst>
      <p:ext uri="{BB962C8B-B14F-4D97-AF65-F5344CB8AC3E}">
        <p14:creationId xmlns:p14="http://schemas.microsoft.com/office/powerpoint/2010/main" val="243150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19626" y="3286152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295699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Body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12192000" cy="1749652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Objective:  Illustrate your value and create individual bias.  </a:t>
            </a:r>
          </a:p>
        </p:txBody>
      </p:sp>
    </p:spTree>
    <p:extLst>
      <p:ext uri="{BB962C8B-B14F-4D97-AF65-F5344CB8AC3E}">
        <p14:creationId xmlns:p14="http://schemas.microsoft.com/office/powerpoint/2010/main" val="348524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/>
          <a:srcRect t="7732" r="95" b="77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Body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  <a:solidFill>
            <a:srgbClr val="D9B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Tell ‘</a:t>
            </a:r>
            <a:r>
              <a:rPr lang="en-US" sz="2400" dirty="0" err="1"/>
              <a:t>em</a:t>
            </a:r>
            <a:r>
              <a:rPr lang="en-US" sz="2400" dirty="0"/>
              <a:t> what you’re </a:t>
            </a:r>
            <a:r>
              <a:rPr lang="en-US" sz="2400" dirty="0" err="1"/>
              <a:t>gonna</a:t>
            </a:r>
            <a:r>
              <a:rPr lang="en-US" sz="2400" dirty="0"/>
              <a:t> tell ‘</a:t>
            </a:r>
            <a:r>
              <a:rPr lang="en-US" sz="2400" dirty="0" err="1"/>
              <a:t>em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Tell ‘</a:t>
            </a:r>
            <a:r>
              <a:rPr lang="en-US" sz="2400" dirty="0" err="1"/>
              <a:t>em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Tell ‘</a:t>
            </a:r>
            <a:r>
              <a:rPr lang="en-US" sz="2400" dirty="0" err="1"/>
              <a:t>em</a:t>
            </a:r>
            <a:r>
              <a:rPr lang="en-US" sz="2400" dirty="0"/>
              <a:t> what you told ‘</a:t>
            </a:r>
            <a:r>
              <a:rPr lang="en-US" sz="2400" dirty="0" err="1"/>
              <a:t>em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31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/>
          <a:srcRect t="6661" r="95" b="88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Tell ‘</a:t>
            </a:r>
            <a:r>
              <a:rPr lang="en-US" sz="4000" dirty="0" err="1">
                <a:solidFill>
                  <a:schemeClr val="bg1"/>
                </a:solidFill>
              </a:rPr>
              <a:t>em</a:t>
            </a:r>
            <a:r>
              <a:rPr lang="en-US" sz="4000" dirty="0">
                <a:solidFill>
                  <a:schemeClr val="bg1"/>
                </a:solidFill>
              </a:rPr>
              <a:t> what you’re </a:t>
            </a:r>
            <a:r>
              <a:rPr lang="en-US" sz="4000" dirty="0" err="1">
                <a:solidFill>
                  <a:schemeClr val="bg1"/>
                </a:solidFill>
              </a:rPr>
              <a:t>gonna</a:t>
            </a:r>
            <a:r>
              <a:rPr lang="en-US" sz="4000" dirty="0">
                <a:solidFill>
                  <a:schemeClr val="bg1"/>
                </a:solidFill>
              </a:rPr>
              <a:t> tell ‘</a:t>
            </a:r>
            <a:r>
              <a:rPr lang="en-US" sz="4000" dirty="0" err="1">
                <a:solidFill>
                  <a:schemeClr val="bg1"/>
                </a:solidFill>
              </a:rPr>
              <a:t>em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  <a:solidFill>
            <a:srgbClr val="D9B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I’m going to share three benefits of our service agreement that I believe are relevant to your specific scenario…</a:t>
            </a:r>
          </a:p>
          <a:p>
            <a:pPr marL="0" indent="0">
              <a:buNone/>
            </a:pPr>
            <a:endParaRPr lang="en-US" sz="2400" i="1" dirty="0"/>
          </a:p>
          <a:p>
            <a:pPr marL="457200" indent="-457200">
              <a:buAutoNum type="arabicPeriod"/>
            </a:pPr>
            <a:r>
              <a:rPr lang="en-US" sz="2400" i="1" dirty="0"/>
              <a:t>Zero Hassle</a:t>
            </a:r>
          </a:p>
          <a:p>
            <a:pPr marL="457200" indent="-457200">
              <a:buAutoNum type="arabicPeriod"/>
            </a:pPr>
            <a:r>
              <a:rPr lang="en-US" sz="2400" i="1" dirty="0"/>
              <a:t>Predictable Expense</a:t>
            </a:r>
          </a:p>
          <a:p>
            <a:pPr marL="457200" indent="-457200">
              <a:buAutoNum type="arabicPeriod"/>
            </a:pPr>
            <a:r>
              <a:rPr lang="en-US" sz="2400" i="1" dirty="0"/>
              <a:t>Extended Life of Equipment</a:t>
            </a:r>
          </a:p>
        </p:txBody>
      </p:sp>
    </p:spTree>
    <p:extLst>
      <p:ext uri="{BB962C8B-B14F-4D97-AF65-F5344CB8AC3E}">
        <p14:creationId xmlns:p14="http://schemas.microsoft.com/office/powerpoint/2010/main" val="17172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239" y="2766220"/>
            <a:ext cx="5379522" cy="1325563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Riddle and Contest</a:t>
            </a:r>
            <a:endParaRPr lang="id-ID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06239" y="2766220"/>
            <a:ext cx="5379522" cy="3031216"/>
          </a:xfrm>
          <a:prstGeom prst="rect">
            <a:avLst/>
          </a:prstGeom>
          <a:solidFill>
            <a:srgbClr val="D9B105">
              <a:alpha val="89804"/>
            </a:srgbClr>
          </a:solidFill>
        </p:spPr>
        <p:txBody>
          <a:bodyPr vert="horz" lIns="36000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Vegur" panose="00000500000000000000" pitchFamily="50" charset="0"/>
                <a:ea typeface="Kozuka Gothic Pr6N B" panose="020B0800000000000000" pitchFamily="34" charset="-128"/>
              </a:rPr>
              <a:t>Pick any number between 1 and 10</a:t>
            </a:r>
          </a:p>
          <a:p>
            <a:r>
              <a:rPr lang="en-US" sz="2000" dirty="0">
                <a:latin typeface="Vegur" panose="00000500000000000000" pitchFamily="50" charset="0"/>
                <a:ea typeface="Kozuka Gothic Pr6N B" panose="020B0800000000000000" pitchFamily="34" charset="-128"/>
              </a:rPr>
              <a:t>Multiply that number by 2</a:t>
            </a:r>
          </a:p>
          <a:p>
            <a:r>
              <a:rPr lang="en-US" sz="2000" dirty="0">
                <a:latin typeface="Vegur" panose="00000500000000000000" pitchFamily="50" charset="0"/>
                <a:ea typeface="Kozuka Gothic Pr6N B" panose="020B0800000000000000" pitchFamily="34" charset="-128"/>
              </a:rPr>
              <a:t>Add 8 to your new number</a:t>
            </a:r>
          </a:p>
          <a:p>
            <a:r>
              <a:rPr lang="en-US" sz="2000" dirty="0">
                <a:latin typeface="Vegur" panose="00000500000000000000" pitchFamily="50" charset="0"/>
                <a:ea typeface="Kozuka Gothic Pr6N B" panose="020B0800000000000000" pitchFamily="34" charset="-128"/>
              </a:rPr>
              <a:t>Cut your current number in half</a:t>
            </a:r>
          </a:p>
          <a:p>
            <a:r>
              <a:rPr lang="en-US" sz="2000" dirty="0">
                <a:latin typeface="Vegur" panose="00000500000000000000" pitchFamily="50" charset="0"/>
                <a:ea typeface="Kozuka Gothic Pr6N B" panose="020B0800000000000000" pitchFamily="34" charset="-128"/>
              </a:rPr>
              <a:t>Subtract your original number</a:t>
            </a:r>
          </a:p>
          <a:p>
            <a:r>
              <a:rPr lang="en-US" sz="2000" dirty="0">
                <a:latin typeface="Vegur" panose="00000500000000000000" pitchFamily="50" charset="0"/>
                <a:ea typeface="Kozuka Gothic Pr6N B" panose="020B0800000000000000" pitchFamily="34" charset="-128"/>
              </a:rPr>
              <a:t>1 – 26?</a:t>
            </a:r>
            <a:endParaRPr lang="id-ID" sz="2000" dirty="0">
              <a:latin typeface="Vegur" panose="00000500000000000000" pitchFamily="50" charset="0"/>
              <a:ea typeface="Kozuka Gothic Pr6N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07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048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/>
          <a:srcRect l="37466" r="1758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F45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Tell ‘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0717215"/>
              </p:ext>
            </p:extLst>
          </p:nvPr>
        </p:nvGraphicFramePr>
        <p:xfrm>
          <a:off x="4965700" y="2438400"/>
          <a:ext cx="6586538" cy="378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1301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/>
          <a:srcRect l="37466" r="1758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F45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Tell ‘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640769"/>
              </p:ext>
            </p:extLst>
          </p:nvPr>
        </p:nvGraphicFramePr>
        <p:xfrm>
          <a:off x="4965700" y="2438400"/>
          <a:ext cx="6586538" cy="378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10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/>
          <a:srcRect l="37466" r="1758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F45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Tell ‘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3123043"/>
              </p:ext>
            </p:extLst>
          </p:nvPr>
        </p:nvGraphicFramePr>
        <p:xfrm>
          <a:off x="4965700" y="2438400"/>
          <a:ext cx="6586538" cy="378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92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/>
          <a:srcRect l="37466" r="1758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F45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Tell ‘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9489389"/>
              </p:ext>
            </p:extLst>
          </p:nvPr>
        </p:nvGraphicFramePr>
        <p:xfrm>
          <a:off x="4965700" y="2438400"/>
          <a:ext cx="6586538" cy="378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260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9164499"/>
              </p:ext>
            </p:extLst>
          </p:nvPr>
        </p:nvGraphicFramePr>
        <p:xfrm>
          <a:off x="0" y="2462213"/>
          <a:ext cx="3403600" cy="1570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04383" y="2462347"/>
            <a:ext cx="8787618" cy="156966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“Jane, you know much more about this area of your business than I do.  What are your thoughts?”</a:t>
            </a:r>
          </a:p>
          <a:p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63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12675182"/>
              </p:ext>
            </p:extLst>
          </p:nvPr>
        </p:nvGraphicFramePr>
        <p:xfrm>
          <a:off x="0" y="2462213"/>
          <a:ext cx="3403600" cy="1570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04383" y="2462347"/>
            <a:ext cx="8787618" cy="156966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One benefit at a time, you gain a bias from each key individual that is influential in the committee decision.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24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56829490"/>
              </p:ext>
            </p:extLst>
          </p:nvPr>
        </p:nvGraphicFramePr>
        <p:xfrm>
          <a:off x="0" y="2462213"/>
          <a:ext cx="3403600" cy="1570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04383" y="2462347"/>
            <a:ext cx="8787618" cy="156966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i="1" dirty="0">
                <a:solidFill>
                  <a:schemeClr val="bg1"/>
                </a:solidFill>
              </a:rPr>
              <a:t>“Jane, you know much more about this area of your business than I do.  What are your thoughts?”</a:t>
            </a:r>
          </a:p>
          <a:p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9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/>
          <a:srcRect l="37466" r="1758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4F45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Example: Service </a:t>
            </a:r>
            <a:r>
              <a:rPr lang="en-US">
                <a:solidFill>
                  <a:schemeClr val="bg1"/>
                </a:solidFill>
              </a:rPr>
              <a:t>Plan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Zero Hassle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380321"/>
              </p:ext>
            </p:extLst>
          </p:nvPr>
        </p:nvGraphicFramePr>
        <p:xfrm>
          <a:off x="4965700" y="2438400"/>
          <a:ext cx="6586538" cy="378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45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/>
          <p:cNvPicPr>
            <a:picLocks noChangeAspect="1"/>
          </p:cNvPicPr>
          <p:nvPr/>
        </p:nvPicPr>
        <p:blipFill rotWithShape="1">
          <a:blip r:embed="rId2"/>
          <a:srcRect t="6661" r="95" b="88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Tell ‘</a:t>
            </a:r>
            <a:r>
              <a:rPr lang="en-US" sz="4000" dirty="0" err="1">
                <a:solidFill>
                  <a:schemeClr val="bg1"/>
                </a:solidFill>
              </a:rPr>
              <a:t>em</a:t>
            </a:r>
            <a:r>
              <a:rPr lang="en-US" sz="4000" dirty="0">
                <a:solidFill>
                  <a:schemeClr val="bg1"/>
                </a:solidFill>
              </a:rPr>
              <a:t> what you’ve told ‘</a:t>
            </a:r>
            <a:r>
              <a:rPr lang="en-US" sz="4000" dirty="0" err="1">
                <a:solidFill>
                  <a:schemeClr val="bg1"/>
                </a:solidFill>
              </a:rPr>
              <a:t>em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  <a:solidFill>
            <a:srgbClr val="D9B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I’ve got three Amazon gift cards for anyone that can name one benefit…</a:t>
            </a:r>
          </a:p>
          <a:p>
            <a:pPr marL="0" indent="0">
              <a:buNone/>
            </a:pPr>
            <a:r>
              <a:rPr lang="en-US" sz="2400" dirty="0"/>
              <a:t>… Thank you for helping.  In summary, and if you remember anything, please remember these three benefits…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Zero Hassle</a:t>
            </a:r>
          </a:p>
          <a:p>
            <a:pPr marL="457200" indent="-457200">
              <a:buAutoNum type="arabicPeriod"/>
            </a:pPr>
            <a:r>
              <a:rPr lang="en-US" sz="2400" dirty="0"/>
              <a:t>Predictable Expense</a:t>
            </a:r>
          </a:p>
          <a:p>
            <a:pPr marL="457200" indent="-457200">
              <a:buAutoNum type="arabicPeriod"/>
            </a:pPr>
            <a:r>
              <a:rPr lang="en-US" sz="2400" dirty="0"/>
              <a:t>Extended Life of Equipment</a:t>
            </a:r>
          </a:p>
        </p:txBody>
      </p:sp>
    </p:spTree>
    <p:extLst>
      <p:ext uri="{BB962C8B-B14F-4D97-AF65-F5344CB8AC3E}">
        <p14:creationId xmlns:p14="http://schemas.microsoft.com/office/powerpoint/2010/main" val="314360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19626" y="3286152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295699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Closing and Follow-up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12192000" cy="1749652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Objective:  “Wow … now that’s a professional.”  </a:t>
            </a:r>
          </a:p>
        </p:txBody>
      </p:sp>
    </p:spTree>
    <p:extLst>
      <p:ext uri="{BB962C8B-B14F-4D97-AF65-F5344CB8AC3E}">
        <p14:creationId xmlns:p14="http://schemas.microsoft.com/office/powerpoint/2010/main" val="221442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1039091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pPr algn="ctr"/>
            <a:r>
              <a:rPr lang="id-ID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Riddle and Contest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6179" y="1794865"/>
            <a:ext cx="7731604" cy="461665"/>
          </a:xfrm>
          <a:prstGeom prst="rect">
            <a:avLst/>
          </a:prstGeom>
          <a:solidFill>
            <a:srgbClr val="D9B105">
              <a:alpha val="8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d-ID" sz="2400" b="1" dirty="0">
                <a:latin typeface="Vegur" panose="00000500000000000000" pitchFamily="50" charset="0"/>
              </a:rPr>
              <a:t>1	2	3	4	5	6	7	8	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8660" y="2281764"/>
            <a:ext cx="7646645" cy="461665"/>
          </a:xfrm>
          <a:prstGeom prst="rect">
            <a:avLst/>
          </a:prstGeom>
          <a:solidFill>
            <a:srgbClr val="FFF3C5">
              <a:alpha val="8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d-ID" sz="2400" b="1" dirty="0">
                <a:solidFill>
                  <a:schemeClr val="accent5">
                    <a:lumMod val="50000"/>
                  </a:schemeClr>
                </a:solidFill>
                <a:latin typeface="Vegur" panose="00000500000000000000" pitchFamily="50" charset="0"/>
              </a:rPr>
              <a:t>A	B	C	D	E	F	G	H	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47694" y="3383403"/>
            <a:ext cx="6968574" cy="461665"/>
          </a:xfrm>
          <a:prstGeom prst="rect">
            <a:avLst/>
          </a:prstGeom>
          <a:solidFill>
            <a:srgbClr val="D9B105">
              <a:alpha val="8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d-ID" sz="2400" b="1" dirty="0">
                <a:latin typeface="Vegur" panose="00000500000000000000" pitchFamily="50" charset="0"/>
              </a:rPr>
              <a:t>10	11	12	13	14	15	16	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4181" y="3870302"/>
            <a:ext cx="6875600" cy="461665"/>
          </a:xfrm>
          <a:prstGeom prst="rect">
            <a:avLst/>
          </a:prstGeom>
          <a:solidFill>
            <a:srgbClr val="FFF3C5">
              <a:alpha val="8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d-ID" sz="2400" b="1" dirty="0">
                <a:solidFill>
                  <a:schemeClr val="accent5">
                    <a:lumMod val="50000"/>
                  </a:schemeClr>
                </a:solidFill>
                <a:latin typeface="Vegur" panose="00000500000000000000" pitchFamily="50" charset="0"/>
              </a:rPr>
              <a:t>J	K	L	M	N	O	P	Q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86029" y="4971941"/>
            <a:ext cx="7891904" cy="461665"/>
          </a:xfrm>
          <a:prstGeom prst="rect">
            <a:avLst/>
          </a:prstGeom>
          <a:solidFill>
            <a:srgbClr val="D9B105">
              <a:alpha val="8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d-ID" sz="2400" b="1" dirty="0">
                <a:latin typeface="Vegur" panose="00000500000000000000" pitchFamily="50" charset="0"/>
              </a:rPr>
              <a:t>18	19	20	21	22	23	24	25	26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59767" y="5458840"/>
            <a:ext cx="7744428" cy="461665"/>
          </a:xfrm>
          <a:prstGeom prst="rect">
            <a:avLst/>
          </a:prstGeom>
          <a:solidFill>
            <a:srgbClr val="FFF3C5">
              <a:alpha val="8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d-ID" sz="2400" b="1" dirty="0">
                <a:solidFill>
                  <a:schemeClr val="accent5">
                    <a:lumMod val="50000"/>
                  </a:schemeClr>
                </a:solidFill>
                <a:latin typeface="Vegur" panose="00000500000000000000" pitchFamily="50" charset="0"/>
              </a:rPr>
              <a:t>R	S	T	U	V	W	X	Y	Z</a:t>
            </a:r>
          </a:p>
        </p:txBody>
      </p:sp>
    </p:spTree>
    <p:extLst>
      <p:ext uri="{BB962C8B-B14F-4D97-AF65-F5344CB8AC3E}">
        <p14:creationId xmlns:p14="http://schemas.microsoft.com/office/powerpoint/2010/main" val="127756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3" b="3"/>
          <a:stretch/>
        </p:blipFill>
        <p:spPr>
          <a:xfrm>
            <a:off x="168812" y="1628079"/>
            <a:ext cx="6382043" cy="509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12" y="210702"/>
            <a:ext cx="11830930" cy="1325563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Closing and Follow-up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65034" y="1628078"/>
            <a:ext cx="5134708" cy="5096279"/>
          </a:xfrm>
          <a:solidFill>
            <a:srgbClr val="D9B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10-minute warning alarm.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Agree on action items on a public written forum.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Do </a:t>
            </a:r>
            <a:r>
              <a:rPr lang="en-US" sz="2400" u="sng" dirty="0"/>
              <a:t>NOT</a:t>
            </a:r>
            <a:r>
              <a:rPr lang="en-US" sz="2400" dirty="0"/>
              <a:t> ask for feedback.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Get out of there.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200" dirty="0"/>
              <a:t>“I’ve </a:t>
            </a:r>
            <a:r>
              <a:rPr lang="en-US" sz="2200" dirty="0" err="1"/>
              <a:t>gotta</a:t>
            </a:r>
            <a:r>
              <a:rPr lang="en-US" sz="2200" dirty="0"/>
              <a:t> run.”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200" dirty="0"/>
              <a:t>“Before I go, are all of you ok with our action plan?”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200" dirty="0"/>
              <a:t>Say personal good-bye to everyone possible.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200" dirty="0"/>
              <a:t>Get in car and drive away.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Summary email(s) the next morning before 8:00.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78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19626" y="3286152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295699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Other Ideas &amp; Tips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12192000" cy="1749652"/>
          </a:xfrm>
          <a:solidFill>
            <a:schemeClr val="accent5">
              <a:lumMod val="50000"/>
            </a:schemeClr>
          </a:solidFill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3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" b="117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4234" y="640263"/>
            <a:ext cx="4023359" cy="1344975"/>
          </a:xfr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Other Ideas &amp; Tips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64235" y="2121763"/>
            <a:ext cx="4023358" cy="3941412"/>
          </a:xfrm>
          <a:solidFill>
            <a:srgbClr val="D9B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Pause … a lot.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Be very comfortable with the opening – practice twice as much as the rest… and don’t start with a joke.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Use relevant stories.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Data is a leave-behind.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Take the hard technical questions offline – and let the group know it.</a:t>
            </a:r>
          </a:p>
        </p:txBody>
      </p:sp>
    </p:spTree>
    <p:extLst>
      <p:ext uri="{BB962C8B-B14F-4D97-AF65-F5344CB8AC3E}">
        <p14:creationId xmlns:p14="http://schemas.microsoft.com/office/powerpoint/2010/main" val="27968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r="698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Action Items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3764826" cy="3773010"/>
          </a:xfrm>
          <a:solidFill>
            <a:srgbClr val="D9B105"/>
          </a:solidFill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Build your preparation kit.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Create a few pieces of middleware to shift your audience’s attention.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/>
              <a:t>Join a professional-style Toastmasters club.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1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0" r="2423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166D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Sales Leaders Action Items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  <a:solidFill>
            <a:srgbClr val="D9B105"/>
          </a:solidFill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/>
              <a:t>Practice and evaluate.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/>
              <a:t>Work with your team during their preparation phase.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/>
              <a:t>Encourage everyone to join a professional-type Toastmasters club.</a:t>
            </a:r>
          </a:p>
        </p:txBody>
      </p:sp>
    </p:spTree>
    <p:extLst>
      <p:ext uri="{BB962C8B-B14F-4D97-AF65-F5344CB8AC3E}">
        <p14:creationId xmlns:p14="http://schemas.microsoft.com/office/powerpoint/2010/main" val="40328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89200"/>
            <a:ext cx="9144000" cy="4368800"/>
          </a:xfrm>
        </p:spPr>
        <p:txBody>
          <a:bodyPr anchor="t">
            <a:normAutofit/>
          </a:bodyPr>
          <a:lstStyle/>
          <a:p>
            <a:pPr>
              <a:lnSpc>
                <a:spcPts val="5000"/>
              </a:lnSpc>
            </a:pPr>
            <a: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  <a:t>Questions / Discussion</a:t>
            </a:r>
            <a:b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b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Chris Peterson</a:t>
            </a:r>
            <a:b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cpeterson@vectorfirm.com</a:t>
            </a:r>
            <a:b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321-439-3025</a:t>
            </a:r>
            <a:b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endParaRPr lang="id-ID" sz="5400" b="1" dirty="0">
              <a:solidFill>
                <a:srgbClr val="A2865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14" y="1542372"/>
            <a:ext cx="2700172" cy="58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9796"/>
            <a:ext cx="12192000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got it right?</a:t>
            </a:r>
          </a:p>
        </p:txBody>
      </p:sp>
    </p:spTree>
    <p:extLst>
      <p:ext uri="{BB962C8B-B14F-4D97-AF65-F5344CB8AC3E}">
        <p14:creationId xmlns:p14="http://schemas.microsoft.com/office/powerpoint/2010/main" val="2714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91822" y="-440450"/>
            <a:ext cx="8229600" cy="1600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1535351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426" y="0"/>
            <a:ext cx="7392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9796"/>
            <a:ext cx="12192000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on your mind now?</a:t>
            </a:r>
          </a:p>
        </p:txBody>
      </p:sp>
    </p:spTree>
    <p:extLst>
      <p:ext uri="{BB962C8B-B14F-4D97-AF65-F5344CB8AC3E}">
        <p14:creationId xmlns:p14="http://schemas.microsoft.com/office/powerpoint/2010/main" val="8708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812"/>
            <a:ext cx="12201175" cy="813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8788" y="2859796"/>
            <a:ext cx="8703211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accent5">
                    <a:lumMod val="50000"/>
                  </a:schemeClr>
                </a:solidFill>
              </a:rPr>
              <a:t>Influence our customers that our solutions are worth more than the money we're charging, and better than our competition's proposal. </a:t>
            </a:r>
            <a:endParaRPr lang="en-US" sz="60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9796"/>
            <a:ext cx="3488788" cy="1754326"/>
          </a:xfrm>
          <a:prstGeom prst="rect">
            <a:avLst/>
          </a:prstGeom>
          <a:solidFill>
            <a:srgbClr val="DEAE00"/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en-US" sz="3600" dirty="0"/>
              <a:t>Objective of Sales Presentation:</a:t>
            </a:r>
          </a:p>
          <a:p>
            <a:pPr algn="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16246</TotalTime>
  <Words>821</Words>
  <Application>Microsoft Office PowerPoint</Application>
  <PresentationFormat>Widescreen</PresentationFormat>
  <Paragraphs>161</Paragraphs>
  <Slides>45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Baskerville Old Face</vt:lpstr>
      <vt:lpstr>Calibri</vt:lpstr>
      <vt:lpstr>Calibri Light</vt:lpstr>
      <vt:lpstr>Kozuka Gothic Pr6N B</vt:lpstr>
      <vt:lpstr>Times New Roman</vt:lpstr>
      <vt:lpstr>Vegur</vt:lpstr>
      <vt:lpstr>Office Theme</vt:lpstr>
      <vt:lpstr>1_Office Theme</vt:lpstr>
      <vt:lpstr>2_Office Theme</vt:lpstr>
      <vt:lpstr>Winning New Business Specifically Tailored for:    Session #15: Delivering the Best Sales Presentations in Your Marketplace   January 17th, 2016</vt:lpstr>
      <vt:lpstr>PowerPoint Presentation</vt:lpstr>
      <vt:lpstr>Riddle and Contest</vt:lpstr>
      <vt:lpstr>Riddle and Contest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</vt:lpstr>
      <vt:lpstr>Preparation</vt:lpstr>
      <vt:lpstr>Preparation </vt:lpstr>
      <vt:lpstr>Opening</vt:lpstr>
      <vt:lpstr>PowerPoint Presentation</vt:lpstr>
      <vt:lpstr>PowerPoint Presentation</vt:lpstr>
      <vt:lpstr>Opening</vt:lpstr>
      <vt:lpstr>Opening</vt:lpstr>
      <vt:lpstr>Opening</vt:lpstr>
      <vt:lpstr>Body</vt:lpstr>
      <vt:lpstr>Body</vt:lpstr>
      <vt:lpstr>Tell ‘em what you’re gonna tell ‘em.</vt:lpstr>
      <vt:lpstr>Tell ‘em</vt:lpstr>
      <vt:lpstr>Tell ‘em</vt:lpstr>
      <vt:lpstr>Tell ‘em</vt:lpstr>
      <vt:lpstr>Tell ‘em</vt:lpstr>
      <vt:lpstr>PowerPoint Presentation</vt:lpstr>
      <vt:lpstr>PowerPoint Presentation</vt:lpstr>
      <vt:lpstr>PowerPoint Presentation</vt:lpstr>
      <vt:lpstr>Example: Service Plan  Zero Hassle</vt:lpstr>
      <vt:lpstr>Tell ‘em what you’ve told ‘em.</vt:lpstr>
      <vt:lpstr>Closing and Follow-up</vt:lpstr>
      <vt:lpstr>Closing and Follow-up</vt:lpstr>
      <vt:lpstr>Other Ideas &amp; Tips</vt:lpstr>
      <vt:lpstr>Other Ideas &amp; Tips</vt:lpstr>
      <vt:lpstr>Action Items</vt:lpstr>
      <vt:lpstr>Sales Leaders Action Items</vt:lpstr>
      <vt:lpstr>Questions / Discussion  Chris Peterson cpeterson@vectorfirm.com 321-439-3025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nac design</dc:creator>
  <cp:lastModifiedBy>Chris Peterson</cp:lastModifiedBy>
  <cp:revision>491</cp:revision>
  <dcterms:created xsi:type="dcterms:W3CDTF">2015-05-01T22:42:50Z</dcterms:created>
  <dcterms:modified xsi:type="dcterms:W3CDTF">2017-01-17T15:47:06Z</dcterms:modified>
</cp:coreProperties>
</file>