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7" r:id="rId3"/>
    <p:sldMasterId id="2147483699" r:id="rId4"/>
  </p:sldMasterIdLst>
  <p:notesMasterIdLst>
    <p:notesMasterId r:id="rId38"/>
  </p:notesMasterIdLst>
  <p:handoutMasterIdLst>
    <p:handoutMasterId r:id="rId39"/>
  </p:handoutMasterIdLst>
  <p:sldIdLst>
    <p:sldId id="297" r:id="rId5"/>
    <p:sldId id="299" r:id="rId6"/>
    <p:sldId id="368" r:id="rId7"/>
    <p:sldId id="328" r:id="rId8"/>
    <p:sldId id="351" r:id="rId9"/>
    <p:sldId id="329" r:id="rId10"/>
    <p:sldId id="373" r:id="rId11"/>
    <p:sldId id="352" r:id="rId12"/>
    <p:sldId id="375" r:id="rId13"/>
    <p:sldId id="358" r:id="rId14"/>
    <p:sldId id="372" r:id="rId15"/>
    <p:sldId id="353" r:id="rId16"/>
    <p:sldId id="359" r:id="rId17"/>
    <p:sldId id="354" r:id="rId18"/>
    <p:sldId id="381" r:id="rId19"/>
    <p:sldId id="382" r:id="rId20"/>
    <p:sldId id="383" r:id="rId21"/>
    <p:sldId id="377" r:id="rId22"/>
    <p:sldId id="378" r:id="rId23"/>
    <p:sldId id="379" r:id="rId24"/>
    <p:sldId id="380" r:id="rId25"/>
    <p:sldId id="360" r:id="rId26"/>
    <p:sldId id="357" r:id="rId27"/>
    <p:sldId id="366" r:id="rId28"/>
    <p:sldId id="361" r:id="rId29"/>
    <p:sldId id="356" r:id="rId30"/>
    <p:sldId id="363" r:id="rId31"/>
    <p:sldId id="355" r:id="rId32"/>
    <p:sldId id="367" r:id="rId33"/>
    <p:sldId id="301" r:id="rId34"/>
    <p:sldId id="268" r:id="rId35"/>
    <p:sldId id="285" r:id="rId36"/>
    <p:sldId id="310" r:id="rId37"/>
  </p:sldIdLst>
  <p:sldSz cx="9144000" cy="6858000" type="screen4x3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2038"/>
    <a:srgbClr val="1F467A"/>
    <a:srgbClr val="252525"/>
    <a:srgbClr val="A5F4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712" autoAdjust="0"/>
  </p:normalViewPr>
  <p:slideViewPr>
    <p:cSldViewPr snapToGrid="0">
      <p:cViewPr varScale="1">
        <p:scale>
          <a:sx n="62" d="100"/>
          <a:sy n="62" d="100"/>
        </p:scale>
        <p:origin x="1650" y="60"/>
      </p:cViewPr>
      <p:guideLst/>
    </p:cSldViewPr>
  </p:slideViewPr>
  <p:outlineViewPr>
    <p:cViewPr>
      <p:scale>
        <a:sx n="33" d="100"/>
        <a:sy n="33" d="100"/>
      </p:scale>
      <p:origin x="0" y="-44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297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FFD584-1E0E-44DE-8F45-AA18B3E569F2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264D01-BD3A-4771-9C8B-BB7CF5BB7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33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03A95C-9034-4733-A0F0-3D62B4CCA743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3C928-89CD-4341-AF61-1FF1EB6E9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24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3C928-89CD-4341-AF61-1FF1EB6E90A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950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3C928-89CD-4341-AF61-1FF1EB6E90A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46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3C928-89CD-4341-AF61-1FF1EB6E90A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729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3C928-89CD-4341-AF61-1FF1EB6E90A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250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3C928-89CD-4341-AF61-1FF1EB6E90A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10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3C928-89CD-4341-AF61-1FF1EB6E90A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734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3C928-89CD-4341-AF61-1FF1EB6E90A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268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3C928-89CD-4341-AF61-1FF1EB6E90A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14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3C928-89CD-4341-AF61-1FF1EB6E90A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05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Tim</a:t>
            </a:r>
            <a:r>
              <a:rPr lang="en-US" baseline="0" dirty="0" smtClean="0"/>
              <a:t> a</a:t>
            </a:r>
            <a:r>
              <a:rPr lang="en-US" dirty="0" smtClean="0"/>
              <a:t>sk for opening social topics from</a:t>
            </a:r>
            <a:r>
              <a:rPr lang="en-US" baseline="0" dirty="0" smtClean="0"/>
              <a:t> people randomly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Elevat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3C928-89CD-4341-AF61-1FF1EB6E90A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78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A6A6A-173D-4666-9DA8-61C00479EB98}" type="datetime1">
              <a:rPr lang="en-US" smtClean="0"/>
              <a:t>9/20/2016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6206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378F1-F62B-4183-80D7-D6C97BDD323E}" type="datetime1">
              <a:rPr lang="en-US" smtClean="0"/>
              <a:t>9/20/2016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8619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0573" y="493711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650" y="125730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40573" y="2319337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378F1-F62B-4183-80D7-D6C97BDD323E}" type="datetime1">
              <a:rPr lang="en-US" smtClean="0"/>
              <a:t>9/20/2016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332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2269-D05B-424C-9E00-871CEB3CF9FF}" type="datetime1">
              <a:rPr lang="en-US" smtClean="0"/>
              <a:t>9/20/2016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0553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BF433-275B-448F-9D95-90B39778DD42}" type="datetime1">
              <a:rPr lang="en-US" smtClean="0"/>
              <a:t>9/20/2016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2585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20/09/2016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04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20/09/2016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78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20/09/2016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12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20/09/2016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41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20/09/2016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33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20/09/2016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68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D0C77-6129-4B5C-B55D-878FAE3CC48F}" type="datetime1">
              <a:rPr lang="en-US" smtClean="0"/>
              <a:t>9/20/2016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4644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20/09/2016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96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6172" y="384969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9619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73316" y="21717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20/09/2016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8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bg>
      <p:bgPr>
        <a:solidFill>
          <a:srgbClr val="0B1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6172" y="384969"/>
            <a:ext cx="2949178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96194"/>
            <a:ext cx="4629150" cy="48736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73316" y="2171700"/>
            <a:ext cx="2949178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20/09/2016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29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20/09/2016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50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20/09/2016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6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20/09/2016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59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4EF0-0A7B-4E87-96AE-47126168744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20/09/2016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FB3A-2C29-4F20-8257-70E7D2BF3F1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48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4EF0-0A7B-4E87-96AE-47126168744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20/09/2016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FB3A-2C29-4F20-8257-70E7D2BF3F1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57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4EF0-0A7B-4E87-96AE-47126168744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20/09/2016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FB3A-2C29-4F20-8257-70E7D2BF3F1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30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4EF0-0A7B-4E87-96AE-47126168744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20/09/2016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FB3A-2C29-4F20-8257-70E7D2BF3F1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54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2383E-DC25-4B52-BAE2-F6E6C45ECB7F}" type="datetime1">
              <a:rPr lang="en-US" smtClean="0"/>
              <a:t>9/20/2016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178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4EF0-0A7B-4E87-96AE-47126168744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20/09/2016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FB3A-2C29-4F20-8257-70E7D2BF3F1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88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4EF0-0A7B-4E87-96AE-47126168744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20/09/2016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FB3A-2C29-4F20-8257-70E7D2BF3F1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42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4EF0-0A7B-4E87-96AE-47126168744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20/09/2016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FB3A-2C29-4F20-8257-70E7D2BF3F1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1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4EF0-0A7B-4E87-96AE-47126168744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20/09/2016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FB3A-2C29-4F20-8257-70E7D2BF3F1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63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4EF0-0A7B-4E87-96AE-47126168744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20/09/2016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FB3A-2C29-4F20-8257-70E7D2BF3F1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4EF0-0A7B-4E87-96AE-47126168744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20/09/2016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FB3A-2C29-4F20-8257-70E7D2BF3F1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5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D4EF0-0A7B-4E87-96AE-47126168744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20/09/2016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2FB3A-2C29-4F20-8257-70E7D2BF3F1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26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B85DD-453C-437E-947D-C4ECD484163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40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587EA-FE41-4403-ADB6-40C76EDF44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59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BEFC8-FCD3-4750-B7FD-8B13FED167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28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E410-C516-4F9A-A271-6FD06D218B92}" type="datetime1">
              <a:rPr lang="en-US" smtClean="0"/>
              <a:t>9/20/2016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1573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4603A-0AA1-47C3-BB4F-C4377FA5C33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3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DF02-C14B-4985-9C37-C8CA0C0EAB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46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20F1E-AF96-4693-A5E0-A9DA690581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23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BB71-D632-43FA-8226-69EBAA91D08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6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7969E-DB71-4362-8CD3-6F77B681FB7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66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5DA37-F909-4092-9ADD-40BE38FBCBC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87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E045C-B519-4AAB-87BF-1D58A213074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32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29E8-A3E3-4238-9AEA-30DE3158494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5D4DA-4428-4F0E-B3BB-4E6105EF805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21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 sz="15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>
              <a:defRPr sz="15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>
              <a:defRPr sz="15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>
              <a:defRPr sz="15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F0B02-00F7-46EF-8D69-C233DAD6FB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11A9F-EF7A-4A26-B030-B3CE0DC20F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 algn="r">
              <a:defRPr sz="33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" y="438153"/>
            <a:ext cx="2258568" cy="79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338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2CF8-5D05-44E8-9E07-B138D9987C4F}" type="datetime1">
              <a:rPr lang="en-US" smtClean="0"/>
              <a:t>9/20/2016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7630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 sz="15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>
              <a:defRPr sz="15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>
              <a:defRPr sz="15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>
              <a:defRPr sz="15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884DA-7F3C-4BE9-9F10-8828C554F7A3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9/20/2016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11A9F-EF7A-4A26-B030-B3CE0DC20FA6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 algn="r">
              <a:defRPr sz="33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" y="438153"/>
            <a:ext cx="2258568" cy="79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026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AECBD-A3B0-488E-9A00-E96B99D2738F}" type="datetime1">
              <a:rPr lang="en-US" smtClean="0"/>
              <a:t>9/20/2016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7612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4699E-B335-45F9-8D76-2631E37A60C6}" type="datetime1">
              <a:rPr lang="en-US" smtClean="0"/>
              <a:t>9/20/2016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3478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DE0F2-B7AD-43D0-A49B-645266854E0A}" type="datetime1">
              <a:rPr lang="en-US" smtClean="0"/>
              <a:t>9/20/2016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2826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092D-400E-42B9-9519-A8940284190E}" type="datetime1">
              <a:rPr lang="en-US" smtClean="0"/>
              <a:t>9/20/2016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3729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4699E-B335-45F9-8D76-2631E37A60C6}" type="datetime1">
              <a:rPr lang="en-US" smtClean="0"/>
              <a:t>9/20/2016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5140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72" r:id="rId7"/>
    <p:sldLayoutId id="2147483667" r:id="rId8"/>
    <p:sldLayoutId id="2147483668" r:id="rId9"/>
    <p:sldLayoutId id="2147483669" r:id="rId10"/>
    <p:sldLayoutId id="2147483673" r:id="rId11"/>
    <p:sldLayoutId id="2147483670" r:id="rId12"/>
    <p:sldLayoutId id="214748367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20/09/2016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551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D4EF0-0A7B-4E87-96AE-47126168744A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20/09/2016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2FB3A-2C29-4F20-8257-70E7D2BF3F1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353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DD61D-4FFC-4AF9-B715-7018177C75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7ED85-80FF-46FC-850E-AF289A9A304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577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vectorfirm.hs-sites.com/securitynetblog/what-unknown-problems-have-you-found-in-the-past-for-your-customers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281" y="551688"/>
            <a:ext cx="5125433" cy="1799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449285"/>
            <a:ext cx="9144000" cy="3690258"/>
          </a:xfrm>
        </p:spPr>
        <p:txBody>
          <a:bodyPr anchor="ctr">
            <a:normAutofit/>
          </a:bodyPr>
          <a:lstStyle/>
          <a:p>
            <a:r>
              <a:rPr lang="en-US" sz="4400" b="1" dirty="0">
                <a:latin typeface="Baskerville Old Face" panose="02020602080505020303" pitchFamily="18" charset="0"/>
              </a:rPr>
              <a:t>Winning New Business</a:t>
            </a:r>
            <a:r>
              <a:rPr lang="en-US" sz="4800" b="1" dirty="0">
                <a:latin typeface="Baskerville Old Face" panose="02020602080505020303" pitchFamily="18" charset="0"/>
              </a:rPr>
              <a:t/>
            </a:r>
            <a:br>
              <a:rPr lang="en-US" sz="4800" b="1" dirty="0">
                <a:latin typeface="Baskerville Old Face" panose="02020602080505020303" pitchFamily="18" charset="0"/>
              </a:rPr>
            </a:br>
            <a:r>
              <a:rPr lang="en-US" sz="2000" i="1" dirty="0" smtClean="0">
                <a:latin typeface="Baskerville Old Face" panose="02020602080505020303" pitchFamily="18" charset="0"/>
              </a:rPr>
              <a:t>Specifically Tailored for:</a:t>
            </a:r>
            <a:r>
              <a:rPr lang="en-US" sz="2400" i="1" dirty="0" smtClean="0">
                <a:latin typeface="Baskerville Old Face" panose="02020602080505020303" pitchFamily="18" charset="0"/>
              </a:rPr>
              <a:t/>
            </a:r>
            <a:br>
              <a:rPr lang="en-US" sz="2400" i="1" dirty="0" smtClean="0">
                <a:latin typeface="Baskerville Old Face" panose="02020602080505020303" pitchFamily="18" charset="0"/>
              </a:rPr>
            </a:br>
            <a:r>
              <a:rPr lang="en-US" sz="5400" dirty="0">
                <a:latin typeface="Baskerville Old Face" panose="02020602080505020303" pitchFamily="18" charset="0"/>
              </a:rPr>
              <a:t/>
            </a:r>
            <a:br>
              <a:rPr lang="en-US" sz="5400" dirty="0">
                <a:latin typeface="Baskerville Old Face" panose="02020602080505020303" pitchFamily="18" charset="0"/>
              </a:rPr>
            </a:br>
            <a:r>
              <a:rPr lang="en-US" sz="3600" dirty="0" smtClean="0">
                <a:latin typeface="Baskerville Old Face" panose="02020602080505020303" pitchFamily="18" charset="0"/>
              </a:rPr>
              <a:t/>
            </a:r>
            <a:br>
              <a:rPr lang="en-US" sz="3600" dirty="0" smtClean="0">
                <a:latin typeface="Baskerville Old Face" panose="02020602080505020303" pitchFamily="18" charset="0"/>
              </a:rPr>
            </a:br>
            <a:r>
              <a:rPr lang="en-US" sz="3600" dirty="0" smtClean="0">
                <a:latin typeface="Baskerville Old Face" panose="02020602080505020303" pitchFamily="18" charset="0"/>
              </a:rPr>
              <a:t/>
            </a:r>
            <a:br>
              <a:rPr lang="en-US" sz="3600" dirty="0" smtClean="0">
                <a:latin typeface="Baskerville Old Face" panose="02020602080505020303" pitchFamily="18" charset="0"/>
              </a:rPr>
            </a:br>
            <a:r>
              <a:rPr lang="en-US" sz="3600" dirty="0" smtClean="0">
                <a:latin typeface="Baskerville Old Face" panose="02020602080505020303" pitchFamily="18" charset="0"/>
              </a:rPr>
              <a:t/>
            </a:r>
            <a:br>
              <a:rPr lang="en-US" sz="3600" dirty="0" smtClean="0">
                <a:latin typeface="Baskerville Old Face" panose="02020602080505020303" pitchFamily="18" charset="0"/>
              </a:rPr>
            </a:b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Baskerville Old Face" panose="02020602080505020303" pitchFamily="18" charset="0"/>
              </a:rPr>
              <a:t>Session #12: Managing Sales Obstacles</a:t>
            </a:r>
            <a:endParaRPr lang="id-ID" sz="4800" b="1" dirty="0">
              <a:solidFill>
                <a:schemeClr val="accent4">
                  <a:lumMod val="75000"/>
                </a:schemeClr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054" y="3913413"/>
            <a:ext cx="1383886" cy="140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8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5340" y="-1464678"/>
            <a:ext cx="6919560" cy="1037629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40572" y="0"/>
            <a:ext cx="3603427" cy="2093911"/>
          </a:xfrm>
          <a:solidFill>
            <a:schemeClr val="accent4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DIY Guy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540573" y="2093910"/>
            <a:ext cx="3603426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827314" y="2322286"/>
            <a:ext cx="2467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69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5340" y="-1480176"/>
            <a:ext cx="6919560" cy="1037629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40572" y="0"/>
            <a:ext cx="3603427" cy="2093911"/>
          </a:xfrm>
          <a:solidFill>
            <a:schemeClr val="accent4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DIY Guy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540573" y="2093910"/>
            <a:ext cx="3603426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Be open and analyze: </a:t>
            </a:r>
          </a:p>
          <a:p>
            <a:pPr marL="9144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900" dirty="0" smtClean="0"/>
              <a:t>“Sometimes DIY makes sense. You’ve got a unique scenario – what are  your thoughts?”</a:t>
            </a:r>
            <a:endParaRPr lang="en-US" sz="1900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If </a:t>
            </a:r>
            <a:r>
              <a:rPr lang="en-US" sz="2400" dirty="0"/>
              <a:t>possible, </a:t>
            </a:r>
            <a:r>
              <a:rPr lang="en-US" sz="2400" dirty="0" smtClean="0"/>
              <a:t>teach </a:t>
            </a:r>
            <a:r>
              <a:rPr lang="en-US" sz="2400" dirty="0"/>
              <a:t>when there is NOT a </a:t>
            </a:r>
            <a:r>
              <a:rPr lang="en-US" sz="2400" dirty="0" smtClean="0"/>
              <a:t>project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Illustrate value of them focusing on their work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If you lose, follow-up in 30 – 45 days</a:t>
            </a:r>
            <a:endParaRPr lang="en-US" sz="2400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Do not say “you get what you pay for”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827314" y="2322286"/>
            <a:ext cx="2467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01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Networking Slow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1681163"/>
            <a:ext cx="4498182" cy="823912"/>
          </a:xfrm>
          <a:solidFill>
            <a:schemeClr val="accent4">
              <a:lumMod val="50000"/>
            </a:schemeClr>
          </a:solidFill>
        </p:spPr>
        <p:txBody>
          <a:bodyPr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Translation	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2505075"/>
            <a:ext cx="4498182" cy="3684588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We don’t know or trust you enough to share our leads with you.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4517232" cy="823912"/>
          </a:xfrm>
          <a:solidFill>
            <a:schemeClr val="accent4">
              <a:lumMod val="50000"/>
            </a:schemeClr>
          </a:solidFill>
        </p:spPr>
        <p:txBody>
          <a:bodyPr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Solution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4517232" cy="3684588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Before giving up, build trust in your current groups.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55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8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40572" y="0"/>
            <a:ext cx="3603427" cy="2093911"/>
          </a:xfrm>
          <a:solidFill>
            <a:schemeClr val="accent4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Networking Slow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540573" y="2093910"/>
            <a:ext cx="3603426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Give five times before expecting to receive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Take on leadership role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Volunteer to speak, and have a section called: “how I can help you”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Take one person to lunch from your organizations per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Ask others for feedback on the organizations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827314" y="2322286"/>
            <a:ext cx="2467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9" r="12909"/>
          <a:stretch>
            <a:fillRect/>
          </a:stretch>
        </p:blipFill>
        <p:spPr>
          <a:xfrm>
            <a:off x="-50351" y="542441"/>
            <a:ext cx="5590921" cy="5886189"/>
          </a:xfrm>
        </p:spPr>
      </p:pic>
    </p:spTree>
    <p:extLst>
      <p:ext uri="{BB962C8B-B14F-4D97-AF65-F5344CB8AC3E}">
        <p14:creationId xmlns:p14="http://schemas.microsoft.com/office/powerpoint/2010/main" val="46094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65126"/>
            <a:ext cx="9143999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Wasting Time on Unqualified Activity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1681163"/>
            <a:ext cx="4498182" cy="823912"/>
          </a:xfrm>
          <a:solidFill>
            <a:schemeClr val="accent4">
              <a:lumMod val="50000"/>
            </a:schemeClr>
          </a:solidFill>
        </p:spPr>
        <p:txBody>
          <a:bodyPr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Translation	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2505075"/>
            <a:ext cx="4498182" cy="3684588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I’ll do anything.  I’m just a sales person and can’t say no. What do you need? 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4517232" cy="823912"/>
          </a:xfrm>
          <a:solidFill>
            <a:schemeClr val="accent4">
              <a:lumMod val="50000"/>
            </a:schemeClr>
          </a:solidFill>
        </p:spPr>
        <p:txBody>
          <a:bodyPr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Solution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4517232" cy="3684588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and say no.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00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65126"/>
            <a:ext cx="9143999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Wasting Time on Unqualified Activity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1681163"/>
            <a:ext cx="4498182" cy="823912"/>
          </a:xfrm>
          <a:solidFill>
            <a:schemeClr val="accent4">
              <a:lumMod val="50000"/>
            </a:schemeClr>
          </a:solidFill>
        </p:spPr>
        <p:txBody>
          <a:bodyPr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Translation	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2505075"/>
            <a:ext cx="4498182" cy="3684588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There is improvement to be made in our internal processes.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4517232" cy="823912"/>
          </a:xfrm>
          <a:solidFill>
            <a:schemeClr val="accent4">
              <a:lumMod val="50000"/>
            </a:schemeClr>
          </a:solidFill>
        </p:spPr>
        <p:txBody>
          <a:bodyPr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Solution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4517232" cy="3684588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Focus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, and say no.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65126"/>
            <a:ext cx="9143999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Wasting Time on Unqualified Activity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1681163"/>
            <a:ext cx="4498182" cy="823912"/>
          </a:xfrm>
          <a:solidFill>
            <a:schemeClr val="accent4">
              <a:lumMod val="50000"/>
            </a:schemeClr>
          </a:solidFill>
        </p:spPr>
        <p:txBody>
          <a:bodyPr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Translation	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2505075"/>
            <a:ext cx="4498182" cy="3684588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There is improvement to be made in our internal processes.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4517232" cy="823912"/>
          </a:xfrm>
          <a:solidFill>
            <a:schemeClr val="accent4">
              <a:lumMod val="50000"/>
            </a:schemeClr>
          </a:solidFill>
        </p:spPr>
        <p:txBody>
          <a:bodyPr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Solution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4517232" cy="3684588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Focus, say no, 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and say no.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47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65126"/>
            <a:ext cx="9143999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Wasting Time on Unqualified Activity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1681163"/>
            <a:ext cx="4498182" cy="823912"/>
          </a:xfrm>
          <a:solidFill>
            <a:schemeClr val="accent4">
              <a:lumMod val="50000"/>
            </a:schemeClr>
          </a:solidFill>
        </p:spPr>
        <p:txBody>
          <a:bodyPr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Translation	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2505075"/>
            <a:ext cx="4498182" cy="3684588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There is improvement to be made in our internal processes.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4517232" cy="823912"/>
          </a:xfrm>
          <a:solidFill>
            <a:schemeClr val="accent4">
              <a:lumMod val="50000"/>
            </a:schemeClr>
          </a:solidFill>
        </p:spPr>
        <p:txBody>
          <a:bodyPr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Solution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4517232" cy="3684588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Focus, say no, </a:t>
            </a:r>
            <a:r>
              <a:rPr lang="en-US" dirty="0" smtClean="0"/>
              <a:t>and be part of the </a:t>
            </a:r>
            <a:r>
              <a:rPr lang="en-US" dirty="0" err="1" smtClean="0"/>
              <a:t>solution.</a:t>
            </a:r>
            <a:r>
              <a:rPr lang="en-US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y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no.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53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481942"/>
            <a:ext cx="9144000" cy="144655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white"/>
                </a:solidFill>
              </a:rPr>
              <a:t>The average amount of wasted time by sales people is 14 hours per week. </a:t>
            </a:r>
            <a:r>
              <a:rPr lang="en-US" sz="4400" dirty="0" smtClean="0">
                <a:solidFill>
                  <a:prstClr val="white"/>
                </a:solidFill>
              </a:rPr>
              <a:t>*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3928492"/>
            <a:ext cx="9144000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i="1" dirty="0" smtClean="0"/>
              <a:t> 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209109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481942"/>
            <a:ext cx="9144000" cy="144655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white"/>
                </a:solidFill>
              </a:rPr>
              <a:t>The average amount of wasted time by sales people is 14 hours per week. </a:t>
            </a:r>
            <a:r>
              <a:rPr lang="en-US" sz="4400" dirty="0" smtClean="0">
                <a:solidFill>
                  <a:prstClr val="white"/>
                </a:solidFill>
              </a:rPr>
              <a:t>*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3928492"/>
            <a:ext cx="9144000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i="1" dirty="0" smtClean="0"/>
              <a:t> </a:t>
            </a:r>
            <a:r>
              <a:rPr lang="en-US" sz="3200" i="1" dirty="0" smtClean="0"/>
              <a:t>* Calculated from four recent Vector Firm projects. </a:t>
            </a:r>
            <a:r>
              <a:rPr lang="en-US" sz="4000" i="1" dirty="0" smtClean="0"/>
              <a:t> 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96885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40572" y="0"/>
            <a:ext cx="3603427" cy="2093911"/>
          </a:xfr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Agenda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540572" y="2093910"/>
            <a:ext cx="3603427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Managing </a:t>
            </a:r>
            <a:r>
              <a:rPr lang="en-US" sz="2400" dirty="0" smtClean="0"/>
              <a:t>Sales </a:t>
            </a:r>
            <a:r>
              <a:rPr lang="en-US" sz="2400" dirty="0" smtClean="0"/>
              <a:t>Obstacles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Dead Silence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DIY Guy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Networking Slow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Wasting Time on Unqualified Activity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Wrong Person Possessing Your Time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Discouragement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Action Items &amp; Exercises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0" y="696912"/>
            <a:ext cx="5354435" cy="563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9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7749" y="235735"/>
            <a:ext cx="3006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Generate </a:t>
            </a:r>
            <a:r>
              <a:rPr lang="en-US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unqualified quotes</a:t>
            </a:r>
            <a:endParaRPr lang="en-US" sz="24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09288" y="401557"/>
            <a:ext cx="23944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Making cold calls that are not qualified because “you never know”.</a:t>
            </a:r>
            <a:endParaRPr lang="en-US" sz="24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05081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 up on projects that are being handled by operations</a:t>
            </a:r>
            <a:r>
              <a:rPr lang="en-US" dirty="0" smtClean="0">
                <a:solidFill>
                  <a:srgbClr val="FFC000"/>
                </a:solidFill>
              </a:rPr>
              <a:t>.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03894" y="1026866"/>
            <a:ext cx="48897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rgbClr val="44546A"/>
                </a:solidFill>
              </a:rPr>
              <a:t>Tracking down accounts receivable</a:t>
            </a:r>
            <a:endParaRPr lang="en-US" sz="2800" i="1" dirty="0">
              <a:solidFill>
                <a:srgbClr val="44546A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03714" y="3003916"/>
            <a:ext cx="6741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Take incoming </a:t>
            </a:r>
            <a:r>
              <a:rPr lang="en-US" sz="2400" dirty="0" smtClean="0">
                <a:solidFill>
                  <a:prstClr val="black"/>
                </a:solidFill>
              </a:rPr>
              <a:t>leads </a:t>
            </a:r>
            <a:r>
              <a:rPr lang="en-US" sz="2400" dirty="0" smtClean="0">
                <a:solidFill>
                  <a:prstClr val="black"/>
                </a:solidFill>
              </a:rPr>
              <a:t>that end up being unqualified.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17776" y="3874576"/>
            <a:ext cx="21852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on very small </a:t>
            </a:r>
            <a:r>
              <a:rPr lang="en-US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quotes, following the same process as large ones.</a:t>
            </a:r>
            <a:endParaRPr lang="en-US" sz="2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616" y="2132647"/>
            <a:ext cx="28439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70AD47">
                    <a:lumMod val="50000"/>
                  </a:srgbClr>
                </a:solidFill>
              </a:rPr>
              <a:t>Keep customer in the loop after orders have been processed.</a:t>
            </a:r>
            <a:endParaRPr lang="en-US" sz="3200" dirty="0">
              <a:solidFill>
                <a:srgbClr val="70AD47">
                  <a:lumMod val="50000"/>
                </a:srgb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17556" y="4231038"/>
            <a:ext cx="33592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5B9BD5">
                    <a:lumMod val="75000"/>
                  </a:srgbClr>
                </a:solidFill>
                <a:latin typeface="Elephant" panose="02020904090505020303" pitchFamily="18" charset="0"/>
              </a:rPr>
              <a:t>Work on service issues </a:t>
            </a:r>
            <a:r>
              <a:rPr lang="en-US" sz="3200" dirty="0" smtClean="0">
                <a:solidFill>
                  <a:srgbClr val="5B9BD5">
                    <a:lumMod val="75000"/>
                  </a:srgbClr>
                </a:solidFill>
                <a:latin typeface="Elephant" panose="02020904090505020303" pitchFamily="18" charset="0"/>
              </a:rPr>
              <a:t>with </a:t>
            </a:r>
            <a:r>
              <a:rPr lang="en-US" sz="3200" dirty="0" smtClean="0">
                <a:solidFill>
                  <a:srgbClr val="5B9BD5">
                    <a:lumMod val="75000"/>
                  </a:srgbClr>
                </a:solidFill>
                <a:latin typeface="Elephant" panose="02020904090505020303" pitchFamily="18" charset="0"/>
              </a:rPr>
              <a:t>clients.</a:t>
            </a:r>
            <a:endParaRPr lang="en-US" sz="3200" dirty="0">
              <a:solidFill>
                <a:srgbClr val="5B9BD5">
                  <a:lumMod val="75000"/>
                </a:srgbClr>
              </a:solidFill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75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193979"/>
            <a:ext cx="9144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i="1" dirty="0" smtClean="0">
                <a:solidFill>
                  <a:srgbClr val="FF0000"/>
                </a:solidFill>
              </a:rPr>
              <a:t>Poll Question</a:t>
            </a:r>
            <a:endParaRPr lang="en-US" sz="45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3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4381" r="14381"/>
          <a:stretch>
            <a:fillRect/>
          </a:stretch>
        </p:blipFill>
        <p:spPr>
          <a:xfrm>
            <a:off x="-581079" y="0"/>
            <a:ext cx="6727435" cy="708272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40572" y="0"/>
            <a:ext cx="3603427" cy="2093911"/>
          </a:xfrm>
          <a:solidFill>
            <a:schemeClr val="accent4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Wasting Time on Unqualified Activity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540573" y="2093910"/>
            <a:ext cx="3603426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Know your Normandy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At times, “you never know” can be the three worst words in selling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Tell prospects: “I don’t know yet if we’d be a good fit for you.  Can I ask a few more questions?”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Build a bridge with your install and service teams.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827314" y="2322286"/>
            <a:ext cx="2467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6960" y="199105"/>
            <a:ext cx="1024217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6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65126"/>
            <a:ext cx="9143999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Wrong Person Possessing Your Time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1681163"/>
            <a:ext cx="4498182" cy="823912"/>
          </a:xfrm>
          <a:solidFill>
            <a:schemeClr val="accent4">
              <a:lumMod val="50000"/>
            </a:schemeClr>
          </a:solidFill>
        </p:spPr>
        <p:txBody>
          <a:bodyPr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Translation	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2505075"/>
            <a:ext cx="4498182" cy="3684588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 don’t want others meeting with you because it’ll take away the power I have … however false it is.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4517232" cy="823912"/>
          </a:xfrm>
          <a:solidFill>
            <a:schemeClr val="accent4">
              <a:lumMod val="50000"/>
            </a:schemeClr>
          </a:solidFill>
        </p:spPr>
        <p:txBody>
          <a:bodyPr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Solution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4517232" cy="3684588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Creatively get in front of the right people … but don’t burn the bridge.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86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8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481942"/>
            <a:ext cx="9144000" cy="144655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prstClr val="white"/>
                </a:solidFill>
              </a:rPr>
              <a:t>The #1 factor in making vendor selections in the post-internet age is…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3928492"/>
            <a:ext cx="9144000" cy="14465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… agreement amongst everyone involved.  </a:t>
            </a:r>
            <a:r>
              <a:rPr lang="en-US" sz="2000" i="1" dirty="0" smtClean="0"/>
              <a:t>*Sales Executive Council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419701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3175" b="13175"/>
          <a:stretch>
            <a:fillRect/>
          </a:stretch>
        </p:blipFill>
        <p:spPr>
          <a:xfrm>
            <a:off x="-565580" y="0"/>
            <a:ext cx="6513982" cy="68579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40572" y="0"/>
            <a:ext cx="3603427" cy="2093911"/>
          </a:xfrm>
          <a:solidFill>
            <a:schemeClr val="accent4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Wrong Person Possessing Your Time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540573" y="2093910"/>
            <a:ext cx="3603426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Find out who you need to meet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Offer a lunch &amp; learn  w/ your specialist from out of town... and let your POC produce 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Ask your manufacturer partners to help you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Ask your network to help you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Always keep POC in the loop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827314" y="2322286"/>
            <a:ext cx="2467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63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Discouragement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1681163"/>
            <a:ext cx="4498182" cy="823912"/>
          </a:xfrm>
          <a:solidFill>
            <a:schemeClr val="accent4">
              <a:lumMod val="50000"/>
            </a:schemeClr>
          </a:solidFill>
        </p:spPr>
        <p:txBody>
          <a:bodyPr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Translation	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2505075"/>
            <a:ext cx="4498182" cy="3684588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I’m not getting the results I expect for the work I’ve been doing. 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4517232" cy="823912"/>
          </a:xfrm>
          <a:solidFill>
            <a:schemeClr val="accent4">
              <a:lumMod val="50000"/>
            </a:schemeClr>
          </a:solidFill>
        </p:spPr>
        <p:txBody>
          <a:bodyPr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Solution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4517232" cy="3684588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</a:t>
            </a:r>
            <a:r>
              <a:rPr lang="en-US" dirty="0" smtClean="0"/>
              <a:t>evelop proactive techniques and discipline to stay positive.</a:t>
            </a:r>
          </a:p>
        </p:txBody>
      </p:sp>
    </p:spTree>
    <p:extLst>
      <p:ext uri="{BB962C8B-B14F-4D97-AF65-F5344CB8AC3E}">
        <p14:creationId xmlns:p14="http://schemas.microsoft.com/office/powerpoint/2010/main" val="270038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8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3291" y="-1"/>
            <a:ext cx="6858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62415" y="-1"/>
            <a:ext cx="3781586" cy="2093911"/>
          </a:xfrm>
          <a:solidFill>
            <a:schemeClr val="accent4">
              <a:lumMod val="50000"/>
            </a:schemeClr>
          </a:solidFill>
        </p:spPr>
        <p:txBody>
          <a:bodyPr anchor="ctr">
            <a:norm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Discouragement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362414" y="2093910"/>
            <a:ext cx="3781585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Have a process and work  it … and trust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Measure, measure, measure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Write down everything positive that happens each day - everything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List five positive people, and have them on speed dial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Talk with your boss or your coach regularly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Get away and strategize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827314" y="2322286"/>
            <a:ext cx="2467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72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Social Media Activity not Working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1681163"/>
            <a:ext cx="4498182" cy="823912"/>
          </a:xfrm>
          <a:solidFill>
            <a:schemeClr val="accent4">
              <a:lumMod val="50000"/>
            </a:schemeClr>
          </a:solidFill>
        </p:spPr>
        <p:txBody>
          <a:bodyPr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Translation	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2505075"/>
            <a:ext cx="4498182" cy="3684588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 haven’t built rapport or credibility with my virtual network. 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4517232" cy="823912"/>
          </a:xfrm>
          <a:solidFill>
            <a:schemeClr val="accent4">
              <a:lumMod val="50000"/>
            </a:schemeClr>
          </a:solidFill>
        </p:spPr>
        <p:txBody>
          <a:bodyPr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Solution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4517232" cy="3684588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Stay persistent, consistent, and get more creative.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06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729" y="2691618"/>
            <a:ext cx="3489615" cy="202211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40572" y="0"/>
            <a:ext cx="3603427" cy="2093911"/>
          </a:xfr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Social Media Activity Not Working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540573" y="2093910"/>
            <a:ext cx="3603426" cy="4989061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Stay persistent and consistent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Review our plan from Session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Move your daily review to different time of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Try an additional outlet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Identify someone who is doing it well and take them to lunch</a:t>
            </a:r>
          </a:p>
          <a:p>
            <a:endParaRPr lang="en-US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827314" y="2322286"/>
            <a:ext cx="2467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698" y="0"/>
            <a:ext cx="2972874" cy="29728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341" y="4927757"/>
            <a:ext cx="3160577" cy="16397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90302"/>
            <a:ext cx="2567697" cy="2567697"/>
          </a:xfrm>
          <a:prstGeom prst="rect">
            <a:avLst/>
          </a:prstGeom>
        </p:spPr>
      </p:pic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6"/>
          <a:srcRect l="2434" r="2434"/>
          <a:stretch>
            <a:fillRect/>
          </a:stretch>
        </p:blipFill>
        <p:spPr>
          <a:xfrm>
            <a:off x="-15630" y="-53253"/>
            <a:ext cx="2607182" cy="274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23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4621" y="-405255"/>
            <a:ext cx="7738922" cy="77163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25239" y="1282685"/>
            <a:ext cx="5318761" cy="635426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Rectangle 2"/>
          <p:cNvSpPr/>
          <p:nvPr/>
        </p:nvSpPr>
        <p:spPr>
          <a:xfrm>
            <a:off x="3825239" y="-405255"/>
            <a:ext cx="5534109" cy="18127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85091" y="164548"/>
            <a:ext cx="4229310" cy="114579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Action Items &amp; Exercises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885091" y="1410304"/>
            <a:ext cx="5212023" cy="573441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u="sng" dirty="0" smtClean="0"/>
              <a:t>Action Items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100" u="sng" dirty="0" smtClean="0"/>
          </a:p>
          <a:p>
            <a:pPr>
              <a:lnSpc>
                <a:spcPct val="120000"/>
              </a:lnSpc>
            </a:pPr>
            <a:r>
              <a:rPr lang="en-US" sz="2400" dirty="0" smtClean="0"/>
              <a:t>Take one idea and run with it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400" dirty="0" smtClean="0"/>
          </a:p>
          <a:p>
            <a:pPr>
              <a:lnSpc>
                <a:spcPct val="120000"/>
              </a:lnSpc>
            </a:pPr>
            <a:r>
              <a:rPr lang="en-US" sz="2400" dirty="0" smtClean="0">
                <a:solidFill>
                  <a:schemeClr val="bg2">
                    <a:lumMod val="90000"/>
                  </a:schemeClr>
                </a:solidFill>
              </a:rPr>
              <a:t>Know your Normandy – create and work a process that is focused on useful activity and targeted prospects</a:t>
            </a:r>
          </a:p>
          <a:p>
            <a:pPr>
              <a:lnSpc>
                <a:spcPct val="120000"/>
              </a:lnSpc>
            </a:pPr>
            <a:endParaRPr lang="en-US" sz="2400" dirty="0" smtClean="0">
              <a:solidFill>
                <a:schemeClr val="bg2">
                  <a:lumMod val="90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400" dirty="0" smtClean="0">
                <a:solidFill>
                  <a:schemeClr val="bg2">
                    <a:lumMod val="90000"/>
                  </a:schemeClr>
                </a:solidFill>
              </a:rPr>
              <a:t>List five positive people and have them in your back pocket</a:t>
            </a:r>
          </a:p>
          <a:p>
            <a:pPr>
              <a:lnSpc>
                <a:spcPct val="120000"/>
              </a:lnSpc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72278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95626" y="3286151"/>
            <a:ext cx="7454348" cy="19720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000" b="1" spc="-300" dirty="0">
              <a:solidFill>
                <a:schemeClr val="bg1"/>
              </a:solidFill>
              <a:latin typeface="Vegur" panose="00000500000000000000" pitchFamily="50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654629"/>
            <a:ext cx="9245600" cy="3759200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Avoiding Early Obstacles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5295699"/>
            <a:ext cx="9245600" cy="1527176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44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05506" y="0"/>
            <a:ext cx="4738493" cy="252147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id-ID" dirty="0"/>
          </a:p>
        </p:txBody>
      </p:sp>
      <p:sp>
        <p:nvSpPr>
          <p:cNvPr id="3" name="Rectangle 2"/>
          <p:cNvSpPr/>
          <p:nvPr/>
        </p:nvSpPr>
        <p:spPr>
          <a:xfrm>
            <a:off x="-33971" y="0"/>
            <a:ext cx="4439478" cy="17145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772" y="571501"/>
            <a:ext cx="4439478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smtClean="0">
                <a:solidFill>
                  <a:schemeClr val="bg1"/>
                </a:solidFill>
                <a:latin typeface="+mn-lt"/>
              </a:rPr>
              <a:t>How Can I Avoid Early Obstacles?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439477" y="123986"/>
            <a:ext cx="4844008" cy="23974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Anticipate everyday</a:t>
            </a:r>
            <a:endParaRPr lang="en-US" sz="2400" dirty="0"/>
          </a:p>
          <a:p>
            <a:r>
              <a:rPr lang="en-US" sz="2400" dirty="0" smtClean="0"/>
              <a:t>Always bring specific value </a:t>
            </a:r>
          </a:p>
          <a:p>
            <a:r>
              <a:rPr lang="en-US" sz="2400" dirty="0" smtClean="0"/>
              <a:t>Use your network</a:t>
            </a:r>
          </a:p>
          <a:p>
            <a:r>
              <a:rPr lang="en-US" sz="2400" dirty="0" smtClean="0"/>
              <a:t>Stay positive, no matter what</a:t>
            </a:r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82057" y="3120571"/>
            <a:ext cx="4223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094" y="2286001"/>
            <a:ext cx="6414906" cy="466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4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4621" y="-405255"/>
            <a:ext cx="7738922" cy="77163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25239" y="1282685"/>
            <a:ext cx="5318761" cy="635426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Rectangle 2"/>
          <p:cNvSpPr/>
          <p:nvPr/>
        </p:nvSpPr>
        <p:spPr>
          <a:xfrm>
            <a:off x="3825239" y="-405255"/>
            <a:ext cx="5534109" cy="18127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85091" y="164548"/>
            <a:ext cx="4229310" cy="114579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Action Items &amp; Exercises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885091" y="1410304"/>
            <a:ext cx="5212023" cy="573441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u="sng" dirty="0" smtClean="0"/>
              <a:t>Action Items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100" u="sng" dirty="0" smtClean="0"/>
          </a:p>
          <a:p>
            <a:pPr>
              <a:lnSpc>
                <a:spcPct val="120000"/>
              </a:lnSpc>
            </a:pPr>
            <a:r>
              <a:rPr lang="en-US" sz="2400" dirty="0" smtClean="0"/>
              <a:t>Take one idea and run with it</a:t>
            </a:r>
          </a:p>
          <a:p>
            <a:pPr>
              <a:lnSpc>
                <a:spcPct val="120000"/>
              </a:lnSpc>
            </a:pPr>
            <a:r>
              <a:rPr lang="en-US" sz="2400" dirty="0" smtClean="0"/>
              <a:t>Join in the discussions on the </a:t>
            </a:r>
            <a:r>
              <a:rPr lang="en-US" sz="2400" dirty="0" smtClean="0">
                <a:hlinkClick r:id="rId4"/>
              </a:rPr>
              <a:t>Security Net Sales Training blog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16121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489200"/>
            <a:ext cx="9144000" cy="4368800"/>
          </a:xfrm>
        </p:spPr>
        <p:txBody>
          <a:bodyPr anchor="t">
            <a:normAutofit/>
          </a:bodyPr>
          <a:lstStyle/>
          <a:p>
            <a:pPr>
              <a:lnSpc>
                <a:spcPts val="5000"/>
              </a:lnSpc>
            </a:pPr>
            <a:r>
              <a:rPr lang="en-US" sz="5400" b="1" dirty="0" smtClean="0">
                <a:solidFill>
                  <a:srgbClr val="A28650"/>
                </a:solidFill>
                <a:latin typeface="Baskerville Old Face" panose="02020602080505020303" pitchFamily="18" charset="0"/>
              </a:rPr>
              <a:t>Questions / Discussion</a:t>
            </a:r>
            <a:br>
              <a:rPr lang="en-US" sz="5400" b="1" dirty="0" smtClean="0">
                <a:solidFill>
                  <a:srgbClr val="A28650"/>
                </a:solidFill>
                <a:latin typeface="Baskerville Old Face" panose="02020602080505020303" pitchFamily="18" charset="0"/>
              </a:rPr>
            </a:br>
            <a:r>
              <a:rPr lang="en-US" sz="5400" b="1" dirty="0">
                <a:solidFill>
                  <a:srgbClr val="A28650"/>
                </a:solidFill>
                <a:latin typeface="Baskerville Old Face" panose="02020602080505020303" pitchFamily="18" charset="0"/>
              </a:rPr>
              <a:t/>
            </a:r>
            <a:br>
              <a:rPr lang="en-US" sz="5400" b="1" dirty="0">
                <a:solidFill>
                  <a:srgbClr val="A28650"/>
                </a:solidFill>
                <a:latin typeface="Baskerville Old Face" panose="02020602080505020303" pitchFamily="18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Chris Peterson</a:t>
            </a:r>
            <a:br>
              <a:rPr lang="en-US" sz="24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cpeterson@vectorfirm.com</a:t>
            </a:r>
            <a:br>
              <a:rPr lang="en-US" sz="24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321-439-3025</a:t>
            </a:r>
            <a:r>
              <a:rPr lang="en-US" sz="5400" b="1" dirty="0" smtClean="0">
                <a:solidFill>
                  <a:srgbClr val="A28650"/>
                </a:solidFill>
                <a:latin typeface="Baskerville Old Face" panose="02020602080505020303" pitchFamily="18" charset="0"/>
              </a:rPr>
              <a:t/>
            </a:r>
            <a:br>
              <a:rPr lang="en-US" sz="5400" b="1" dirty="0" smtClean="0">
                <a:solidFill>
                  <a:srgbClr val="A28650"/>
                </a:solidFill>
                <a:latin typeface="Baskerville Old Face" panose="02020602080505020303" pitchFamily="18" charset="0"/>
              </a:rPr>
            </a:br>
            <a:endParaRPr lang="id-ID" sz="5400" b="1" dirty="0">
              <a:solidFill>
                <a:srgbClr val="A2865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914" y="1542372"/>
            <a:ext cx="2700172" cy="58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6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95626" y="3286151"/>
            <a:ext cx="7454348" cy="19720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000" b="1" spc="-300" dirty="0">
              <a:solidFill>
                <a:schemeClr val="bg1"/>
              </a:solidFill>
              <a:latin typeface="Vegur" panose="00000500000000000000" pitchFamily="50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654629"/>
            <a:ext cx="9245600" cy="3759200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Managing Early Obstacles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5295699"/>
            <a:ext cx="9245600" cy="1527176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16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Dead Silence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1681163"/>
            <a:ext cx="4498182" cy="823912"/>
          </a:xfrm>
          <a:solidFill>
            <a:schemeClr val="accent4">
              <a:lumMod val="50000"/>
            </a:schemeClr>
          </a:solidFill>
        </p:spPr>
        <p:txBody>
          <a:bodyPr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Translation	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2505075"/>
            <a:ext cx="4498182" cy="3684588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 might be interested, but you haven’t compelled me to take action… yet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4517232" cy="823912"/>
          </a:xfrm>
          <a:solidFill>
            <a:schemeClr val="accent4">
              <a:lumMod val="50000"/>
            </a:schemeClr>
          </a:solidFill>
        </p:spPr>
        <p:txBody>
          <a:bodyPr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Solution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4517232" cy="3684588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Either make </a:t>
            </a:r>
            <a:r>
              <a:rPr lang="en-US" dirty="0"/>
              <a:t>it </a:t>
            </a:r>
            <a:r>
              <a:rPr lang="en-US" dirty="0" smtClean="0"/>
              <a:t>more convenient, or provide a reason for them to take action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967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8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5" r="18395"/>
          <a:stretch>
            <a:fillRect/>
          </a:stretch>
        </p:blipFill>
        <p:spPr>
          <a:xfrm>
            <a:off x="-362632" y="0"/>
            <a:ext cx="6513983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40572" y="0"/>
            <a:ext cx="3603427" cy="2093911"/>
          </a:xfrm>
          <a:solidFill>
            <a:schemeClr val="accent4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Dead Silence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540573" y="2093911"/>
            <a:ext cx="3603426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Try different contact  methods and times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Combine methods in same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Engage your manufacturer teams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Ask </a:t>
            </a:r>
            <a:r>
              <a:rPr lang="en-US" sz="2400" dirty="0" smtClean="0"/>
              <a:t>for a meeting in three to four weeks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Breakup with them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827314" y="2322286"/>
            <a:ext cx="2467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37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-159657"/>
            <a:ext cx="9144000" cy="1190172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Break-Up Email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380" y="2101493"/>
            <a:ext cx="5029609" cy="3329460"/>
          </a:xfrm>
          <a:solidFill>
            <a:schemeClr val="accent3">
              <a:lumMod val="75000"/>
            </a:schemeClr>
          </a:solidFill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14850" y="1030516"/>
            <a:ext cx="4629150" cy="5827484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r>
              <a:rPr lang="en-US" sz="2200" i="1" dirty="0" smtClean="0"/>
              <a:t>Hi Michelle.</a:t>
            </a:r>
          </a:p>
          <a:p>
            <a:pPr marL="0" indent="0">
              <a:buNone/>
            </a:pPr>
            <a:endParaRPr lang="en-US" sz="2200" i="1" dirty="0"/>
          </a:p>
          <a:p>
            <a:pPr marL="0" indent="0">
              <a:buNone/>
            </a:pPr>
            <a:r>
              <a:rPr lang="en-US" sz="2200" i="1" dirty="0" smtClean="0"/>
              <a:t>I know you’re busy and I don’t want to keep filling your inbox.  If I don’t hear from you, this will be my last email.</a:t>
            </a:r>
          </a:p>
          <a:p>
            <a:pPr marL="0" indent="0">
              <a:buNone/>
            </a:pPr>
            <a:endParaRPr lang="en-US" sz="2200" i="1" dirty="0"/>
          </a:p>
          <a:p>
            <a:pPr marL="0" indent="0">
              <a:buNone/>
            </a:pPr>
            <a:r>
              <a:rPr lang="en-US" sz="2200" i="1" dirty="0" smtClean="0"/>
              <a:t>I’m still very interested in meeting with you, so please let me know if it would be better to connect with you in 90 days or so.  </a:t>
            </a:r>
          </a:p>
          <a:p>
            <a:pPr marL="0" indent="0">
              <a:buNone/>
            </a:pPr>
            <a:endParaRPr lang="en-US" sz="2200" i="1" dirty="0"/>
          </a:p>
          <a:p>
            <a:pPr marL="0" indent="0">
              <a:buNone/>
            </a:pPr>
            <a:r>
              <a:rPr lang="en-US" sz="2200" i="1" dirty="0" smtClean="0"/>
              <a:t>Looking forward to hearing from you.</a:t>
            </a:r>
          </a:p>
          <a:p>
            <a:pPr marL="0" indent="0">
              <a:buNone/>
            </a:pPr>
            <a:endParaRPr lang="en-US" sz="2200" i="1" dirty="0"/>
          </a:p>
          <a:p>
            <a:pPr marL="0" indent="0">
              <a:buNone/>
            </a:pPr>
            <a:r>
              <a:rPr lang="en-US" sz="2200" i="1" dirty="0" smtClean="0"/>
              <a:t>Chris</a:t>
            </a:r>
          </a:p>
          <a:p>
            <a:pPr marL="0" indent="0">
              <a:buNone/>
            </a:pPr>
            <a:endParaRPr lang="en-US" sz="2200" i="1" dirty="0" smtClean="0"/>
          </a:p>
          <a:p>
            <a:pPr marL="0" indent="0">
              <a:buNone/>
            </a:pP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01032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DIY Guy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1681163"/>
            <a:ext cx="4498182" cy="823912"/>
          </a:xfrm>
          <a:solidFill>
            <a:schemeClr val="accent4">
              <a:lumMod val="50000"/>
            </a:schemeClr>
          </a:solidFill>
        </p:spPr>
        <p:txBody>
          <a:bodyPr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Translation	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2505075"/>
            <a:ext cx="4498182" cy="3684588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 don’t understand </a:t>
            </a:r>
            <a:r>
              <a:rPr lang="en-US" dirty="0" smtClean="0"/>
              <a:t>why </a:t>
            </a:r>
            <a:r>
              <a:rPr lang="en-US" dirty="0" smtClean="0"/>
              <a:t>I’d pay you when I’m already paying my IT / facilities / security people.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4517232" cy="823912"/>
          </a:xfrm>
          <a:solidFill>
            <a:schemeClr val="accent4">
              <a:lumMod val="50000"/>
            </a:schemeClr>
          </a:solidFill>
        </p:spPr>
        <p:txBody>
          <a:bodyPr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Solution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4517232" cy="3684588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Educate and let them draw their own conclusion.  The DIY Guy is proud, and will only listen to their inner self.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24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8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193979"/>
            <a:ext cx="9144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i="1" dirty="0" smtClean="0">
                <a:solidFill>
                  <a:srgbClr val="FF0000"/>
                </a:solidFill>
              </a:rPr>
              <a:t>Poll Question</a:t>
            </a:r>
            <a:endParaRPr lang="en-US" sz="45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42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7916</TotalTime>
  <Words>1021</Words>
  <Application>Microsoft Office PowerPoint</Application>
  <PresentationFormat>On-screen Show (4:3)</PresentationFormat>
  <Paragraphs>192</Paragraphs>
  <Slides>33</Slides>
  <Notes>10</Notes>
  <HiddenSlides>4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Arial</vt:lpstr>
      <vt:lpstr>Baskerville Old Face</vt:lpstr>
      <vt:lpstr>Calibri</vt:lpstr>
      <vt:lpstr>Calibri Light</vt:lpstr>
      <vt:lpstr>Elephant</vt:lpstr>
      <vt:lpstr>Times New Roman</vt:lpstr>
      <vt:lpstr>Vegur</vt:lpstr>
      <vt:lpstr>Verdana</vt:lpstr>
      <vt:lpstr>Office Theme</vt:lpstr>
      <vt:lpstr>1_Office Theme</vt:lpstr>
      <vt:lpstr>2_Office Theme</vt:lpstr>
      <vt:lpstr>8_Office Theme</vt:lpstr>
      <vt:lpstr>Winning New Business Specifically Tailored for:     Session #12: Managing Sales Obstacles</vt:lpstr>
      <vt:lpstr>Agenda</vt:lpstr>
      <vt:lpstr>PowerPoint Presentation</vt:lpstr>
      <vt:lpstr>Managing Early Obstacles</vt:lpstr>
      <vt:lpstr>Dead Silence</vt:lpstr>
      <vt:lpstr>Dead Silence</vt:lpstr>
      <vt:lpstr>Break-Up Email</vt:lpstr>
      <vt:lpstr>DIY Guy</vt:lpstr>
      <vt:lpstr>PowerPoint Presentation</vt:lpstr>
      <vt:lpstr>DIY Guy</vt:lpstr>
      <vt:lpstr>DIY Guy</vt:lpstr>
      <vt:lpstr>Networking Slow</vt:lpstr>
      <vt:lpstr>Networking Slow</vt:lpstr>
      <vt:lpstr>Wasting Time on Unqualified Activity</vt:lpstr>
      <vt:lpstr>Wasting Time on Unqualified Activity</vt:lpstr>
      <vt:lpstr>Wasting Time on Unqualified Activity</vt:lpstr>
      <vt:lpstr>Wasting Time on Unqualified Activity</vt:lpstr>
      <vt:lpstr>PowerPoint Presentation</vt:lpstr>
      <vt:lpstr>PowerPoint Presentation</vt:lpstr>
      <vt:lpstr>PowerPoint Presentation</vt:lpstr>
      <vt:lpstr>PowerPoint Presentation</vt:lpstr>
      <vt:lpstr>Wasting Time on Unqualified Activity</vt:lpstr>
      <vt:lpstr>Wrong Person Possessing Your Time</vt:lpstr>
      <vt:lpstr>PowerPoint Presentation</vt:lpstr>
      <vt:lpstr>Wrong Person Possessing Your Time</vt:lpstr>
      <vt:lpstr>Discouragement</vt:lpstr>
      <vt:lpstr>Discouragement</vt:lpstr>
      <vt:lpstr>Social Media Activity not Working </vt:lpstr>
      <vt:lpstr>Social Media Activity Not Working</vt:lpstr>
      <vt:lpstr>Avoiding Early Obstacles</vt:lpstr>
      <vt:lpstr>PowerPoint Presentation</vt:lpstr>
      <vt:lpstr>PowerPoint Presentation</vt:lpstr>
      <vt:lpstr>Questions / Discussion  Chris Peterson cpeterson@vectorfirm.com 321-439-3025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nac design</dc:creator>
  <cp:lastModifiedBy>Chris Peterson</cp:lastModifiedBy>
  <cp:revision>228</cp:revision>
  <dcterms:created xsi:type="dcterms:W3CDTF">2015-05-01T22:42:50Z</dcterms:created>
  <dcterms:modified xsi:type="dcterms:W3CDTF">2016-09-20T16:28:27Z</dcterms:modified>
</cp:coreProperties>
</file>