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9" r:id="rId3"/>
    <p:sldMasterId id="2147483712" r:id="rId4"/>
    <p:sldMasterId id="2147483724" r:id="rId5"/>
    <p:sldMasterId id="2147483736" r:id="rId6"/>
    <p:sldMasterId id="2147483748" r:id="rId7"/>
    <p:sldMasterId id="2147483760" r:id="rId8"/>
  </p:sldMasterIdLst>
  <p:notesMasterIdLst>
    <p:notesMasterId r:id="rId53"/>
  </p:notesMasterIdLst>
  <p:handoutMasterIdLst>
    <p:handoutMasterId r:id="rId54"/>
  </p:handoutMasterIdLst>
  <p:sldIdLst>
    <p:sldId id="297" r:id="rId9"/>
    <p:sldId id="376" r:id="rId10"/>
    <p:sldId id="423" r:id="rId11"/>
    <p:sldId id="422" r:id="rId12"/>
    <p:sldId id="425" r:id="rId13"/>
    <p:sldId id="395" r:id="rId14"/>
    <p:sldId id="424" r:id="rId15"/>
    <p:sldId id="426" r:id="rId16"/>
    <p:sldId id="427" r:id="rId17"/>
    <p:sldId id="428" r:id="rId18"/>
    <p:sldId id="429" r:id="rId19"/>
    <p:sldId id="430" r:id="rId20"/>
    <p:sldId id="431" r:id="rId21"/>
    <p:sldId id="432" r:id="rId22"/>
    <p:sldId id="415" r:id="rId23"/>
    <p:sldId id="456" r:id="rId24"/>
    <p:sldId id="435" r:id="rId25"/>
    <p:sldId id="436" r:id="rId26"/>
    <p:sldId id="437" r:id="rId27"/>
    <p:sldId id="440" r:id="rId28"/>
    <p:sldId id="438" r:id="rId29"/>
    <p:sldId id="439" r:id="rId30"/>
    <p:sldId id="441" r:id="rId31"/>
    <p:sldId id="442" r:id="rId32"/>
    <p:sldId id="443" r:id="rId33"/>
    <p:sldId id="454" r:id="rId34"/>
    <p:sldId id="455" r:id="rId35"/>
    <p:sldId id="416" r:id="rId36"/>
    <p:sldId id="358" r:id="rId37"/>
    <p:sldId id="434" r:id="rId38"/>
    <p:sldId id="433" r:id="rId39"/>
    <p:sldId id="444" r:id="rId40"/>
    <p:sldId id="445" r:id="rId41"/>
    <p:sldId id="446" r:id="rId42"/>
    <p:sldId id="328" r:id="rId43"/>
    <p:sldId id="447" r:id="rId44"/>
    <p:sldId id="451" r:id="rId45"/>
    <p:sldId id="452" r:id="rId46"/>
    <p:sldId id="285" r:id="rId47"/>
    <p:sldId id="448" r:id="rId48"/>
    <p:sldId id="449" r:id="rId49"/>
    <p:sldId id="453" r:id="rId50"/>
    <p:sldId id="450" r:id="rId51"/>
    <p:sldId id="310" r:id="rId52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525"/>
    <a:srgbClr val="0E2038"/>
    <a:srgbClr val="1F467A"/>
    <a:srgbClr val="A5F4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712" autoAdjust="0"/>
  </p:normalViewPr>
  <p:slideViewPr>
    <p:cSldViewPr snapToGrid="0">
      <p:cViewPr varScale="1">
        <p:scale>
          <a:sx n="62" d="100"/>
          <a:sy n="62" d="100"/>
        </p:scale>
        <p:origin x="1086" y="60"/>
      </p:cViewPr>
      <p:guideLst/>
    </p:cSldViewPr>
  </p:slideViewPr>
  <p:outlineViewPr>
    <p:cViewPr>
      <p:scale>
        <a:sx n="33" d="100"/>
        <a:sy n="33" d="100"/>
      </p:scale>
      <p:origin x="0" y="-44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97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FD584-1E0E-44DE-8F45-AA18B3E569F2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64D01-BD3A-4771-9C8B-BB7CF5BB7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3A95C-9034-4733-A0F0-3D62B4CCA743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3C928-89CD-4341-AF61-1FF1EB6E9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4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04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98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50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10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39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63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05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46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6A6A-173D-4666-9DA8-61C00479EB98}" type="datetime1">
              <a:rPr lang="en-US" smtClean="0"/>
              <a:t>2/15/2016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206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78F1-F62B-4183-80D7-D6C97BDD323E}" type="datetime1">
              <a:rPr lang="en-US" smtClean="0"/>
              <a:t>2/15/2016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8619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0573" y="493711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0" y="125730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40573" y="2319337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78F1-F62B-4183-80D7-D6C97BDD323E}" type="datetime1">
              <a:rPr lang="en-US" smtClean="0"/>
              <a:t>2/15/2016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332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2269-D05B-424C-9E00-871CEB3CF9FF}" type="datetime1">
              <a:rPr lang="en-US" smtClean="0"/>
              <a:t>2/15/2016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0553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F433-275B-448F-9D95-90B39778DD42}" type="datetime1">
              <a:rPr lang="en-US" smtClean="0"/>
              <a:t>2/15/2016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58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0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2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4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8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0C77-6129-4B5C-B55D-878FAE3CC48F}" type="datetime1">
              <a:rPr lang="en-US" smtClean="0"/>
              <a:t>2/15/2016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64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6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6172" y="384969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9619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73316" y="21717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solidFill>
          <a:srgbClr val="0B1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6172" y="384969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96194"/>
            <a:ext cx="462915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73316" y="2171700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9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9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DA2D-AC53-4924-A4EB-7A52E6D76913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5A09-5464-4E75-ACA3-D47818758633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7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DA2D-AC53-4924-A4EB-7A52E6D76913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5A09-5464-4E75-ACA3-D47818758633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6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DA2D-AC53-4924-A4EB-7A52E6D76913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5A09-5464-4E75-ACA3-D47818758633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DA2D-AC53-4924-A4EB-7A52E6D76913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5A09-5464-4E75-ACA3-D47818758633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80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383E-DC25-4B52-BAE2-F6E6C45ECB7F}" type="datetime1">
              <a:rPr lang="en-US" smtClean="0"/>
              <a:t>2/15/2016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178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DA2D-AC53-4924-A4EB-7A52E6D76913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5A09-5464-4E75-ACA3-D47818758633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2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DA2D-AC53-4924-A4EB-7A52E6D76913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5A09-5464-4E75-ACA3-D47818758633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8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DA2D-AC53-4924-A4EB-7A52E6D76913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5A09-5464-4E75-ACA3-D47818758633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2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DA2D-AC53-4924-A4EB-7A52E6D76913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5A09-5464-4E75-ACA3-D47818758633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DA2D-AC53-4924-A4EB-7A52E6D76913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5A09-5464-4E75-ACA3-D47818758633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7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DA2D-AC53-4924-A4EB-7A52E6D76913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5A09-5464-4E75-ACA3-D47818758633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2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DA2D-AC53-4924-A4EB-7A52E6D76913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A5A09-5464-4E75-ACA3-D47818758633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5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FE49-00F8-41A1-A4FD-526327A837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r">
              <a:defRPr sz="44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" y="438151"/>
            <a:ext cx="2258568" cy="7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31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84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6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E410-C516-4F9A-A271-6FD06D218B92}" type="datetime1">
              <a:rPr lang="en-US" smtClean="0"/>
              <a:t>2/15/2016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1573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3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59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8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1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8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2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69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0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48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CF8-5D05-44E8-9E07-B138D9987C4F}" type="datetime1">
              <a:rPr lang="en-US" smtClean="0"/>
              <a:t>2/15/2016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630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83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0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84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1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2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1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4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0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AECBD-A3B0-488E-9A00-E96B99D2738F}" type="datetime1">
              <a:rPr lang="en-US" smtClean="0"/>
              <a:t>2/15/2016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612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83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74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0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1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76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4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8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42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21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699E-B335-45F9-8D76-2631E37A60C6}" type="datetime1">
              <a:rPr lang="en-US" smtClean="0"/>
              <a:t>2/15/2016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3478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5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38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07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9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6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55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DE0F2-B7AD-43D0-A49B-645266854E0A}" type="datetime1">
              <a:rPr lang="en-US" smtClean="0"/>
              <a:t>2/15/2016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282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8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9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3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27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8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2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1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0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2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7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092D-400E-42B9-9519-A8940284190E}" type="datetime1">
              <a:rPr lang="en-US" smtClean="0"/>
              <a:t>2/15/2016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729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59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99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4699E-B335-45F9-8D76-2631E37A60C6}" type="datetime1">
              <a:rPr lang="en-US" smtClean="0"/>
              <a:t>2/15/2016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514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2" r:id="rId7"/>
    <p:sldLayoutId id="2147483667" r:id="rId8"/>
    <p:sldLayoutId id="2147483668" r:id="rId9"/>
    <p:sldLayoutId id="2147483669" r:id="rId10"/>
    <p:sldLayoutId id="2147483673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5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FDA2D-AC53-4924-A4EB-7A52E6D76913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A5A09-5464-4E75-ACA3-D47818758633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1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25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6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38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00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15/02/2016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25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hyperlink" Target="../../Security%20Net/Training%20Session%20#5 - Perceived Expert\Campaign Planning Sheet - SN Example.docx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81" y="551688"/>
            <a:ext cx="5125433" cy="179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28062"/>
            <a:ext cx="9144000" cy="5129938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latin typeface="Baskerville Old Face" panose="02020602080505020303" pitchFamily="18" charset="0"/>
              </a:rPr>
              <a:t>Winning New Business</a:t>
            </a:r>
            <a:r>
              <a:rPr lang="en-US" sz="4800" b="1" dirty="0">
                <a:latin typeface="Baskerville Old Face" panose="02020602080505020303" pitchFamily="18" charset="0"/>
              </a:rPr>
              <a:t/>
            </a:r>
            <a:br>
              <a:rPr lang="en-US" sz="4800" b="1" dirty="0">
                <a:latin typeface="Baskerville Old Face" panose="02020602080505020303" pitchFamily="18" charset="0"/>
              </a:rPr>
            </a:br>
            <a:r>
              <a:rPr lang="en-US" sz="2000" i="1" dirty="0" smtClean="0">
                <a:latin typeface="Baskerville Old Face" panose="02020602080505020303" pitchFamily="18" charset="0"/>
              </a:rPr>
              <a:t>Specifically Tailored for:</a:t>
            </a:r>
            <a:r>
              <a:rPr lang="en-US" sz="2400" i="1" dirty="0" smtClean="0">
                <a:latin typeface="Baskerville Old Face" panose="02020602080505020303" pitchFamily="18" charset="0"/>
              </a:rPr>
              <a:t/>
            </a:r>
            <a:br>
              <a:rPr lang="en-US" sz="2400" i="1" dirty="0" smtClean="0">
                <a:latin typeface="Baskerville Old Face" panose="02020602080505020303" pitchFamily="18" charset="0"/>
              </a:rPr>
            </a:br>
            <a:r>
              <a:rPr lang="en-US" sz="5400" dirty="0">
                <a:latin typeface="Baskerville Old Face" panose="02020602080505020303" pitchFamily="18" charset="0"/>
              </a:rPr>
              <a:t/>
            </a:r>
            <a:br>
              <a:rPr lang="en-US" sz="5400" dirty="0">
                <a:latin typeface="Baskerville Old Face" panose="02020602080505020303" pitchFamily="18" charset="0"/>
              </a:rPr>
            </a:br>
            <a:r>
              <a:rPr lang="en-US" sz="3600" dirty="0" smtClean="0">
                <a:latin typeface="Baskerville Old Face" panose="02020602080505020303" pitchFamily="18" charset="0"/>
              </a:rPr>
              <a:t/>
            </a:r>
            <a:br>
              <a:rPr lang="en-US" sz="3600" dirty="0" smtClean="0">
                <a:latin typeface="Baskerville Old Face" panose="02020602080505020303" pitchFamily="18" charset="0"/>
              </a:rPr>
            </a:br>
            <a:r>
              <a:rPr lang="en-US" sz="3600" dirty="0" smtClean="0">
                <a:latin typeface="Baskerville Old Face" panose="02020602080505020303" pitchFamily="18" charset="0"/>
              </a:rPr>
              <a:t/>
            </a:r>
            <a:br>
              <a:rPr lang="en-US" sz="3600" dirty="0" smtClean="0">
                <a:latin typeface="Baskerville Old Face" panose="02020602080505020303" pitchFamily="18" charset="0"/>
              </a:rPr>
            </a:br>
            <a:r>
              <a:rPr lang="en-US" sz="3200" b="1" dirty="0" smtClean="0">
                <a:latin typeface="Baskerville Old Face" panose="02020602080505020303" pitchFamily="18" charset="0"/>
              </a:rPr>
              <a:t>Session </a:t>
            </a:r>
            <a:r>
              <a:rPr lang="en-US" sz="3200" b="1" dirty="0" smtClean="0">
                <a:latin typeface="Baskerville Old Face" panose="02020602080505020303" pitchFamily="18" charset="0"/>
              </a:rPr>
              <a:t>#5: </a:t>
            </a:r>
            <a:r>
              <a:rPr lang="en-US" sz="3200" b="1" dirty="0" smtClean="0">
                <a:latin typeface="Baskerville Old Face" panose="02020602080505020303" pitchFamily="18" charset="0"/>
              </a:rPr>
              <a:t>Becoming the Perceived Expert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  <a:t/>
            </a:r>
            <a:b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</a:b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  <a:t/>
            </a:r>
            <a:b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</a:b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  <a:t>February 16, </a:t>
            </a: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  <a:t>2016</a:t>
            </a:r>
            <a:endParaRPr lang="id-ID" sz="4800" dirty="0">
              <a:solidFill>
                <a:schemeClr val="accent4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556" y="3696436"/>
            <a:ext cx="1022888" cy="103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8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What’s This Mean to Me?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2"/>
            <a:ext cx="9144000" cy="5532437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Your customers and prospects need (and are dying for) </a:t>
            </a:r>
            <a:r>
              <a:rPr lang="en-US" sz="4400" dirty="0"/>
              <a:t>a knowledgeable sales professional </a:t>
            </a:r>
            <a:r>
              <a:rPr lang="en-US" sz="4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to help them be smarter and better.</a:t>
            </a:r>
            <a:endParaRPr lang="id-ID" sz="4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1581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What’s This Mean to Me?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2"/>
            <a:ext cx="9144000" cy="5532437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Your customers and prospects need (and are dying for) </a:t>
            </a:r>
            <a:r>
              <a:rPr lang="en-US" sz="4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 knowledgeable sales professional </a:t>
            </a:r>
            <a:r>
              <a:rPr lang="en-US" sz="4400" dirty="0"/>
              <a:t>to help them be smarter and better.</a:t>
            </a:r>
            <a:endParaRPr lang="id-ID" sz="4400" dirty="0"/>
          </a:p>
          <a:p>
            <a:pPr marL="0" indent="0" algn="ctr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3433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What’s This Mean to Me?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2"/>
            <a:ext cx="9144000" cy="5532437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 smtClean="0"/>
              <a:t>Your customers and prospects need (and are dying for) </a:t>
            </a:r>
            <a:r>
              <a:rPr lang="en-US" sz="4400" dirty="0"/>
              <a:t>a knowledgeable sales professional to help them be smarter and better.</a:t>
            </a:r>
            <a:endParaRPr lang="id-ID" sz="4400" dirty="0"/>
          </a:p>
          <a:p>
            <a:pPr marL="0" indent="0" algn="ctr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5591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3988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5252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95882" y="3076244"/>
            <a:ext cx="7436149" cy="9626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+mn-lt"/>
              </a:rPr>
              <a:t>You </a:t>
            </a:r>
            <a:r>
              <a:rPr lang="en-US" dirty="0">
                <a:solidFill>
                  <a:prstClr val="white"/>
                </a:solidFill>
                <a:latin typeface="+mn-lt"/>
              </a:rPr>
              <a:t>have to become Google</a:t>
            </a:r>
            <a:endParaRPr lang="en-US" sz="40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300764"/>
            <a:ext cx="5022573" cy="962698"/>
          </a:xfrm>
          <a:prstGeom prst="rect">
            <a:avLst/>
          </a:prstGeom>
          <a:solidFill>
            <a:srgbClr val="1F4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300765"/>
            <a:ext cx="5252567" cy="100071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  <a:latin typeface="Vegur" panose="00000500000000000000" pitchFamily="50" charset="0"/>
              </a:rPr>
              <a:t> </a:t>
            </a:r>
            <a:r>
              <a:rPr lang="id-ID" b="1" dirty="0" smtClean="0">
                <a:solidFill>
                  <a:prstClr val="white"/>
                </a:solidFill>
              </a:rPr>
              <a:t>What </a:t>
            </a:r>
            <a:r>
              <a:rPr lang="id-ID" b="1" dirty="0">
                <a:solidFill>
                  <a:prstClr val="white"/>
                </a:solidFill>
              </a:rPr>
              <a:t>Do </a:t>
            </a:r>
            <a:r>
              <a:rPr lang="en-US" b="1" dirty="0" smtClean="0">
                <a:solidFill>
                  <a:prstClr val="white"/>
                </a:solidFill>
              </a:rPr>
              <a:t>You</a:t>
            </a:r>
            <a:r>
              <a:rPr lang="id-ID" b="1" dirty="0" smtClean="0">
                <a:solidFill>
                  <a:prstClr val="white"/>
                </a:solidFill>
              </a:rPr>
              <a:t> </a:t>
            </a:r>
            <a:r>
              <a:rPr lang="id-ID" b="1" dirty="0">
                <a:solidFill>
                  <a:prstClr val="white"/>
                </a:solidFill>
              </a:rPr>
              <a:t>Do?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83916" y="3082878"/>
            <a:ext cx="7436149" cy="9626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prstClr val="white"/>
                </a:solidFill>
                <a:latin typeface="+mn-lt"/>
              </a:rPr>
              <a:t>Why is </a:t>
            </a:r>
            <a:r>
              <a:rPr lang="en-US" dirty="0" smtClean="0">
                <a:solidFill>
                  <a:prstClr val="white"/>
                </a:solidFill>
                <a:latin typeface="+mn-lt"/>
              </a:rPr>
              <a:t>Google so popular?</a:t>
            </a:r>
            <a:endParaRPr lang="en-US" sz="40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53921" y="3429000"/>
            <a:ext cx="7436149" cy="9626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+mn-lt"/>
              </a:rPr>
              <a:t>Impartial (sort of</a:t>
            </a:r>
            <a:r>
              <a:rPr lang="en-US" b="1" dirty="0">
                <a:solidFill>
                  <a:prstClr val="white"/>
                </a:solidFill>
                <a:latin typeface="Vegur" panose="00000500000000000000" pitchFamily="50" charset="0"/>
              </a:rPr>
              <a:t>)</a:t>
            </a:r>
            <a:endParaRPr lang="en-US" sz="4000" b="1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53922" y="4244061"/>
            <a:ext cx="7436149" cy="9626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+mn-lt"/>
              </a:rPr>
              <a:t>Free</a:t>
            </a:r>
            <a:endParaRPr lang="en-US" sz="40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3922" y="5001260"/>
            <a:ext cx="7436149" cy="9626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+mn-lt"/>
              </a:rPr>
              <a:t>Easy</a:t>
            </a:r>
            <a:endParaRPr lang="en-US" sz="4000" dirty="0">
              <a:solidFill>
                <a:prstClr val="whit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729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0" grpId="0"/>
      <p:bldP spid="10" grpId="1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" y="514170"/>
            <a:ext cx="9143999" cy="103909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prstClr val="white"/>
                </a:solidFill>
              </a:rPr>
              <a:t>One </a:t>
            </a:r>
            <a:r>
              <a:rPr lang="id-ID" b="1" dirty="0" smtClean="0">
                <a:solidFill>
                  <a:prstClr val="white"/>
                </a:solidFill>
              </a:rPr>
              <a:t>Goal</a:t>
            </a:r>
            <a:endParaRPr lang="id-ID" b="1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9513" y="1398278"/>
            <a:ext cx="5744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While your customers are searching Google for their answers, they also call you.</a:t>
            </a:r>
            <a:endParaRPr lang="id-ID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95626" y="3286151"/>
            <a:ext cx="7454348" cy="1972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spc="-300" dirty="0">
              <a:solidFill>
                <a:schemeClr val="bg1"/>
              </a:solidFill>
              <a:latin typeface="Vegur" panose="00000500000000000000" pitchFamily="5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654629"/>
            <a:ext cx="9245600" cy="37592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Create the Process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5295698"/>
            <a:ext cx="9245600" cy="1594051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algn="ctr"/>
            <a:endParaRPr lang="en-US" i="1" dirty="0">
              <a:solidFill>
                <a:schemeClr val="bg1"/>
              </a:solidFill>
            </a:endParaRPr>
          </a:p>
          <a:p>
            <a:pPr algn="ctr"/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96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95626" y="3286151"/>
            <a:ext cx="7454348" cy="1972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spc="-300" dirty="0">
              <a:solidFill>
                <a:schemeClr val="bg1"/>
              </a:solidFill>
              <a:latin typeface="Vegur" panose="00000500000000000000" pitchFamily="5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654629"/>
            <a:ext cx="9245600" cy="37592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Create the Process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5295698"/>
            <a:ext cx="9245600" cy="1594051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algn="ctr"/>
            <a:endParaRPr lang="en-US" i="1" dirty="0">
              <a:solidFill>
                <a:schemeClr val="bg1"/>
              </a:solidFill>
            </a:endParaRPr>
          </a:p>
          <a:p>
            <a:pPr algn="ctr"/>
            <a:r>
              <a:rPr lang="en-US" sz="3200" b="1" i="1" dirty="0" smtClean="0">
                <a:solidFill>
                  <a:srgbClr val="FF0000"/>
                </a:solidFill>
              </a:rPr>
              <a:t>Poll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4982" y="1317356"/>
            <a:ext cx="5896624" cy="442482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Becoming the Perceived Expert: Process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Pick a topic for the year.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Research for content.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Define the methods of delivery.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Build the material.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Deliver.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27314" y="2322286"/>
            <a:ext cx="246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77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4982" y="1317356"/>
            <a:ext cx="5896624" cy="442482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Becoming the Perceived Expert: Process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algn="ctr"/>
            <a:r>
              <a:rPr lang="en-US" sz="2400" dirty="0" smtClean="0">
                <a:hlinkClick r:id="rId4" action="ppaction://hlinkfile"/>
              </a:rPr>
              <a:t>Campaign Planning Sheet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27314" y="2322286"/>
            <a:ext cx="246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22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765409"/>
            <a:ext cx="9144000" cy="61168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" y="0"/>
            <a:ext cx="9144000" cy="1143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 </a:t>
            </a:r>
            <a:endParaRPr lang="id-ID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901" y="0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One Heck of a Year…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143000"/>
            <a:ext cx="9143999" cy="750194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Presentation to customers: Pros and Cons of Hosted Access Control</a:t>
            </a:r>
            <a:endParaRPr lang="id-ID" sz="2400" b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8039" y="1910096"/>
            <a:ext cx="4584878" cy="75019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80956" y="1940912"/>
            <a:ext cx="4559122" cy="7501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>
              <a:latin typeface="Vegur" panose="00000500000000000000" pitchFamily="50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78891" y="2357083"/>
            <a:ext cx="3723173" cy="450091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id-ID" sz="24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771621" y="2351299"/>
            <a:ext cx="4241750" cy="358515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id-ID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73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" y="1300764"/>
            <a:ext cx="4989030" cy="9626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06075"/>
            <a:ext cx="9143999" cy="10553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-83216"/>
            <a:ext cx="9143999" cy="1938992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Who was Andrew Jackson’s Vice President </a:t>
            </a:r>
            <a:r>
              <a:rPr lang="en-US" sz="2400" dirty="0">
                <a:solidFill>
                  <a:schemeClr val="bg1"/>
                </a:solidFill>
              </a:rPr>
              <a:t>d</a:t>
            </a:r>
            <a:r>
              <a:rPr lang="en-US" sz="2400" dirty="0" smtClean="0">
                <a:solidFill>
                  <a:schemeClr val="bg1"/>
                </a:solidFill>
              </a:rPr>
              <a:t>uring his second term?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31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1143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 </a:t>
            </a:r>
            <a:endParaRPr lang="id-ID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901" y="0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One Heck of a Year…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143000"/>
            <a:ext cx="9143999" cy="750194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Begin regular LinkedIn Posts and Tweets on the Security in the Cloud</a:t>
            </a:r>
            <a:endParaRPr lang="id-ID" sz="2400" b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8039" y="1910096"/>
            <a:ext cx="4584878" cy="75019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80956" y="1940912"/>
            <a:ext cx="4559122" cy="7501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>
              <a:latin typeface="Vegur" panose="00000500000000000000" pitchFamily="50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78891" y="2357083"/>
            <a:ext cx="3723173" cy="450091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id-ID" sz="24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771621" y="2351299"/>
            <a:ext cx="4241750" cy="358515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id-ID" sz="2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9097" y="1769408"/>
            <a:ext cx="5076140" cy="5348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129" y="1940912"/>
            <a:ext cx="4726949" cy="472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0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07959"/>
            <a:ext cx="9144001" cy="60941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" y="0"/>
            <a:ext cx="9144000" cy="1143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 </a:t>
            </a:r>
            <a:endParaRPr lang="id-ID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901" y="0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One Heck of a Year…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143000"/>
            <a:ext cx="9143999" cy="750194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Presentation to specific customers on case </a:t>
            </a:r>
            <a:r>
              <a:rPr lang="en-US" sz="2400" b="1" dirty="0">
                <a:solidFill>
                  <a:schemeClr val="bg1"/>
                </a:solidFill>
              </a:rPr>
              <a:t>s</a:t>
            </a:r>
            <a:r>
              <a:rPr lang="en-US" sz="2400" b="1" dirty="0" smtClean="0">
                <a:solidFill>
                  <a:schemeClr val="bg1"/>
                </a:solidFill>
              </a:rPr>
              <a:t>tudies of successful hosted access control scenarios in healthcare and K-12.</a:t>
            </a:r>
            <a:endParaRPr lang="id-ID" sz="2400" b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8039" y="1910096"/>
            <a:ext cx="4584878" cy="75019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80956" y="1940912"/>
            <a:ext cx="4559122" cy="7501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>
              <a:latin typeface="Vegur" panose="00000500000000000000" pitchFamily="50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78891" y="2357083"/>
            <a:ext cx="3723173" cy="450091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id-ID" sz="24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771621" y="2351299"/>
            <a:ext cx="4241750" cy="358515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id-ID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063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1143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 </a:t>
            </a:r>
            <a:endParaRPr lang="id-ID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901" y="0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One Heck of a Year…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143000"/>
            <a:ext cx="9143999" cy="750194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Presentation at local ASIS chapter: Hosted Video</a:t>
            </a:r>
            <a:endParaRPr lang="id-ID" sz="2400" b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8039" y="1910096"/>
            <a:ext cx="4584878" cy="75019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80956" y="1940912"/>
            <a:ext cx="4559122" cy="7501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>
              <a:latin typeface="Vegur" panose="00000500000000000000" pitchFamily="50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78891" y="2357083"/>
            <a:ext cx="3723173" cy="450091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id-ID" sz="24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771621" y="2351299"/>
            <a:ext cx="4241750" cy="358515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id-ID" sz="2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93193"/>
            <a:ext cx="9144002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9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487" y="571500"/>
            <a:ext cx="10200972" cy="68006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" y="0"/>
            <a:ext cx="9144000" cy="1143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 </a:t>
            </a:r>
            <a:endParaRPr lang="id-ID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901" y="0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One Heck of a Year…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143000"/>
            <a:ext cx="9143999" cy="750194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Public Event with the entire team</a:t>
            </a:r>
            <a:endParaRPr lang="id-ID" sz="2400" b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8039" y="1910096"/>
            <a:ext cx="4584878" cy="75019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80956" y="1940912"/>
            <a:ext cx="4559122" cy="7501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>
              <a:latin typeface="Vegur" panose="00000500000000000000" pitchFamily="50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78891" y="2357083"/>
            <a:ext cx="3723173" cy="450091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id-ID" sz="24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771621" y="2351299"/>
            <a:ext cx="4241750" cy="358515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id-ID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8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1143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 </a:t>
            </a:r>
            <a:endParaRPr lang="id-ID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901" y="0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One Heck of a Year…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143000"/>
            <a:ext cx="9143999" cy="750194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BOMA Presentation: Hosted Access Control for Property Managers</a:t>
            </a:r>
            <a:endParaRPr lang="id-ID" sz="2400" b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8039" y="1910096"/>
            <a:ext cx="4584878" cy="75019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80956" y="1940912"/>
            <a:ext cx="4559122" cy="7501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>
              <a:latin typeface="Vegur" panose="00000500000000000000" pitchFamily="50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78891" y="2357083"/>
            <a:ext cx="3723173" cy="450091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id-ID" sz="24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771621" y="2351299"/>
            <a:ext cx="4241750" cy="358515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id-ID" sz="2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93193"/>
            <a:ext cx="9144002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3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8913"/>
            <a:ext cx="9144000" cy="61168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" y="0"/>
            <a:ext cx="9144000" cy="1143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 </a:t>
            </a:r>
            <a:endParaRPr lang="id-ID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901" y="0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One Heck of a Year…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143000"/>
            <a:ext cx="9143999" cy="750194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Presentation to Customers: Industry Report on Hosted Video</a:t>
            </a:r>
            <a:endParaRPr lang="id-ID" sz="2400" b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8039" y="1910096"/>
            <a:ext cx="4584878" cy="75019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80956" y="1940912"/>
            <a:ext cx="4559122" cy="7501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>
              <a:latin typeface="Vegur" panose="00000500000000000000" pitchFamily="50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78891" y="2357083"/>
            <a:ext cx="3723173" cy="450091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id-ID" sz="24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771621" y="2351299"/>
            <a:ext cx="4241750" cy="358515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id-ID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91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What’s This Mean to Me?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2"/>
            <a:ext cx="9144000" cy="5532437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 smtClean="0"/>
              <a:t>Your customers and prospects need (and are dying for) </a:t>
            </a:r>
            <a:r>
              <a:rPr lang="en-US" sz="4400" dirty="0"/>
              <a:t>a knowledgeable sales professional to help them be smarter and better.</a:t>
            </a:r>
            <a:endParaRPr lang="id-ID" sz="4400" dirty="0"/>
          </a:p>
          <a:p>
            <a:pPr marL="0" indent="0" algn="ctr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5574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What’s This Mean to Me?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2"/>
            <a:ext cx="9144000" cy="5532437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Your customers and prospects need (and are dying for) </a:t>
            </a:r>
            <a:r>
              <a:rPr lang="en-US" sz="4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 knowledgeable sales professional to help them be smarter and better</a:t>
            </a:r>
            <a:r>
              <a:rPr lang="en-US" sz="4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 smtClean="0"/>
              <a:t>… and it’s only six presentations and some social media work.</a:t>
            </a:r>
            <a:endParaRPr lang="id-ID" sz="4400" dirty="0"/>
          </a:p>
          <a:p>
            <a:pPr marL="0" indent="0" algn="ctr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3811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95626" y="3286151"/>
            <a:ext cx="7454348" cy="1972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spc="-300" dirty="0">
              <a:solidFill>
                <a:schemeClr val="bg1"/>
              </a:solidFill>
              <a:latin typeface="Vegur" panose="00000500000000000000" pitchFamily="5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654629"/>
            <a:ext cx="9245600" cy="37592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Stop Selling and </a:t>
            </a:r>
            <a:br>
              <a:rPr lang="en-US" dirty="0" smtClean="0"/>
            </a:br>
            <a:r>
              <a:rPr lang="en-US" dirty="0" smtClean="0"/>
              <a:t>Start Teaching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5295698"/>
            <a:ext cx="9245600" cy="1594051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48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51213" y="-595"/>
            <a:ext cx="8947147" cy="68585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Best Practices to Teaching Customers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 Disarming Authority to start your presentation.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Never outshine the master.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Learn your customers’ sources of info.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Understand their preferred method of learning.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27314" y="2322286"/>
            <a:ext cx="246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69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483079"/>
            <a:ext cx="7886700" cy="5693884"/>
          </a:xfrm>
          <a:solidFill>
            <a:srgbClr val="0B1325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00" dirty="0" smtClean="0">
              <a:solidFill>
                <a:schemeClr val="bg1"/>
              </a:solidFill>
              <a:latin typeface="Vegur"/>
            </a:endParaRPr>
          </a:p>
          <a:p>
            <a:pPr marL="0" indent="0">
              <a:buNone/>
            </a:pPr>
            <a:endParaRPr lang="en-US" sz="2200" dirty="0" smtClean="0">
              <a:solidFill>
                <a:schemeClr val="bg1"/>
              </a:solidFill>
              <a:latin typeface="Vegur"/>
            </a:endParaRPr>
          </a:p>
          <a:p>
            <a:pPr marL="0" indent="0">
              <a:buNone/>
            </a:pPr>
            <a:r>
              <a:rPr lang="en-US" sz="4400" b="1" i="1" dirty="0" smtClean="0">
                <a:solidFill>
                  <a:schemeClr val="bg1"/>
                </a:solidFill>
                <a:latin typeface="+mj-lt"/>
              </a:rPr>
              <a:t>By providing free information to the public, the internet has dramatically shrunk the gap between the experts and the consumers.</a:t>
            </a:r>
          </a:p>
          <a:p>
            <a:pPr marL="0" indent="0">
              <a:buNone/>
            </a:pPr>
            <a:endParaRPr lang="en-US" sz="4400" b="1" i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2400" b="1" i="1" dirty="0" smtClean="0">
                <a:solidFill>
                  <a:schemeClr val="bg1"/>
                </a:solidFill>
                <a:latin typeface="+mj-lt"/>
              </a:rPr>
              <a:t>Stephen Levitt, Stephen Dubner Freakonomics  </a:t>
            </a:r>
            <a:endParaRPr lang="en-US" sz="2400" b="1" i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19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 smtClean="0">
                <a:solidFill>
                  <a:prstClr val="white"/>
                </a:solidFill>
              </a:rPr>
              <a:t> </a:t>
            </a:r>
            <a:endParaRPr lang="id-ID" sz="2000" dirty="0">
              <a:solidFill>
                <a:prstClr val="white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15799" y="558622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</a:rPr>
              <a:t>Disarming Authority (Session </a:t>
            </a:r>
            <a:r>
              <a:rPr lang="en-US" b="1" dirty="0" smtClean="0">
                <a:solidFill>
                  <a:prstClr val="white"/>
                </a:solidFill>
              </a:rPr>
              <a:t>#3)</a:t>
            </a:r>
            <a:endParaRPr lang="id-ID" b="1" dirty="0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" y="1690352"/>
            <a:ext cx="9143999" cy="5167648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400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400" dirty="0" smtClean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prstClr val="white"/>
                </a:solidFill>
              </a:rPr>
              <a:t>“We’ve seen many scenarios</a:t>
            </a:r>
            <a:r>
              <a:rPr lang="id-ID" sz="2400" dirty="0" smtClean="0">
                <a:solidFill>
                  <a:prstClr val="white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of companies like yours in which ...”</a:t>
            </a:r>
          </a:p>
          <a:p>
            <a:pPr marL="914400" lvl="2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400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prstClr val="white"/>
                </a:solidFill>
              </a:rPr>
              <a:t>“We’ve found that there is a lot of confusion in the market place, so we’ve put together this presentation to help clear the matter.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400" dirty="0">
              <a:solidFill>
                <a:prstClr val="white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dirty="0" smtClean="0">
                <a:solidFill>
                  <a:prstClr val="white"/>
                </a:solidFill>
              </a:rPr>
              <a:t>	… and you’re off…</a:t>
            </a:r>
            <a:endParaRPr lang="en-US" sz="2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5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 smtClean="0">
                <a:solidFill>
                  <a:prstClr val="white"/>
                </a:solidFill>
              </a:rPr>
              <a:t> </a:t>
            </a:r>
            <a:endParaRPr lang="id-ID" sz="2000" dirty="0">
              <a:solidFill>
                <a:prstClr val="white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07311" y="273676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</a:rPr>
              <a:t>Disarming Authority (Session </a:t>
            </a:r>
            <a:r>
              <a:rPr lang="en-US" b="1" dirty="0" smtClean="0">
                <a:solidFill>
                  <a:prstClr val="white"/>
                </a:solidFill>
              </a:rPr>
              <a:t>#3)</a:t>
            </a:r>
            <a:endParaRPr lang="id-ID" b="1" dirty="0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" y="1690352"/>
            <a:ext cx="9143999" cy="5167648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400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prstClr val="white"/>
                </a:solidFill>
              </a:rPr>
              <a:t>“We’ve seen many scenarios</a:t>
            </a:r>
            <a:r>
              <a:rPr lang="id-ID" sz="2400" dirty="0" smtClean="0">
                <a:solidFill>
                  <a:prstClr val="white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with property managers in which they’d love to offer access control to their tenants as a value-add, but managing it can be a hassle.  Having someone else host their software is an option, but most property managers need to explain this to their tenants – where is their data?  </a:t>
            </a:r>
          </a:p>
          <a:p>
            <a:pPr marL="914400" lvl="2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400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400" dirty="0">
                <a:solidFill>
                  <a:prstClr val="white"/>
                </a:solidFill>
              </a:rPr>
              <a:t>“We’ve found that there is a lot of confusion in the market </a:t>
            </a:r>
            <a:r>
              <a:rPr lang="en-US" sz="2400" dirty="0" smtClean="0">
                <a:solidFill>
                  <a:prstClr val="white"/>
                </a:solidFill>
              </a:rPr>
              <a:t>place about hosted access control, </a:t>
            </a:r>
            <a:r>
              <a:rPr lang="en-US" sz="2400" dirty="0">
                <a:solidFill>
                  <a:prstClr val="white"/>
                </a:solidFill>
              </a:rPr>
              <a:t>so we’ve put together this presentation to help </a:t>
            </a:r>
            <a:r>
              <a:rPr lang="en-US" sz="2400" dirty="0" smtClean="0">
                <a:solidFill>
                  <a:prstClr val="white"/>
                </a:solidFill>
              </a:rPr>
              <a:t>answer some questions.”</a:t>
            </a:r>
            <a:endParaRPr lang="en-US" sz="2400" dirty="0">
              <a:solidFill>
                <a:prstClr val="white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400" dirty="0">
              <a:solidFill>
                <a:prstClr val="white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dirty="0" smtClean="0">
                <a:solidFill>
                  <a:prstClr val="white"/>
                </a:solidFill>
              </a:rPr>
              <a:t>	</a:t>
            </a:r>
            <a:endParaRPr lang="en-US" sz="2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8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4805" y="-1"/>
            <a:ext cx="10287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Best Practices to Teaching Customers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Use Disarming Authority to start your presentation.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Never outshine the master.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Learn your customers’ sources of info.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Understand their preferred method of learning.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27314" y="2322286"/>
            <a:ext cx="246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3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916"/>
            <a:ext cx="5692193" cy="56438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Best Practices to Teaching Customers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Use Disarming Authority to start your presentation.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Never outshine the master.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Learn your customers’ sources of info.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Understand their preferred method of learning.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27314" y="2322286"/>
            <a:ext cx="246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45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50215" cy="63485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Best Practices to Teaching Customers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76036" y="3174294"/>
            <a:ext cx="8102286" cy="571854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Use Disarming Authority to start your presentation.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Never outshine the master.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Learn your customers’ sources of info.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Understand their preferred method of learning.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27314" y="2322286"/>
            <a:ext cx="246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80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95626" y="3286151"/>
            <a:ext cx="7454348" cy="1972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spc="-300" dirty="0">
              <a:solidFill>
                <a:schemeClr val="bg1"/>
              </a:solidFill>
              <a:latin typeface="Vegur" panose="00000500000000000000" pitchFamily="5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654629"/>
            <a:ext cx="9245600" cy="37592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Thoughts &amp; Ideas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5295699"/>
            <a:ext cx="9245600" cy="1749652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Ideas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Use Pocket and become a content distributor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Speak, Speak, Speak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Monthly Drudge Report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Get to know the best plumber in town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Never, ever, ever </a:t>
            </a:r>
            <a:r>
              <a:rPr lang="en-US" sz="2600" dirty="0" smtClean="0"/>
              <a:t>say: “I’m just a sales rep”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Understand their preferred method of learning.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27314" y="2322286"/>
            <a:ext cx="246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539"/>
            <a:ext cx="53721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5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1" y="-339950"/>
            <a:ext cx="4711700" cy="4102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2859107"/>
            <a:ext cx="9143999" cy="990064"/>
          </a:xfrm>
          <a:prstGeom prst="rect">
            <a:avLst/>
          </a:prstGeom>
          <a:solidFill>
            <a:srgbClr val="3333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0899" y="2942821"/>
            <a:ext cx="8823100" cy="82263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prstClr val="white"/>
                </a:solidFill>
              </a:rPr>
              <a:t>What should I do when we </a:t>
            </a:r>
            <a:r>
              <a:rPr lang="en-US" b="1" dirty="0" smtClean="0">
                <a:solidFill>
                  <a:prstClr val="white"/>
                </a:solidFill>
              </a:rPr>
              <a:t>disagree?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862050"/>
            <a:ext cx="9143999" cy="990064"/>
          </a:xfrm>
          <a:prstGeom prst="rect">
            <a:avLst/>
          </a:prstGeom>
          <a:solidFill>
            <a:srgbClr val="3333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20899" y="3945764"/>
            <a:ext cx="8359706" cy="82263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prstClr val="white"/>
                </a:solidFill>
              </a:rPr>
              <a:t>Does it ever make sense to walk away?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4864993"/>
            <a:ext cx="9143999" cy="990064"/>
          </a:xfrm>
          <a:prstGeom prst="rect">
            <a:avLst/>
          </a:prstGeom>
          <a:solidFill>
            <a:srgbClr val="3333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20900" y="4948707"/>
            <a:ext cx="8359706" cy="8226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prstClr val="white"/>
                </a:solidFill>
              </a:rPr>
              <a:t>What if they’re </a:t>
            </a:r>
            <a:r>
              <a:rPr lang="en-US" b="1" dirty="0" smtClean="0">
                <a:solidFill>
                  <a:prstClr val="white"/>
                </a:solidFill>
              </a:rPr>
              <a:t>never right?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" y="5867936"/>
            <a:ext cx="9143999" cy="990064"/>
          </a:xfrm>
          <a:prstGeom prst="rect">
            <a:avLst/>
          </a:prstGeom>
          <a:solidFill>
            <a:srgbClr val="3333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20900" y="5951650"/>
            <a:ext cx="8359706" cy="82263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prstClr val="white"/>
                </a:solidFill>
              </a:rPr>
              <a:t>What are some good sources for material?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905573" y="907151"/>
            <a:ext cx="5238426" cy="96269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b="1" dirty="0" smtClean="0">
                <a:solidFill>
                  <a:prstClr val="white"/>
                </a:solidFill>
              </a:rPr>
              <a:t>Common Questions</a:t>
            </a:r>
            <a:endParaRPr lang="en-US" sz="4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841" y="-34595"/>
            <a:ext cx="10600841" cy="70495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2859107"/>
            <a:ext cx="9143999" cy="990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0899" y="2942821"/>
            <a:ext cx="8823100" cy="82263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prstClr val="white"/>
                </a:solidFill>
              </a:rPr>
              <a:t>Your Manufacturers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862050"/>
            <a:ext cx="9143999" cy="990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20899" y="3945764"/>
            <a:ext cx="8359706" cy="822636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dirty="0" smtClean="0">
              <a:solidFill>
                <a:prstClr val="white"/>
              </a:solidFill>
            </a:endParaRPr>
          </a:p>
          <a:p>
            <a:pPr marL="0" indent="0">
              <a:buNone/>
            </a:pPr>
            <a:r>
              <a:rPr lang="en-US" sz="3000" b="1" dirty="0" smtClean="0">
                <a:solidFill>
                  <a:prstClr val="white"/>
                </a:solidFill>
              </a:rPr>
              <a:t>Blogs </a:t>
            </a:r>
            <a:r>
              <a:rPr lang="en-US" sz="3000" b="1" dirty="0">
                <a:solidFill>
                  <a:prstClr val="white"/>
                </a:solidFill>
              </a:rPr>
              <a:t>/ Newsletters – </a:t>
            </a:r>
            <a:r>
              <a:rPr lang="en-US" sz="3000" b="1" dirty="0" smtClean="0">
                <a:solidFill>
                  <a:prstClr val="white"/>
                </a:solidFill>
              </a:rPr>
              <a:t>(I like SIA</a:t>
            </a:r>
            <a:r>
              <a:rPr lang="en-US" sz="3000" b="1" dirty="0">
                <a:solidFill>
                  <a:prstClr val="white"/>
                </a:solidFill>
              </a:rPr>
              <a:t>, </a:t>
            </a:r>
            <a:r>
              <a:rPr lang="en-US" sz="3000" b="1" dirty="0" smtClean="0">
                <a:solidFill>
                  <a:prstClr val="white"/>
                </a:solidFill>
              </a:rPr>
              <a:t>BSMInfo.com, IPVM) </a:t>
            </a:r>
            <a:endParaRPr lang="en-US" sz="3000" dirty="0">
              <a:solidFill>
                <a:prstClr val="white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4864993"/>
            <a:ext cx="9143999" cy="990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prstClr val="white"/>
                </a:solidFill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</a:rPr>
              <a:t>   Corporate Marketing</a:t>
            </a:r>
            <a:endParaRPr lang="id-ID" sz="2800" b="1" dirty="0">
              <a:solidFill>
                <a:prstClr val="white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20900" y="4948707"/>
            <a:ext cx="8359706" cy="8226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" y="5867936"/>
            <a:ext cx="9143999" cy="990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20900" y="5951650"/>
            <a:ext cx="8359706" cy="82263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prstClr val="white"/>
                </a:solidFill>
              </a:rPr>
              <a:t>Google Alerts – google.com/alerts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" y="1300764"/>
            <a:ext cx="3239146" cy="96269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8996" y="1287885"/>
            <a:ext cx="5564829" cy="9626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white"/>
                </a:solidFill>
              </a:rPr>
              <a:t>Sources</a:t>
            </a:r>
            <a:endParaRPr lang="en-US" sz="4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6" grpId="0" animBg="1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367" y="0"/>
            <a:ext cx="9833675" cy="73616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25239" y="1282685"/>
            <a:ext cx="5318761" cy="63542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 2"/>
          <p:cNvSpPr/>
          <p:nvPr/>
        </p:nvSpPr>
        <p:spPr>
          <a:xfrm>
            <a:off x="3825239" y="-405255"/>
            <a:ext cx="5534109" cy="18127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85091" y="164548"/>
            <a:ext cx="4995438" cy="114579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Monthly Action Plan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85091" y="1410304"/>
            <a:ext cx="5212023" cy="57344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u="sng" dirty="0" smtClean="0"/>
              <a:t>Action Items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Pick a topic on which you’ll educate your market place in 2016.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 smtClean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 marL="0" indent="0">
              <a:lnSpc>
                <a:spcPct val="120000"/>
              </a:lnSpc>
              <a:buNone/>
            </a:pPr>
            <a:endParaRPr lang="en-US" sz="1100" u="sng" dirty="0" smtClean="0"/>
          </a:p>
          <a:p>
            <a:pPr>
              <a:lnSpc>
                <a:spcPct val="120000"/>
              </a:lnSpc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612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43000"/>
            <a:ext cx="9144000" cy="520155"/>
          </a:xfrm>
          <a:prstGeom prst="rect">
            <a:avLst/>
          </a:prstGeom>
          <a:solidFill>
            <a:srgbClr val="252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9144000" cy="1143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901" y="0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b="1" dirty="0">
                <a:solidFill>
                  <a:prstClr val="white"/>
                </a:solidFill>
              </a:rPr>
              <a:t>Tale of Two Eras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901" y="1143000"/>
            <a:ext cx="8228201" cy="52015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prstClr val="white"/>
                </a:solidFill>
                <a:latin typeface="Vegur" panose="00000500000000000000" pitchFamily="50" charset="0"/>
              </a:rPr>
              <a:t>Sales Cycle: 2000 vs. 2016</a:t>
            </a:r>
            <a:endParaRPr lang="en-US" sz="2000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3643455" y="6228860"/>
            <a:ext cx="1389606" cy="3834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1200" dirty="0" smtClean="0">
                <a:solidFill>
                  <a:prstClr val="white">
                    <a:lumMod val="75000"/>
                  </a:prstClr>
                </a:solidFill>
                <a:latin typeface="Vegur" panose="00000500000000000000" pitchFamily="50" charset="0"/>
              </a:rPr>
              <a:t>Time Frame (Days)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Vegur" panose="00000500000000000000" pitchFamily="50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695867" y="2046634"/>
            <a:ext cx="7990235" cy="4309021"/>
            <a:chOff x="695867" y="2046634"/>
            <a:chExt cx="7990235" cy="430902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314450" y="5972175"/>
              <a:ext cx="608647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314450" y="5334000"/>
              <a:ext cx="608647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14450" y="4714875"/>
              <a:ext cx="608647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314450" y="4095750"/>
              <a:ext cx="608647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314450" y="3476625"/>
              <a:ext cx="608647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314450" y="2857500"/>
              <a:ext cx="608647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314450" y="2238375"/>
              <a:ext cx="608647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666875" y="5972175"/>
              <a:ext cx="666892" cy="0"/>
            </a:xfrm>
            <a:prstGeom prst="line">
              <a:avLst/>
            </a:prstGeom>
            <a:ln w="25400">
              <a:solidFill>
                <a:schemeClr val="accent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333767" y="5972175"/>
              <a:ext cx="666892" cy="0"/>
            </a:xfrm>
            <a:prstGeom prst="line">
              <a:avLst/>
            </a:prstGeom>
            <a:ln w="25400">
              <a:solidFill>
                <a:schemeClr val="accent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000659" y="5972175"/>
              <a:ext cx="666892" cy="0"/>
            </a:xfrm>
            <a:prstGeom prst="line">
              <a:avLst/>
            </a:prstGeom>
            <a:ln w="25400">
              <a:solidFill>
                <a:schemeClr val="accent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667551" y="4090632"/>
              <a:ext cx="690136" cy="631920"/>
            </a:xfrm>
            <a:prstGeom prst="line">
              <a:avLst/>
            </a:prstGeom>
            <a:ln w="25400">
              <a:solidFill>
                <a:schemeClr val="accent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667551" y="4095750"/>
              <a:ext cx="690136" cy="1876425"/>
            </a:xfrm>
            <a:prstGeom prst="line">
              <a:avLst/>
            </a:prstGeom>
            <a:ln w="25400">
              <a:solidFill>
                <a:schemeClr val="accent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364156" y="4097742"/>
              <a:ext cx="666892" cy="0"/>
            </a:xfrm>
            <a:prstGeom prst="line">
              <a:avLst/>
            </a:prstGeom>
            <a:ln w="25400">
              <a:solidFill>
                <a:schemeClr val="accent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024579" y="4092906"/>
              <a:ext cx="673361" cy="1241094"/>
            </a:xfrm>
            <a:prstGeom prst="line">
              <a:avLst/>
            </a:prstGeom>
            <a:ln w="25400">
              <a:solidFill>
                <a:schemeClr val="accent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027813" y="5334000"/>
              <a:ext cx="666892" cy="0"/>
            </a:xfrm>
            <a:prstGeom prst="line">
              <a:avLst/>
            </a:prstGeom>
            <a:ln w="25400">
              <a:solidFill>
                <a:schemeClr val="accent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697940" y="5334000"/>
              <a:ext cx="666892" cy="0"/>
            </a:xfrm>
            <a:prstGeom prst="line">
              <a:avLst/>
            </a:prstGeom>
            <a:ln w="25400">
              <a:solidFill>
                <a:schemeClr val="accent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697940" y="5334000"/>
              <a:ext cx="666892" cy="638174"/>
            </a:xfrm>
            <a:prstGeom prst="line">
              <a:avLst/>
            </a:prstGeom>
            <a:ln w="25400">
              <a:solidFill>
                <a:schemeClr val="accent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364832" y="5972174"/>
              <a:ext cx="666892" cy="0"/>
            </a:xfrm>
            <a:prstGeom prst="line">
              <a:avLst/>
            </a:prstGeom>
            <a:ln w="25400">
              <a:solidFill>
                <a:schemeClr val="accent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000659" y="4093758"/>
              <a:ext cx="666892" cy="0"/>
            </a:xfrm>
            <a:prstGeom prst="line">
              <a:avLst/>
            </a:prstGeom>
            <a:ln w="25400">
              <a:solidFill>
                <a:schemeClr val="accent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364832" y="5334000"/>
              <a:ext cx="666892" cy="0"/>
            </a:xfrm>
            <a:prstGeom prst="line">
              <a:avLst/>
            </a:prstGeom>
            <a:ln w="25400">
              <a:solidFill>
                <a:schemeClr val="accent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360921" y="4718282"/>
              <a:ext cx="670127" cy="625954"/>
            </a:xfrm>
            <a:prstGeom prst="line">
              <a:avLst/>
            </a:prstGeom>
            <a:ln w="25400">
              <a:solidFill>
                <a:schemeClr val="accent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666875" y="2857500"/>
              <a:ext cx="666892" cy="0"/>
            </a:xfrm>
            <a:prstGeom prst="line">
              <a:avLst/>
            </a:prstGeom>
            <a:ln w="25400">
              <a:solidFill>
                <a:schemeClr val="accent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343962" y="2857997"/>
              <a:ext cx="656697" cy="1239745"/>
            </a:xfrm>
            <a:prstGeom prst="line">
              <a:avLst/>
            </a:prstGeom>
            <a:ln w="25400">
              <a:solidFill>
                <a:schemeClr val="accent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7874900" y="4300152"/>
              <a:ext cx="159505" cy="0"/>
            </a:xfrm>
            <a:prstGeom prst="line">
              <a:avLst/>
            </a:prstGeom>
            <a:ln w="25400">
              <a:solidFill>
                <a:schemeClr val="accent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7715395" y="4300152"/>
              <a:ext cx="159505" cy="0"/>
            </a:xfrm>
            <a:prstGeom prst="line">
              <a:avLst/>
            </a:prstGeom>
            <a:ln w="25400">
              <a:solidFill>
                <a:schemeClr val="accent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7874899" y="4582206"/>
              <a:ext cx="159505" cy="0"/>
            </a:xfrm>
            <a:prstGeom prst="line">
              <a:avLst/>
            </a:prstGeom>
            <a:ln w="25400">
              <a:solidFill>
                <a:schemeClr val="accent2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7715394" y="4582206"/>
              <a:ext cx="159505" cy="0"/>
            </a:xfrm>
            <a:prstGeom prst="line">
              <a:avLst/>
            </a:prstGeom>
            <a:ln w="25400">
              <a:solidFill>
                <a:schemeClr val="accent2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itle 1"/>
            <p:cNvSpPr txBox="1">
              <a:spLocks/>
            </p:cNvSpPr>
            <p:nvPr/>
          </p:nvSpPr>
          <p:spPr>
            <a:xfrm>
              <a:off x="894737" y="5140268"/>
              <a:ext cx="419713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d-ID" sz="1200" dirty="0" smtClean="0">
                  <a:solidFill>
                    <a:prstClr val="white">
                      <a:lumMod val="50000"/>
                    </a:prstClr>
                  </a:solidFill>
                  <a:latin typeface="Vegur" panose="00000500000000000000" pitchFamily="50" charset="0"/>
                </a:rPr>
                <a:t>1</a:t>
              </a:r>
              <a:endParaRPr lang="en-US" sz="1200" dirty="0">
                <a:solidFill>
                  <a:prstClr val="white">
                    <a:lumMod val="50000"/>
                  </a:prstClr>
                </a:solidFill>
                <a:latin typeface="Vegur" panose="00000500000000000000" pitchFamily="50" charset="0"/>
              </a:endParaRPr>
            </a:p>
          </p:txBody>
        </p:sp>
        <p:sp>
          <p:nvSpPr>
            <p:cNvPr id="50" name="Title 1"/>
            <p:cNvSpPr txBox="1">
              <a:spLocks/>
            </p:cNvSpPr>
            <p:nvPr/>
          </p:nvSpPr>
          <p:spPr>
            <a:xfrm>
              <a:off x="894737" y="4523134"/>
              <a:ext cx="419713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d-ID" sz="1200" dirty="0" smtClean="0">
                  <a:solidFill>
                    <a:prstClr val="white">
                      <a:lumMod val="50000"/>
                    </a:prstClr>
                  </a:solidFill>
                  <a:latin typeface="Vegur" panose="00000500000000000000" pitchFamily="50" charset="0"/>
                </a:rPr>
                <a:t>2</a:t>
              </a:r>
              <a:endParaRPr lang="en-US" sz="1200" dirty="0">
                <a:solidFill>
                  <a:prstClr val="white">
                    <a:lumMod val="50000"/>
                  </a:prstClr>
                </a:solidFill>
                <a:latin typeface="Vegur" panose="00000500000000000000" pitchFamily="50" charset="0"/>
              </a:endParaRPr>
            </a:p>
          </p:txBody>
        </p:sp>
        <p:sp>
          <p:nvSpPr>
            <p:cNvPr id="51" name="Title 1"/>
            <p:cNvSpPr txBox="1">
              <a:spLocks/>
            </p:cNvSpPr>
            <p:nvPr/>
          </p:nvSpPr>
          <p:spPr>
            <a:xfrm>
              <a:off x="894950" y="3902018"/>
              <a:ext cx="419713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d-ID" sz="1200" dirty="0" smtClean="0">
                  <a:solidFill>
                    <a:prstClr val="white">
                      <a:lumMod val="50000"/>
                    </a:prstClr>
                  </a:solidFill>
                  <a:latin typeface="Vegur" panose="00000500000000000000" pitchFamily="50" charset="0"/>
                </a:rPr>
                <a:t>3</a:t>
              </a:r>
              <a:endParaRPr lang="en-US" sz="1200" dirty="0">
                <a:solidFill>
                  <a:prstClr val="white">
                    <a:lumMod val="50000"/>
                  </a:prstClr>
                </a:solidFill>
                <a:latin typeface="Vegur" panose="00000500000000000000" pitchFamily="50" charset="0"/>
              </a:endParaRPr>
            </a:p>
          </p:txBody>
        </p:sp>
        <p:sp>
          <p:nvSpPr>
            <p:cNvPr id="52" name="Title 1"/>
            <p:cNvSpPr txBox="1">
              <a:spLocks/>
            </p:cNvSpPr>
            <p:nvPr/>
          </p:nvSpPr>
          <p:spPr>
            <a:xfrm>
              <a:off x="894950" y="3284884"/>
              <a:ext cx="419713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d-ID" sz="1200" dirty="0" smtClean="0">
                  <a:solidFill>
                    <a:prstClr val="white">
                      <a:lumMod val="50000"/>
                    </a:prstClr>
                  </a:solidFill>
                  <a:latin typeface="Vegur" panose="00000500000000000000" pitchFamily="50" charset="0"/>
                </a:rPr>
                <a:t>4</a:t>
              </a:r>
              <a:endParaRPr lang="en-US" sz="1200" dirty="0">
                <a:solidFill>
                  <a:prstClr val="white">
                    <a:lumMod val="50000"/>
                  </a:prstClr>
                </a:solidFill>
                <a:latin typeface="Vegur" panose="00000500000000000000" pitchFamily="50" charset="0"/>
              </a:endParaRPr>
            </a:p>
          </p:txBody>
        </p:sp>
        <p:sp>
          <p:nvSpPr>
            <p:cNvPr id="53" name="Title 1"/>
            <p:cNvSpPr txBox="1">
              <a:spLocks/>
            </p:cNvSpPr>
            <p:nvPr/>
          </p:nvSpPr>
          <p:spPr>
            <a:xfrm>
              <a:off x="895163" y="2663768"/>
              <a:ext cx="419713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d-ID" sz="1200" dirty="0" smtClean="0">
                  <a:solidFill>
                    <a:prstClr val="white">
                      <a:lumMod val="50000"/>
                    </a:prstClr>
                  </a:solidFill>
                  <a:latin typeface="Vegur" panose="00000500000000000000" pitchFamily="50" charset="0"/>
                </a:rPr>
                <a:t>5</a:t>
              </a:r>
              <a:endParaRPr lang="en-US" sz="1200" dirty="0">
                <a:solidFill>
                  <a:prstClr val="white">
                    <a:lumMod val="50000"/>
                  </a:prstClr>
                </a:solidFill>
                <a:latin typeface="Vegur" panose="00000500000000000000" pitchFamily="50" charset="0"/>
              </a:endParaRPr>
            </a:p>
          </p:txBody>
        </p:sp>
        <p:sp>
          <p:nvSpPr>
            <p:cNvPr id="54" name="Title 1"/>
            <p:cNvSpPr txBox="1">
              <a:spLocks/>
            </p:cNvSpPr>
            <p:nvPr/>
          </p:nvSpPr>
          <p:spPr>
            <a:xfrm>
              <a:off x="895163" y="2046634"/>
              <a:ext cx="419713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d-ID" sz="1200" dirty="0" smtClean="0">
                  <a:solidFill>
                    <a:prstClr val="white">
                      <a:lumMod val="50000"/>
                    </a:prstClr>
                  </a:solidFill>
                  <a:latin typeface="Vegur" panose="00000500000000000000" pitchFamily="50" charset="0"/>
                </a:rPr>
                <a:t>6</a:t>
              </a:r>
              <a:endParaRPr lang="en-US" sz="1200" dirty="0">
                <a:solidFill>
                  <a:prstClr val="white">
                    <a:lumMod val="50000"/>
                  </a:prstClr>
                </a:solidFill>
                <a:latin typeface="Vegur" panose="00000500000000000000" pitchFamily="50" charset="0"/>
              </a:endParaRPr>
            </a:p>
          </p:txBody>
        </p:sp>
        <p:sp>
          <p:nvSpPr>
            <p:cNvPr id="55" name="Title 1"/>
            <p:cNvSpPr txBox="1">
              <a:spLocks/>
            </p:cNvSpPr>
            <p:nvPr/>
          </p:nvSpPr>
          <p:spPr>
            <a:xfrm>
              <a:off x="894737" y="5786009"/>
              <a:ext cx="419713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d-ID" sz="1200" dirty="0" smtClean="0">
                  <a:solidFill>
                    <a:prstClr val="white">
                      <a:lumMod val="50000"/>
                    </a:prstClr>
                  </a:solidFill>
                  <a:latin typeface="Vegur" panose="00000500000000000000" pitchFamily="50" charset="0"/>
                </a:rPr>
                <a:t>0</a:t>
              </a:r>
              <a:endParaRPr lang="en-US" sz="1200" dirty="0">
                <a:solidFill>
                  <a:prstClr val="white">
                    <a:lumMod val="50000"/>
                  </a:prstClr>
                </a:solidFill>
                <a:latin typeface="Vegur" panose="00000500000000000000" pitchFamily="50" charset="0"/>
              </a:endParaRPr>
            </a:p>
          </p:txBody>
        </p:sp>
        <p:sp>
          <p:nvSpPr>
            <p:cNvPr id="56" name="Title 1"/>
            <p:cNvSpPr txBox="1">
              <a:spLocks/>
            </p:cNvSpPr>
            <p:nvPr/>
          </p:nvSpPr>
          <p:spPr>
            <a:xfrm>
              <a:off x="1471335" y="5972174"/>
              <a:ext cx="419713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d-ID" sz="1200" dirty="0" smtClean="0">
                  <a:solidFill>
                    <a:prstClr val="white">
                      <a:lumMod val="50000"/>
                    </a:prstClr>
                  </a:solidFill>
                  <a:latin typeface="Vegur" panose="00000500000000000000" pitchFamily="50" charset="0"/>
                </a:rPr>
                <a:t>0</a:t>
              </a:r>
              <a:endParaRPr lang="en-US" sz="1200" dirty="0">
                <a:solidFill>
                  <a:prstClr val="white">
                    <a:lumMod val="50000"/>
                  </a:prstClr>
                </a:solidFill>
                <a:latin typeface="Vegur" panose="00000500000000000000" pitchFamily="50" charset="0"/>
              </a:endParaRPr>
            </a:p>
          </p:txBody>
        </p:sp>
        <p:sp>
          <p:nvSpPr>
            <p:cNvPr id="57" name="Title 1"/>
            <p:cNvSpPr txBox="1">
              <a:spLocks/>
            </p:cNvSpPr>
            <p:nvPr/>
          </p:nvSpPr>
          <p:spPr>
            <a:xfrm>
              <a:off x="2134105" y="5972174"/>
              <a:ext cx="419713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d-ID" sz="1200" dirty="0" smtClean="0">
                  <a:solidFill>
                    <a:prstClr val="white">
                      <a:lumMod val="50000"/>
                    </a:prstClr>
                  </a:solidFill>
                  <a:latin typeface="Vegur" panose="00000500000000000000" pitchFamily="50" charset="0"/>
                </a:rPr>
                <a:t>15</a:t>
              </a:r>
              <a:endParaRPr lang="en-US" sz="1200" dirty="0">
                <a:solidFill>
                  <a:prstClr val="white">
                    <a:lumMod val="50000"/>
                  </a:prstClr>
                </a:solidFill>
                <a:latin typeface="Vegur" panose="00000500000000000000" pitchFamily="50" charset="0"/>
              </a:endParaRPr>
            </a:p>
          </p:txBody>
        </p:sp>
        <p:sp>
          <p:nvSpPr>
            <p:cNvPr id="58" name="Title 1"/>
            <p:cNvSpPr txBox="1">
              <a:spLocks/>
            </p:cNvSpPr>
            <p:nvPr/>
          </p:nvSpPr>
          <p:spPr>
            <a:xfrm>
              <a:off x="2790802" y="5972174"/>
              <a:ext cx="419713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d-ID" sz="1200" dirty="0" smtClean="0">
                  <a:solidFill>
                    <a:prstClr val="white">
                      <a:lumMod val="50000"/>
                    </a:prstClr>
                  </a:solidFill>
                  <a:latin typeface="Vegur" panose="00000500000000000000" pitchFamily="50" charset="0"/>
                </a:rPr>
                <a:t>30</a:t>
              </a:r>
              <a:endParaRPr lang="en-US" sz="1200" dirty="0">
                <a:solidFill>
                  <a:prstClr val="white">
                    <a:lumMod val="50000"/>
                  </a:prstClr>
                </a:solidFill>
                <a:latin typeface="Vegur" panose="00000500000000000000" pitchFamily="50" charset="0"/>
              </a:endParaRPr>
            </a:p>
          </p:txBody>
        </p:sp>
        <p:sp>
          <p:nvSpPr>
            <p:cNvPr id="59" name="Title 1"/>
            <p:cNvSpPr txBox="1">
              <a:spLocks/>
            </p:cNvSpPr>
            <p:nvPr/>
          </p:nvSpPr>
          <p:spPr>
            <a:xfrm>
              <a:off x="3461816" y="5972174"/>
              <a:ext cx="419713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d-ID" sz="1200" dirty="0" smtClean="0">
                  <a:solidFill>
                    <a:prstClr val="white">
                      <a:lumMod val="50000"/>
                    </a:prstClr>
                  </a:solidFill>
                  <a:latin typeface="Vegur" panose="00000500000000000000" pitchFamily="50" charset="0"/>
                </a:rPr>
                <a:t>45</a:t>
              </a:r>
              <a:endParaRPr lang="en-US" sz="1200" dirty="0">
                <a:solidFill>
                  <a:prstClr val="white">
                    <a:lumMod val="50000"/>
                  </a:prstClr>
                </a:solidFill>
                <a:latin typeface="Vegur" panose="00000500000000000000" pitchFamily="50" charset="0"/>
              </a:endParaRPr>
            </a:p>
          </p:txBody>
        </p:sp>
        <p:sp>
          <p:nvSpPr>
            <p:cNvPr id="61" name="Title 1"/>
            <p:cNvSpPr txBox="1">
              <a:spLocks/>
            </p:cNvSpPr>
            <p:nvPr/>
          </p:nvSpPr>
          <p:spPr>
            <a:xfrm>
              <a:off x="4152699" y="5972174"/>
              <a:ext cx="419713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d-ID" sz="1200" dirty="0" smtClean="0">
                  <a:solidFill>
                    <a:prstClr val="white">
                      <a:lumMod val="50000"/>
                    </a:prstClr>
                  </a:solidFill>
                  <a:latin typeface="Vegur" panose="00000500000000000000" pitchFamily="50" charset="0"/>
                </a:rPr>
                <a:t>60</a:t>
              </a:r>
              <a:endParaRPr lang="en-US" sz="1200" dirty="0">
                <a:solidFill>
                  <a:prstClr val="white">
                    <a:lumMod val="50000"/>
                  </a:prstClr>
                </a:solidFill>
                <a:latin typeface="Vegur" panose="00000500000000000000" pitchFamily="50" charset="0"/>
              </a:endParaRPr>
            </a:p>
          </p:txBody>
        </p:sp>
        <p:sp>
          <p:nvSpPr>
            <p:cNvPr id="63" name="Title 1"/>
            <p:cNvSpPr txBox="1">
              <a:spLocks/>
            </p:cNvSpPr>
            <p:nvPr/>
          </p:nvSpPr>
          <p:spPr>
            <a:xfrm>
              <a:off x="4825965" y="5972174"/>
              <a:ext cx="419713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d-ID" sz="1200" dirty="0" smtClean="0">
                  <a:solidFill>
                    <a:prstClr val="white">
                      <a:lumMod val="50000"/>
                    </a:prstClr>
                  </a:solidFill>
                  <a:latin typeface="Vegur" panose="00000500000000000000" pitchFamily="50" charset="0"/>
                </a:rPr>
                <a:t>75</a:t>
              </a:r>
              <a:endParaRPr lang="en-US" sz="1200" dirty="0">
                <a:solidFill>
                  <a:prstClr val="white">
                    <a:lumMod val="50000"/>
                  </a:prstClr>
                </a:solidFill>
                <a:latin typeface="Vegur" panose="00000500000000000000" pitchFamily="50" charset="0"/>
              </a:endParaRPr>
            </a:p>
          </p:txBody>
        </p:sp>
        <p:sp>
          <p:nvSpPr>
            <p:cNvPr id="64" name="Title 1"/>
            <p:cNvSpPr txBox="1">
              <a:spLocks/>
            </p:cNvSpPr>
            <p:nvPr/>
          </p:nvSpPr>
          <p:spPr>
            <a:xfrm>
              <a:off x="5486173" y="5972174"/>
              <a:ext cx="419713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d-ID" sz="1200" dirty="0" smtClean="0">
                  <a:solidFill>
                    <a:prstClr val="white">
                      <a:lumMod val="50000"/>
                    </a:prstClr>
                  </a:solidFill>
                  <a:latin typeface="Vegur" panose="00000500000000000000" pitchFamily="50" charset="0"/>
                </a:rPr>
                <a:t>90</a:t>
              </a:r>
              <a:endParaRPr lang="en-US" sz="1200" dirty="0">
                <a:solidFill>
                  <a:prstClr val="white">
                    <a:lumMod val="50000"/>
                  </a:prstClr>
                </a:solidFill>
                <a:latin typeface="Vegur" panose="00000500000000000000" pitchFamily="50" charset="0"/>
              </a:endParaRPr>
            </a:p>
          </p:txBody>
        </p:sp>
        <p:sp>
          <p:nvSpPr>
            <p:cNvPr id="65" name="Title 1"/>
            <p:cNvSpPr txBox="1">
              <a:spLocks/>
            </p:cNvSpPr>
            <p:nvPr/>
          </p:nvSpPr>
          <p:spPr>
            <a:xfrm>
              <a:off x="6164307" y="5972174"/>
              <a:ext cx="539363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d-ID" sz="1200" dirty="0" smtClean="0">
                  <a:solidFill>
                    <a:prstClr val="white">
                      <a:lumMod val="50000"/>
                    </a:prstClr>
                  </a:solidFill>
                  <a:latin typeface="Vegur" panose="00000500000000000000" pitchFamily="50" charset="0"/>
                </a:rPr>
                <a:t>105</a:t>
              </a:r>
              <a:endParaRPr lang="en-US" sz="1200" dirty="0">
                <a:solidFill>
                  <a:prstClr val="white">
                    <a:lumMod val="50000"/>
                  </a:prstClr>
                </a:solidFill>
                <a:latin typeface="Vegur" panose="00000500000000000000" pitchFamily="50" charset="0"/>
              </a:endParaRPr>
            </a:p>
          </p:txBody>
        </p:sp>
        <p:sp>
          <p:nvSpPr>
            <p:cNvPr id="66" name="Title 1"/>
            <p:cNvSpPr txBox="1">
              <a:spLocks/>
            </p:cNvSpPr>
            <p:nvPr/>
          </p:nvSpPr>
          <p:spPr>
            <a:xfrm>
              <a:off x="6842441" y="5972174"/>
              <a:ext cx="543508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d-ID" sz="1200" dirty="0" smtClean="0">
                  <a:solidFill>
                    <a:prstClr val="white">
                      <a:lumMod val="50000"/>
                    </a:prstClr>
                  </a:solidFill>
                  <a:latin typeface="Vegur" panose="00000500000000000000" pitchFamily="50" charset="0"/>
                </a:rPr>
                <a:t>120</a:t>
              </a:r>
              <a:endParaRPr lang="en-US" sz="1200" dirty="0">
                <a:solidFill>
                  <a:prstClr val="white">
                    <a:lumMod val="50000"/>
                  </a:prstClr>
                </a:solidFill>
                <a:latin typeface="Vegur" panose="00000500000000000000" pitchFamily="50" charset="0"/>
              </a:endParaRPr>
            </a:p>
          </p:txBody>
        </p:sp>
        <p:sp>
          <p:nvSpPr>
            <p:cNvPr id="68" name="Title 1"/>
            <p:cNvSpPr txBox="1">
              <a:spLocks/>
            </p:cNvSpPr>
            <p:nvPr/>
          </p:nvSpPr>
          <p:spPr>
            <a:xfrm rot="16200000">
              <a:off x="192805" y="3975172"/>
              <a:ext cx="1389606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id-ID" sz="1200" dirty="0" smtClean="0">
                  <a:solidFill>
                    <a:prstClr val="white">
                      <a:lumMod val="75000"/>
                    </a:prstClr>
                  </a:solidFill>
                  <a:latin typeface="Vegur" panose="00000500000000000000" pitchFamily="50" charset="0"/>
                </a:rPr>
                <a:t># of Competitors</a:t>
              </a:r>
              <a:endParaRPr lang="en-US" sz="1200" dirty="0">
                <a:solidFill>
                  <a:prstClr val="white">
                    <a:lumMod val="75000"/>
                  </a:prstClr>
                </a:solidFill>
                <a:latin typeface="Vegur" panose="00000500000000000000" pitchFamily="50" charset="0"/>
              </a:endParaRPr>
            </a:p>
          </p:txBody>
        </p:sp>
        <p:sp>
          <p:nvSpPr>
            <p:cNvPr id="69" name="Title 1"/>
            <p:cNvSpPr txBox="1">
              <a:spLocks/>
            </p:cNvSpPr>
            <p:nvPr/>
          </p:nvSpPr>
          <p:spPr>
            <a:xfrm>
              <a:off x="8057622" y="4108411"/>
              <a:ext cx="628480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d-ID" sz="1200" dirty="0" smtClean="0">
                  <a:solidFill>
                    <a:prstClr val="white">
                      <a:lumMod val="50000"/>
                    </a:prstClr>
                  </a:solidFill>
                  <a:latin typeface="Vegur" panose="00000500000000000000" pitchFamily="50" charset="0"/>
                </a:rPr>
                <a:t>2000</a:t>
              </a:r>
              <a:endParaRPr lang="en-US" sz="1200" dirty="0">
                <a:solidFill>
                  <a:prstClr val="white">
                    <a:lumMod val="50000"/>
                  </a:prstClr>
                </a:solidFill>
                <a:latin typeface="Vegur" panose="00000500000000000000" pitchFamily="50" charset="0"/>
              </a:endParaRPr>
            </a:p>
          </p:txBody>
        </p:sp>
        <p:sp>
          <p:nvSpPr>
            <p:cNvPr id="70" name="Title 1"/>
            <p:cNvSpPr txBox="1">
              <a:spLocks/>
            </p:cNvSpPr>
            <p:nvPr/>
          </p:nvSpPr>
          <p:spPr>
            <a:xfrm>
              <a:off x="8057622" y="4390465"/>
              <a:ext cx="628480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d-ID" sz="1200" dirty="0" smtClean="0">
                  <a:solidFill>
                    <a:prstClr val="white">
                      <a:lumMod val="50000"/>
                    </a:prstClr>
                  </a:solidFill>
                  <a:latin typeface="Vegur" panose="00000500000000000000" pitchFamily="50" charset="0"/>
                </a:rPr>
                <a:t>201</a:t>
              </a:r>
              <a:r>
                <a:rPr lang="en-US" sz="1200" dirty="0" smtClean="0">
                  <a:solidFill>
                    <a:prstClr val="white">
                      <a:lumMod val="50000"/>
                    </a:prstClr>
                  </a:solidFill>
                  <a:latin typeface="Vegur" panose="00000500000000000000" pitchFamily="50" charset="0"/>
                </a:rPr>
                <a:t>6</a:t>
              </a:r>
              <a:endParaRPr lang="en-US" sz="1200" dirty="0">
                <a:solidFill>
                  <a:prstClr val="white">
                    <a:lumMod val="50000"/>
                  </a:prstClr>
                </a:solidFill>
                <a:latin typeface="Vegur" panose="00000500000000000000" pitchFamily="50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248878" y="1751521"/>
            <a:ext cx="1541924" cy="1225969"/>
            <a:chOff x="1920176" y="1751642"/>
            <a:chExt cx="1541924" cy="1225969"/>
          </a:xfrm>
        </p:grpSpPr>
        <p:sp>
          <p:nvSpPr>
            <p:cNvPr id="72" name="Rectangular Callout 71"/>
            <p:cNvSpPr/>
            <p:nvPr/>
          </p:nvSpPr>
          <p:spPr>
            <a:xfrm>
              <a:off x="1920176" y="1751642"/>
              <a:ext cx="1400582" cy="902012"/>
            </a:xfrm>
            <a:prstGeom prst="wedgeRectCallout">
              <a:avLst>
                <a:gd name="adj1" fmla="val -21502"/>
                <a:gd name="adj2" fmla="val 81924"/>
              </a:avLst>
            </a:prstGeom>
            <a:solidFill>
              <a:srgbClr val="1F46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2229661" y="2749011"/>
              <a:ext cx="228600" cy="228600"/>
            </a:xfrm>
            <a:prstGeom prst="ellipse">
              <a:avLst/>
            </a:prstGeom>
            <a:noFill/>
            <a:ln w="38100">
              <a:solidFill>
                <a:srgbClr val="1F46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75" name="Title 1"/>
            <p:cNvSpPr txBox="1">
              <a:spLocks/>
            </p:cNvSpPr>
            <p:nvPr/>
          </p:nvSpPr>
          <p:spPr>
            <a:xfrm>
              <a:off x="2019811" y="2010907"/>
              <a:ext cx="1442289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d-ID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Five </a:t>
              </a:r>
              <a:r>
                <a:rPr lang="en-US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companies </a:t>
              </a:r>
              <a:r>
                <a:rPr lang="id-ID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called </a:t>
              </a:r>
              <a:r>
                <a:rPr lang="en-US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to evaluate </a:t>
              </a:r>
              <a:r>
                <a:rPr lang="en-US" sz="1200" dirty="0">
                  <a:solidFill>
                    <a:prstClr val="white"/>
                  </a:solidFill>
                  <a:latin typeface="Vegur" panose="00000500000000000000" pitchFamily="50" charset="0"/>
                </a:rPr>
                <a:t>systems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480266" y="2788597"/>
            <a:ext cx="1713212" cy="1441830"/>
            <a:chOff x="1897533" y="1749647"/>
            <a:chExt cx="1541924" cy="1227964"/>
          </a:xfrm>
        </p:grpSpPr>
        <p:sp>
          <p:nvSpPr>
            <p:cNvPr id="79" name="Rectangular Callout 78"/>
            <p:cNvSpPr/>
            <p:nvPr/>
          </p:nvSpPr>
          <p:spPr>
            <a:xfrm>
              <a:off x="1897533" y="1749647"/>
              <a:ext cx="1541924" cy="722379"/>
            </a:xfrm>
            <a:prstGeom prst="wedgeRectCallout">
              <a:avLst>
                <a:gd name="adj1" fmla="val -21502"/>
                <a:gd name="adj2" fmla="val 81924"/>
              </a:avLst>
            </a:prstGeom>
            <a:solidFill>
              <a:srgbClr val="1F46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2229661" y="2749011"/>
              <a:ext cx="228600" cy="228600"/>
            </a:xfrm>
            <a:prstGeom prst="ellipse">
              <a:avLst/>
            </a:prstGeom>
            <a:noFill/>
            <a:ln w="38100">
              <a:solidFill>
                <a:srgbClr val="1F46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81" name="Title 1"/>
            <p:cNvSpPr txBox="1">
              <a:spLocks/>
            </p:cNvSpPr>
            <p:nvPr/>
          </p:nvSpPr>
          <p:spPr>
            <a:xfrm>
              <a:off x="1997168" y="1936147"/>
              <a:ext cx="1442289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prstClr val="white"/>
                  </a:solidFill>
                  <a:latin typeface="Vegur" panose="00000500000000000000" pitchFamily="50" charset="0"/>
                </a:rPr>
                <a:t>R</a:t>
              </a:r>
              <a:r>
                <a:rPr lang="en-US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educed </a:t>
              </a:r>
              <a:r>
                <a:rPr lang="en-US" sz="1200" dirty="0">
                  <a:solidFill>
                    <a:prstClr val="white"/>
                  </a:solidFill>
                  <a:latin typeface="Vegur" panose="00000500000000000000" pitchFamily="50" charset="0"/>
                </a:rPr>
                <a:t>it to three </a:t>
              </a:r>
              <a:r>
                <a:rPr lang="en-US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and </a:t>
              </a:r>
              <a:r>
                <a:rPr lang="en-US" sz="1200" dirty="0">
                  <a:solidFill>
                    <a:prstClr val="white"/>
                  </a:solidFill>
                  <a:latin typeface="Vegur" panose="00000500000000000000" pitchFamily="50" charset="0"/>
                </a:rPr>
                <a:t>asked for </a:t>
              </a:r>
              <a:r>
                <a:rPr lang="en-US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proposals</a:t>
              </a:r>
              <a:endParaRPr lang="en-US" sz="1200" dirty="0">
                <a:solidFill>
                  <a:prstClr val="white"/>
                </a:solidFill>
                <a:latin typeface="Vegur" panose="00000500000000000000" pitchFamily="50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954426" y="3614082"/>
            <a:ext cx="1541925" cy="1227964"/>
            <a:chOff x="1939967" y="1749647"/>
            <a:chExt cx="1541925" cy="1227964"/>
          </a:xfrm>
        </p:grpSpPr>
        <p:sp>
          <p:nvSpPr>
            <p:cNvPr id="83" name="Rectangular Callout 82"/>
            <p:cNvSpPr/>
            <p:nvPr/>
          </p:nvSpPr>
          <p:spPr>
            <a:xfrm>
              <a:off x="1939967" y="1749647"/>
              <a:ext cx="1441555" cy="722379"/>
            </a:xfrm>
            <a:prstGeom prst="wedgeRectCallout">
              <a:avLst>
                <a:gd name="adj1" fmla="val -21502"/>
                <a:gd name="adj2" fmla="val 81924"/>
              </a:avLst>
            </a:prstGeom>
            <a:solidFill>
              <a:srgbClr val="1F46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2229661" y="2749011"/>
              <a:ext cx="228600" cy="228600"/>
            </a:xfrm>
            <a:prstGeom prst="ellipse">
              <a:avLst/>
            </a:prstGeom>
            <a:noFill/>
            <a:ln w="38100">
              <a:solidFill>
                <a:srgbClr val="1F46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85" name="Title 1"/>
            <p:cNvSpPr txBox="1">
              <a:spLocks/>
            </p:cNvSpPr>
            <p:nvPr/>
          </p:nvSpPr>
          <p:spPr>
            <a:xfrm>
              <a:off x="2039603" y="1936147"/>
              <a:ext cx="1442289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prstClr val="white"/>
                  </a:solidFill>
                  <a:latin typeface="Vegur" panose="00000500000000000000" pitchFamily="50" charset="0"/>
                </a:rPr>
                <a:t>R</a:t>
              </a:r>
              <a:r>
                <a:rPr lang="en-US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educed </a:t>
              </a:r>
              <a:r>
                <a:rPr lang="en-US" sz="1200" dirty="0">
                  <a:solidFill>
                    <a:prstClr val="white"/>
                  </a:solidFill>
                  <a:latin typeface="Vegur" panose="00000500000000000000" pitchFamily="50" charset="0"/>
                </a:rPr>
                <a:t>it to </a:t>
              </a:r>
              <a:r>
                <a:rPr lang="en-US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t</a:t>
              </a:r>
              <a:r>
                <a:rPr lang="id-ID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wo</a:t>
              </a:r>
              <a:endParaRPr lang="en-US" sz="1200" dirty="0">
                <a:solidFill>
                  <a:prstClr val="white"/>
                </a:solidFill>
                <a:latin typeface="Vegur" panose="00000500000000000000" pitchFamily="50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574848" y="4228751"/>
            <a:ext cx="1687315" cy="1228098"/>
            <a:chOff x="1882908" y="1749513"/>
            <a:chExt cx="1687315" cy="1228098"/>
          </a:xfrm>
        </p:grpSpPr>
        <p:sp>
          <p:nvSpPr>
            <p:cNvPr id="87" name="Rectangular Callout 86"/>
            <p:cNvSpPr/>
            <p:nvPr/>
          </p:nvSpPr>
          <p:spPr>
            <a:xfrm>
              <a:off x="1882908" y="1749513"/>
              <a:ext cx="1607947" cy="722379"/>
            </a:xfrm>
            <a:prstGeom prst="wedgeRectCallout">
              <a:avLst>
                <a:gd name="adj1" fmla="val -21502"/>
                <a:gd name="adj2" fmla="val 81924"/>
              </a:avLst>
            </a:prstGeom>
            <a:solidFill>
              <a:srgbClr val="1F46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2229661" y="2749011"/>
              <a:ext cx="228600" cy="228600"/>
            </a:xfrm>
            <a:prstGeom prst="ellipse">
              <a:avLst/>
            </a:prstGeom>
            <a:noFill/>
            <a:ln w="38100">
              <a:solidFill>
                <a:srgbClr val="1F46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89" name="Title 1"/>
            <p:cNvSpPr txBox="1">
              <a:spLocks/>
            </p:cNvSpPr>
            <p:nvPr/>
          </p:nvSpPr>
          <p:spPr>
            <a:xfrm>
              <a:off x="1982544" y="1936013"/>
              <a:ext cx="1587679" cy="38348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d-ID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The winner decided</a:t>
              </a:r>
              <a:r>
                <a:rPr lang="en-US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, based on many factors</a:t>
              </a:r>
              <a:endParaRPr lang="en-US" sz="1200" dirty="0">
                <a:solidFill>
                  <a:prstClr val="white"/>
                </a:solidFill>
                <a:latin typeface="Vegur" panose="00000500000000000000" pitchFamily="50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5924124" y="3807975"/>
            <a:ext cx="1711902" cy="1650479"/>
            <a:chOff x="1900386" y="1607231"/>
            <a:chExt cx="1541924" cy="1370380"/>
          </a:xfrm>
        </p:grpSpPr>
        <p:sp>
          <p:nvSpPr>
            <p:cNvPr id="91" name="Rectangular Callout 90"/>
            <p:cNvSpPr/>
            <p:nvPr/>
          </p:nvSpPr>
          <p:spPr>
            <a:xfrm>
              <a:off x="1900386" y="1607231"/>
              <a:ext cx="1541924" cy="864661"/>
            </a:xfrm>
            <a:prstGeom prst="wedgeRectCallout">
              <a:avLst>
                <a:gd name="adj1" fmla="val -20884"/>
                <a:gd name="adj2" fmla="val 76416"/>
              </a:avLst>
            </a:prstGeom>
            <a:solidFill>
              <a:srgbClr val="1F46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2229661" y="2749011"/>
              <a:ext cx="228600" cy="228600"/>
            </a:xfrm>
            <a:prstGeom prst="ellipse">
              <a:avLst/>
            </a:prstGeom>
            <a:noFill/>
            <a:ln w="38100">
              <a:solidFill>
                <a:srgbClr val="1F46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93" name="Title 1"/>
            <p:cNvSpPr txBox="1">
              <a:spLocks/>
            </p:cNvSpPr>
            <p:nvPr/>
          </p:nvSpPr>
          <p:spPr>
            <a:xfrm>
              <a:off x="2000021" y="1611500"/>
              <a:ext cx="1442289" cy="858177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prstClr val="white"/>
                  </a:solidFill>
                  <a:latin typeface="Vegur" panose="00000500000000000000" pitchFamily="50" charset="0"/>
                </a:rPr>
                <a:t>The winner stayed on as their trusted provider moving forward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1226396" y="4658198"/>
            <a:ext cx="1564406" cy="1439012"/>
            <a:chOff x="1897500" y="1538599"/>
            <a:chExt cx="1564406" cy="1439012"/>
          </a:xfrm>
        </p:grpSpPr>
        <p:sp>
          <p:nvSpPr>
            <p:cNvPr id="95" name="Rectangular Callout 94"/>
            <p:cNvSpPr/>
            <p:nvPr/>
          </p:nvSpPr>
          <p:spPr>
            <a:xfrm>
              <a:off x="1914752" y="1538599"/>
              <a:ext cx="1535651" cy="879063"/>
            </a:xfrm>
            <a:prstGeom prst="wedgeRectCallout">
              <a:avLst>
                <a:gd name="adj1" fmla="val -21502"/>
                <a:gd name="adj2" fmla="val 81924"/>
              </a:avLst>
            </a:prstGeom>
            <a:solidFill>
              <a:srgbClr val="BF57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2229661" y="2749011"/>
              <a:ext cx="228600" cy="228600"/>
            </a:xfrm>
            <a:prstGeom prst="ellipse">
              <a:avLst/>
            </a:prstGeom>
            <a:noFill/>
            <a:ln w="38100">
              <a:solidFill>
                <a:srgbClr val="BF57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97" name="Title 1"/>
            <p:cNvSpPr txBox="1">
              <a:spLocks/>
            </p:cNvSpPr>
            <p:nvPr/>
          </p:nvSpPr>
          <p:spPr>
            <a:xfrm>
              <a:off x="1897500" y="1556137"/>
              <a:ext cx="1564406" cy="854769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prstClr val="white"/>
                  </a:solidFill>
                  <a:latin typeface="Vegur" panose="00000500000000000000" pitchFamily="50" charset="0"/>
                </a:rPr>
                <a:t>T</a:t>
              </a:r>
              <a:r>
                <a:rPr lang="en-US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he customer</a:t>
              </a:r>
              <a:endParaRPr lang="id-ID" sz="1200" dirty="0" smtClean="0">
                <a:solidFill>
                  <a:prstClr val="white"/>
                </a:solidFill>
                <a:latin typeface="Vegur" panose="00000500000000000000" pitchFamily="50" charset="0"/>
              </a:endParaRPr>
            </a:p>
            <a:p>
              <a:r>
                <a:rPr lang="en-US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does </a:t>
              </a:r>
              <a:r>
                <a:rPr lang="en-US" sz="1200" dirty="0">
                  <a:solidFill>
                    <a:prstClr val="white"/>
                  </a:solidFill>
                  <a:latin typeface="Vegur" panose="00000500000000000000" pitchFamily="50" charset="0"/>
                </a:rPr>
                <a:t>research </a:t>
              </a:r>
              <a:r>
                <a:rPr lang="en-US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online</a:t>
              </a:r>
              <a:r>
                <a:rPr lang="id-ID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, </a:t>
              </a:r>
              <a:r>
                <a:rPr lang="en-US" sz="1200" dirty="0">
                  <a:solidFill>
                    <a:prstClr val="white"/>
                  </a:solidFill>
                  <a:latin typeface="Vegur" panose="00000500000000000000" pitchFamily="50" charset="0"/>
                </a:rPr>
                <a:t>asking peers, </a:t>
              </a:r>
              <a:r>
                <a:rPr lang="id-ID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&amp;</a:t>
              </a:r>
              <a:r>
                <a:rPr lang="en-US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 </a:t>
              </a:r>
              <a:r>
                <a:rPr lang="en-US" sz="1200" dirty="0">
                  <a:solidFill>
                    <a:prstClr val="white"/>
                  </a:solidFill>
                  <a:latin typeface="Vegur" panose="00000500000000000000" pitchFamily="50" charset="0"/>
                </a:rPr>
                <a:t>reviewing blogs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879074" y="2690026"/>
            <a:ext cx="1752839" cy="1546997"/>
            <a:chOff x="1916039" y="1751960"/>
            <a:chExt cx="1498675" cy="1225651"/>
          </a:xfrm>
        </p:grpSpPr>
        <p:sp>
          <p:nvSpPr>
            <p:cNvPr id="99" name="Rectangular Callout 98"/>
            <p:cNvSpPr/>
            <p:nvPr/>
          </p:nvSpPr>
          <p:spPr>
            <a:xfrm>
              <a:off x="1916220" y="1751960"/>
              <a:ext cx="1498494" cy="722379"/>
            </a:xfrm>
            <a:prstGeom prst="wedgeRectCallout">
              <a:avLst>
                <a:gd name="adj1" fmla="val -21502"/>
                <a:gd name="adj2" fmla="val 81924"/>
              </a:avLst>
            </a:prstGeom>
            <a:solidFill>
              <a:srgbClr val="BF57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2229661" y="2749011"/>
              <a:ext cx="228600" cy="228600"/>
            </a:xfrm>
            <a:prstGeom prst="ellipse">
              <a:avLst/>
            </a:prstGeom>
            <a:noFill/>
            <a:ln w="38100">
              <a:solidFill>
                <a:srgbClr val="BF57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101" name="Title 1"/>
            <p:cNvSpPr txBox="1">
              <a:spLocks/>
            </p:cNvSpPr>
            <p:nvPr/>
          </p:nvSpPr>
          <p:spPr>
            <a:xfrm>
              <a:off x="1916039" y="1844391"/>
              <a:ext cx="1498675" cy="561709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Contacts </a:t>
              </a:r>
              <a:r>
                <a:rPr lang="en-US" sz="1200" dirty="0">
                  <a:solidFill>
                    <a:prstClr val="white"/>
                  </a:solidFill>
                  <a:latin typeface="Vegur" panose="00000500000000000000" pitchFamily="50" charset="0"/>
                </a:rPr>
                <a:t>three </a:t>
              </a:r>
              <a:r>
                <a:rPr lang="en-US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providers, asking </a:t>
              </a:r>
              <a:r>
                <a:rPr lang="en-US" sz="1200" dirty="0">
                  <a:solidFill>
                    <a:prstClr val="white"/>
                  </a:solidFill>
                  <a:latin typeface="Vegur" panose="00000500000000000000" pitchFamily="50" charset="0"/>
                </a:rPr>
                <a:t>for </a:t>
              </a:r>
              <a:r>
                <a:rPr lang="en-US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pricing for his solution</a:t>
              </a:r>
              <a:endParaRPr lang="en-US" sz="1200" dirty="0">
                <a:solidFill>
                  <a:prstClr val="white"/>
                </a:solidFill>
                <a:latin typeface="Vegur" panose="00000500000000000000" pitchFamily="50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5331184" y="4232254"/>
            <a:ext cx="1309272" cy="1213757"/>
            <a:chOff x="1968594" y="1763854"/>
            <a:chExt cx="1309272" cy="1213757"/>
          </a:xfrm>
        </p:grpSpPr>
        <p:sp>
          <p:nvSpPr>
            <p:cNvPr id="107" name="Rectangular Callout 106"/>
            <p:cNvSpPr/>
            <p:nvPr/>
          </p:nvSpPr>
          <p:spPr>
            <a:xfrm>
              <a:off x="2000725" y="1763854"/>
              <a:ext cx="1203189" cy="722379"/>
            </a:xfrm>
            <a:prstGeom prst="wedgeRectCallout">
              <a:avLst>
                <a:gd name="adj1" fmla="val -21502"/>
                <a:gd name="adj2" fmla="val 81924"/>
              </a:avLst>
            </a:prstGeom>
            <a:solidFill>
              <a:srgbClr val="BF57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2229661" y="2749011"/>
              <a:ext cx="228600" cy="228600"/>
            </a:xfrm>
            <a:prstGeom prst="ellipse">
              <a:avLst/>
            </a:prstGeom>
            <a:noFill/>
            <a:ln w="38100">
              <a:solidFill>
                <a:srgbClr val="BF57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109" name="Title 1"/>
            <p:cNvSpPr txBox="1">
              <a:spLocks/>
            </p:cNvSpPr>
            <p:nvPr/>
          </p:nvSpPr>
          <p:spPr>
            <a:xfrm>
              <a:off x="1968594" y="1841906"/>
              <a:ext cx="1309272" cy="561709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prstClr val="white"/>
                  </a:solidFill>
                  <a:latin typeface="Vegur" panose="00000500000000000000" pitchFamily="50" charset="0"/>
                </a:rPr>
                <a:t>O</a:t>
              </a:r>
              <a:r>
                <a:rPr lang="id-ID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ne </a:t>
              </a:r>
              <a:r>
                <a:rPr lang="en-US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provider </a:t>
              </a:r>
              <a:r>
                <a:rPr lang="id-ID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selected</a:t>
              </a:r>
              <a:r>
                <a:rPr lang="en-US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, based on price</a:t>
              </a:r>
              <a:endParaRPr lang="en-US" sz="1200" dirty="0">
                <a:solidFill>
                  <a:prstClr val="white"/>
                </a:solidFill>
                <a:latin typeface="Vegur" panose="00000500000000000000" pitchFamily="50" charset="0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5939596" y="4658198"/>
            <a:ext cx="1535651" cy="1439012"/>
            <a:chOff x="1914752" y="1538599"/>
            <a:chExt cx="1535651" cy="1439012"/>
          </a:xfrm>
        </p:grpSpPr>
        <p:sp>
          <p:nvSpPr>
            <p:cNvPr id="111" name="Rectangular Callout 110"/>
            <p:cNvSpPr/>
            <p:nvPr/>
          </p:nvSpPr>
          <p:spPr>
            <a:xfrm>
              <a:off x="1914752" y="1538599"/>
              <a:ext cx="1535651" cy="879063"/>
            </a:xfrm>
            <a:prstGeom prst="wedgeRectCallout">
              <a:avLst>
                <a:gd name="adj1" fmla="val -21502"/>
                <a:gd name="adj2" fmla="val 81924"/>
              </a:avLst>
            </a:prstGeom>
            <a:solidFill>
              <a:srgbClr val="BF57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2229661" y="2749011"/>
              <a:ext cx="228600" cy="228600"/>
            </a:xfrm>
            <a:prstGeom prst="ellipse">
              <a:avLst/>
            </a:prstGeom>
            <a:noFill/>
            <a:ln w="38100">
              <a:solidFill>
                <a:srgbClr val="BF57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113" name="Title 1"/>
            <p:cNvSpPr txBox="1">
              <a:spLocks/>
            </p:cNvSpPr>
            <p:nvPr/>
          </p:nvSpPr>
          <p:spPr>
            <a:xfrm>
              <a:off x="1987682" y="1568344"/>
              <a:ext cx="1436015" cy="854769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prstClr val="white"/>
                  </a:solidFill>
                  <a:latin typeface="Vegur" panose="00000500000000000000" pitchFamily="50" charset="0"/>
                </a:rPr>
                <a:t>M</a:t>
              </a:r>
              <a:r>
                <a:rPr lang="en-US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ove </a:t>
              </a:r>
              <a:r>
                <a:rPr lang="en-US" sz="1200" dirty="0">
                  <a:solidFill>
                    <a:prstClr val="white"/>
                  </a:solidFill>
                  <a:latin typeface="Vegur" panose="00000500000000000000" pitchFamily="50" charset="0"/>
                </a:rPr>
                <a:t>on with zero trusted providers </a:t>
              </a:r>
              <a:r>
                <a:rPr lang="en-US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- </a:t>
              </a:r>
              <a:r>
                <a:rPr lang="en-US" sz="1200" dirty="0">
                  <a:solidFill>
                    <a:prstClr val="white"/>
                  </a:solidFill>
                  <a:latin typeface="Vegur" panose="00000500000000000000" pitchFamily="50" charset="0"/>
                </a:rPr>
                <a:t>they don’t need </a:t>
              </a:r>
              <a:r>
                <a:rPr lang="en-US" sz="1200" dirty="0" smtClean="0">
                  <a:solidFill>
                    <a:prstClr val="white"/>
                  </a:solidFill>
                  <a:latin typeface="Vegur" panose="00000500000000000000" pitchFamily="50" charset="0"/>
                </a:rPr>
                <a:t>you.</a:t>
              </a:r>
              <a:endParaRPr lang="en-US" sz="1200" dirty="0">
                <a:solidFill>
                  <a:prstClr val="white"/>
                </a:solidFill>
                <a:latin typeface="Vegur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03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274" y="798285"/>
            <a:ext cx="7305703" cy="617132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14634" y="0"/>
            <a:ext cx="4529365" cy="1854653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 few more items…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14634" y="1854653"/>
            <a:ext cx="4529366" cy="522807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LinkedIn Group (private and secure)</a:t>
            </a:r>
          </a:p>
        </p:txBody>
      </p:sp>
    </p:spTree>
    <p:extLst>
      <p:ext uri="{BB962C8B-B14F-4D97-AF65-F5344CB8AC3E}">
        <p14:creationId xmlns:p14="http://schemas.microsoft.com/office/powerpoint/2010/main" val="152887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519989" y="371959"/>
            <a:ext cx="5572436" cy="55724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14634" y="0"/>
            <a:ext cx="4529365" cy="1854653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LinkedIn Group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14634" y="1854653"/>
            <a:ext cx="4529366" cy="500334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Completely private</a:t>
            </a:r>
          </a:p>
          <a:p>
            <a:r>
              <a:rPr lang="en-US" dirty="0" smtClean="0"/>
              <a:t>Email digests notifying you of activity</a:t>
            </a:r>
          </a:p>
          <a:p>
            <a:r>
              <a:rPr lang="en-US" dirty="0" smtClean="0"/>
              <a:t>Use @... to mention someone in a post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7861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274" y="798285"/>
            <a:ext cx="7305703" cy="617132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14634" y="0"/>
            <a:ext cx="4529365" cy="1854653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 few more items…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14634" y="1854653"/>
            <a:ext cx="4529366" cy="522807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LinkedIn Group (private and secure)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457200" lvl="1" indent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		POLL</a:t>
            </a:r>
          </a:p>
        </p:txBody>
      </p:sp>
    </p:spTree>
    <p:extLst>
      <p:ext uri="{BB962C8B-B14F-4D97-AF65-F5344CB8AC3E}">
        <p14:creationId xmlns:p14="http://schemas.microsoft.com/office/powerpoint/2010/main" val="14942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274" y="798285"/>
            <a:ext cx="7305703" cy="617132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14634" y="0"/>
            <a:ext cx="4529365" cy="1854653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 few more items…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14634" y="1854653"/>
            <a:ext cx="4529366" cy="511495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LinkedIn Group (private and secure)</a:t>
            </a:r>
          </a:p>
          <a:p>
            <a:r>
              <a:rPr lang="en-US" dirty="0" smtClean="0"/>
              <a:t>These sessions will be 45 minutes</a:t>
            </a:r>
          </a:p>
          <a:p>
            <a:r>
              <a:rPr lang="en-US" dirty="0" smtClean="0"/>
              <a:t>Little injections of value in between sessions</a:t>
            </a:r>
          </a:p>
          <a:p>
            <a:pPr lvl="1"/>
            <a:r>
              <a:rPr lang="en-US" dirty="0" smtClean="0"/>
              <a:t>Videos</a:t>
            </a:r>
          </a:p>
          <a:p>
            <a:pPr lvl="1"/>
            <a:r>
              <a:rPr lang="en-US" dirty="0" smtClean="0"/>
              <a:t>Podcast</a:t>
            </a:r>
          </a:p>
          <a:p>
            <a:pPr lvl="1"/>
            <a:r>
              <a:rPr lang="en-US" dirty="0" smtClean="0"/>
              <a:t>Forum / LinkedIn Discussions</a:t>
            </a:r>
          </a:p>
        </p:txBody>
      </p:sp>
    </p:spTree>
    <p:extLst>
      <p:ext uri="{BB962C8B-B14F-4D97-AF65-F5344CB8AC3E}">
        <p14:creationId xmlns:p14="http://schemas.microsoft.com/office/powerpoint/2010/main" val="82308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89200"/>
            <a:ext cx="9144000" cy="4368800"/>
          </a:xfrm>
        </p:spPr>
        <p:txBody>
          <a:bodyPr anchor="t">
            <a:normAutofit/>
          </a:bodyPr>
          <a:lstStyle/>
          <a:p>
            <a:pPr>
              <a:lnSpc>
                <a:spcPts val="5000"/>
              </a:lnSpc>
            </a:pPr>
            <a:r>
              <a:rPr lang="en-US" sz="5400" b="1" dirty="0" smtClean="0">
                <a:solidFill>
                  <a:srgbClr val="A28650"/>
                </a:solidFill>
                <a:latin typeface="Baskerville Old Face" panose="02020602080505020303" pitchFamily="18" charset="0"/>
              </a:rPr>
              <a:t>Questions / Discussion</a:t>
            </a:r>
            <a:br>
              <a:rPr lang="en-US" sz="5400" b="1" dirty="0" smtClean="0">
                <a:solidFill>
                  <a:srgbClr val="A28650"/>
                </a:solidFill>
                <a:latin typeface="Baskerville Old Face" panose="02020602080505020303" pitchFamily="18" charset="0"/>
              </a:rPr>
            </a:br>
            <a:r>
              <a:rPr lang="en-US" sz="5400" b="1" dirty="0">
                <a:solidFill>
                  <a:srgbClr val="A28650"/>
                </a:solidFill>
                <a:latin typeface="Baskerville Old Face" panose="02020602080505020303" pitchFamily="18" charset="0"/>
              </a:rPr>
              <a:t/>
            </a:r>
            <a:br>
              <a:rPr lang="en-US" sz="5400" b="1" dirty="0">
                <a:solidFill>
                  <a:srgbClr val="A28650"/>
                </a:solidFill>
                <a:latin typeface="Baskerville Old Face" panose="02020602080505020303" pitchFamily="18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Chris Peterson</a:t>
            </a:r>
            <a:b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cpeterson@vectorfirm.com</a:t>
            </a:r>
            <a:b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321-439-3025</a:t>
            </a:r>
            <a:r>
              <a:rPr lang="en-US" sz="5400" b="1" dirty="0" smtClean="0">
                <a:solidFill>
                  <a:srgbClr val="A28650"/>
                </a:solidFill>
                <a:latin typeface="Baskerville Old Face" panose="02020602080505020303" pitchFamily="18" charset="0"/>
              </a:rPr>
              <a:t/>
            </a:r>
            <a:br>
              <a:rPr lang="en-US" sz="5400" b="1" dirty="0" smtClean="0">
                <a:solidFill>
                  <a:srgbClr val="A28650"/>
                </a:solidFill>
                <a:latin typeface="Baskerville Old Face" panose="02020602080505020303" pitchFamily="18" charset="0"/>
              </a:rPr>
            </a:br>
            <a:endParaRPr lang="id-ID" sz="5400" b="1" dirty="0">
              <a:solidFill>
                <a:srgbClr val="A2865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14" y="1542372"/>
            <a:ext cx="2700172" cy="58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6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39105"/>
            <a:ext cx="9252487" cy="948432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" y="1300764"/>
            <a:ext cx="4989030" cy="9626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-184666"/>
            <a:ext cx="9143999" cy="1938992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Answer:  John C. Calhoun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7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1143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 </a:t>
            </a:r>
            <a:endParaRPr lang="id-ID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901" y="0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What’s This Mean to Me?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43000"/>
            <a:ext cx="4584878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4584879" y="1142999"/>
            <a:ext cx="4559121" cy="9089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-48039" y="1910095"/>
            <a:ext cx="4642909" cy="49648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 8"/>
          <p:cNvSpPr/>
          <p:nvPr/>
        </p:nvSpPr>
        <p:spPr>
          <a:xfrm>
            <a:off x="4556822" y="1910095"/>
            <a:ext cx="4615235" cy="49648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" y="1143000"/>
            <a:ext cx="4584878" cy="75019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Then</a:t>
            </a:r>
            <a:endParaRPr lang="id-ID" sz="2800" b="1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12935" y="1237802"/>
            <a:ext cx="4559122" cy="6083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Now</a:t>
            </a:r>
            <a:endParaRPr lang="id-ID" sz="2800" b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8039" y="1910096"/>
            <a:ext cx="4584878" cy="75019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80956" y="1940912"/>
            <a:ext cx="4559122" cy="7501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>
              <a:latin typeface="Vegur" panose="00000500000000000000" pitchFamily="50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78891" y="2357083"/>
            <a:ext cx="3730800" cy="450091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POC’s source of info was their sales people – the experts.</a:t>
            </a:r>
          </a:p>
          <a:p>
            <a:endParaRPr lang="en-US" sz="24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Hungry for information and trusted their sales person’s competence.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POC was THE expert internally.</a:t>
            </a:r>
          </a:p>
          <a:p>
            <a:endParaRPr lang="en-US" sz="2400" dirty="0" smtClean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Only needed lunch from an informed sales person.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d-ID" sz="24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771621" y="2351299"/>
            <a:ext cx="4241750" cy="358515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POC has access to everything they need.</a:t>
            </a:r>
          </a:p>
          <a:p>
            <a:endParaRPr lang="en-US" sz="24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POC has information overload and doesn’t read anything, but doesn’t trust sales person’s competence.</a:t>
            </a:r>
          </a:p>
          <a:p>
            <a:endParaRPr lang="en-US" sz="2400" dirty="0" smtClean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POC has turf battles.</a:t>
            </a:r>
          </a:p>
          <a:p>
            <a:endParaRPr lang="en-US" sz="2400" dirty="0" smtClean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Needs a knowledgeable sales professional to help them be smarter and better.</a:t>
            </a:r>
            <a:endParaRPr lang="id-ID" sz="2400" dirty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806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1143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 </a:t>
            </a:r>
            <a:endParaRPr lang="id-ID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901" y="0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What’s This Mean to Me?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43000"/>
            <a:ext cx="4584878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4584879" y="1142999"/>
            <a:ext cx="4559121" cy="9089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-48039" y="1910095"/>
            <a:ext cx="4642909" cy="49648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 8"/>
          <p:cNvSpPr/>
          <p:nvPr/>
        </p:nvSpPr>
        <p:spPr>
          <a:xfrm>
            <a:off x="4556822" y="1910095"/>
            <a:ext cx="4615235" cy="49648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" y="1143000"/>
            <a:ext cx="4584878" cy="75019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Then</a:t>
            </a:r>
            <a:endParaRPr lang="id-ID" sz="2800" b="1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12935" y="1237802"/>
            <a:ext cx="4559122" cy="6083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Now</a:t>
            </a:r>
            <a:endParaRPr lang="id-ID" sz="2800" b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8039" y="1910096"/>
            <a:ext cx="4584878" cy="75019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80956" y="1940912"/>
            <a:ext cx="4559122" cy="7501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>
              <a:latin typeface="Vegur" panose="00000500000000000000" pitchFamily="50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78891" y="2357083"/>
            <a:ext cx="3723173" cy="450091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POC’s source of info was their sales people.</a:t>
            </a:r>
          </a:p>
          <a:p>
            <a:endParaRPr lang="en-US" sz="24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Hungry for information and trusted their sales person’s competence.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POC was THE expert internally.</a:t>
            </a:r>
          </a:p>
          <a:p>
            <a:endParaRPr lang="en-US" sz="24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Only needed lunch from an informed sales person.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d-ID" sz="24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771621" y="2351299"/>
            <a:ext cx="4241750" cy="358515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POC has access to everything they need.</a:t>
            </a:r>
          </a:p>
          <a:p>
            <a:endParaRPr lang="en-US" sz="24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POC has information overload, but doesn’t trust sales person’s competence.</a:t>
            </a:r>
          </a:p>
          <a:p>
            <a:endParaRPr lang="en-US" sz="24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POC has turf battles.</a:t>
            </a:r>
          </a:p>
          <a:p>
            <a:endParaRPr lang="en-US" sz="2400" dirty="0" smtClean="0">
              <a:latin typeface="+mn-lt"/>
            </a:endParaRPr>
          </a:p>
          <a:p>
            <a:endParaRPr lang="en-US" sz="24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Needs a knowledgeable sales professional to help them be smarter and better.</a:t>
            </a:r>
            <a:endParaRPr lang="id-ID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4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What’s This Mean to Me?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2"/>
            <a:ext cx="9144000" cy="5532437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 smtClean="0"/>
              <a:t>Your customers and prospects need </a:t>
            </a:r>
            <a:r>
              <a:rPr lang="en-US" sz="4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(and are dying for) </a:t>
            </a:r>
            <a:r>
              <a:rPr lang="en-US" sz="4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 knowledgeable sales professional to help them be smarter and better.</a:t>
            </a:r>
            <a:endParaRPr lang="id-ID" sz="4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0249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What’s This Mean to Me?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2"/>
            <a:ext cx="9144000" cy="5532437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 smtClean="0"/>
              <a:t>Your customers and prospects need (and are dying for) </a:t>
            </a:r>
            <a:r>
              <a:rPr lang="en-US" sz="4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 knowledgeable sales professional to help them be smarter and better.</a:t>
            </a:r>
            <a:endParaRPr lang="id-ID" sz="4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6450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10041</TotalTime>
  <Words>1242</Words>
  <Application>Microsoft Office PowerPoint</Application>
  <PresentationFormat>On-screen Show (4:3)</PresentationFormat>
  <Paragraphs>256</Paragraphs>
  <Slides>44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Arial</vt:lpstr>
      <vt:lpstr>Baskerville Old Face</vt:lpstr>
      <vt:lpstr>Calibri</vt:lpstr>
      <vt:lpstr>Calibri Light</vt:lpstr>
      <vt:lpstr>Times New Roman</vt:lpstr>
      <vt:lpstr>Vegur</vt:lpstr>
      <vt:lpstr>Office Theme</vt:lpstr>
      <vt:lpstr>1_Office Theme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Winning New Business Specifically Tailored for:    Session #5: Becoming the Perceived Expert  February 16,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This Mean to Me?</vt:lpstr>
      <vt:lpstr>What’s This Mean to Me?</vt:lpstr>
      <vt:lpstr>What’s This Mean to Me?</vt:lpstr>
      <vt:lpstr>What’s This Mean to Me?</vt:lpstr>
      <vt:lpstr>What’s This Mean to Me?</vt:lpstr>
      <vt:lpstr>PowerPoint Presentation</vt:lpstr>
      <vt:lpstr>PowerPoint Presentation</vt:lpstr>
      <vt:lpstr>Create the Process</vt:lpstr>
      <vt:lpstr>Create the Process</vt:lpstr>
      <vt:lpstr>Becoming the Perceived Expert: Process</vt:lpstr>
      <vt:lpstr>Becoming the Perceived Expert: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This Mean to Me?</vt:lpstr>
      <vt:lpstr>What’s This Mean to Me?</vt:lpstr>
      <vt:lpstr>Stop Selling and  Start Teaching</vt:lpstr>
      <vt:lpstr>Best Practices to Teaching Customers</vt:lpstr>
      <vt:lpstr>PowerPoint Presentation</vt:lpstr>
      <vt:lpstr>PowerPoint Presentation</vt:lpstr>
      <vt:lpstr>Best Practices to Teaching Customers</vt:lpstr>
      <vt:lpstr>Best Practices to Teaching Customers</vt:lpstr>
      <vt:lpstr>Best Practices to Teaching Customers</vt:lpstr>
      <vt:lpstr>Thoughts &amp; Ideas </vt:lpstr>
      <vt:lpstr>Ideas</vt:lpstr>
      <vt:lpstr>PowerPoint Presentation</vt:lpstr>
      <vt:lpstr>PowerPoint Presentation</vt:lpstr>
      <vt:lpstr>PowerPoint Presentation</vt:lpstr>
      <vt:lpstr>A few more items…</vt:lpstr>
      <vt:lpstr>LinkedIn Group</vt:lpstr>
      <vt:lpstr>A few more items…</vt:lpstr>
      <vt:lpstr>A few more items…</vt:lpstr>
      <vt:lpstr>Questions / Discussion  Chris Peterson cpeterson@vectorfirm.com 321-439-3025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nac design</dc:creator>
  <cp:lastModifiedBy>Chris Peterson</cp:lastModifiedBy>
  <cp:revision>276</cp:revision>
  <dcterms:created xsi:type="dcterms:W3CDTF">2015-05-01T22:42:50Z</dcterms:created>
  <dcterms:modified xsi:type="dcterms:W3CDTF">2016-02-15T13:05:19Z</dcterms:modified>
</cp:coreProperties>
</file>