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4" r:id="rId2"/>
  </p:sldMasterIdLst>
  <p:notesMasterIdLst>
    <p:notesMasterId r:id="rId36"/>
  </p:notesMasterIdLst>
  <p:handoutMasterIdLst>
    <p:handoutMasterId r:id="rId37"/>
  </p:handoutMasterIdLst>
  <p:sldIdLst>
    <p:sldId id="297" r:id="rId3"/>
    <p:sldId id="319" r:id="rId4"/>
    <p:sldId id="353" r:id="rId5"/>
    <p:sldId id="304" r:id="rId6"/>
    <p:sldId id="299" r:id="rId7"/>
    <p:sldId id="301" r:id="rId8"/>
    <p:sldId id="329" r:id="rId9"/>
    <p:sldId id="335" r:id="rId10"/>
    <p:sldId id="268" r:id="rId11"/>
    <p:sldId id="334" r:id="rId12"/>
    <p:sldId id="331" r:id="rId13"/>
    <p:sldId id="332" r:id="rId14"/>
    <p:sldId id="351" r:id="rId15"/>
    <p:sldId id="352" r:id="rId16"/>
    <p:sldId id="328" r:id="rId17"/>
    <p:sldId id="354" r:id="rId18"/>
    <p:sldId id="278" r:id="rId19"/>
    <p:sldId id="337" r:id="rId20"/>
    <p:sldId id="338" r:id="rId21"/>
    <p:sldId id="327" r:id="rId22"/>
    <p:sldId id="339" r:id="rId23"/>
    <p:sldId id="340" r:id="rId24"/>
    <p:sldId id="326" r:id="rId25"/>
    <p:sldId id="345" r:id="rId26"/>
    <p:sldId id="325" r:id="rId27"/>
    <p:sldId id="341" r:id="rId28"/>
    <p:sldId id="323" r:id="rId29"/>
    <p:sldId id="348" r:id="rId30"/>
    <p:sldId id="324" r:id="rId31"/>
    <p:sldId id="342" r:id="rId32"/>
    <p:sldId id="343" r:id="rId33"/>
    <p:sldId id="285" r:id="rId34"/>
    <p:sldId id="310" r:id="rId35"/>
  </p:sldIdLst>
  <p:sldSz cx="9144000" cy="6858000" type="screen4x3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E2038"/>
    <a:srgbClr val="1F467A"/>
    <a:srgbClr val="252525"/>
    <a:srgbClr val="A5F4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3712" autoAdjust="0"/>
  </p:normalViewPr>
  <p:slideViewPr>
    <p:cSldViewPr snapToGrid="0">
      <p:cViewPr varScale="1">
        <p:scale>
          <a:sx n="62" d="100"/>
          <a:sy n="62" d="100"/>
        </p:scale>
        <p:origin x="1086" y="54"/>
      </p:cViewPr>
      <p:guideLst/>
    </p:cSldViewPr>
  </p:slideViewPr>
  <p:outlineViewPr>
    <p:cViewPr>
      <p:scale>
        <a:sx n="33" d="100"/>
        <a:sy n="33" d="100"/>
      </p:scale>
      <p:origin x="0" y="-445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0" d="100"/>
          <a:sy n="50" d="100"/>
        </p:scale>
        <p:origin x="2970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FFD584-1E0E-44DE-8F45-AA18B3E569F2}" type="datetimeFigureOut">
              <a:rPr lang="en-US" smtClean="0"/>
              <a:t>11/17/2015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264D01-BD3A-4771-9C8B-BB7CF5BB79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8331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03A95C-9034-4733-A0F0-3D62B4CCA743}" type="datetimeFigureOut">
              <a:rPr lang="en-US" smtClean="0"/>
              <a:t>11/17/2015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03C928-89CD-4341-AF61-1FF1EB6E90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241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03C928-89CD-4341-AF61-1FF1EB6E90A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1126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03C928-89CD-4341-AF61-1FF1EB6E90AE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0466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03C928-89CD-4341-AF61-1FF1EB6E90A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1853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03C928-89CD-4341-AF61-1FF1EB6E90A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7292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03C928-89CD-4341-AF61-1FF1EB6E90A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023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Tim</a:t>
            </a:r>
            <a:r>
              <a:rPr lang="en-US" baseline="0" dirty="0" smtClean="0"/>
              <a:t> a</a:t>
            </a:r>
            <a:r>
              <a:rPr lang="en-US" dirty="0" smtClean="0"/>
              <a:t>sk for opening social topics from</a:t>
            </a:r>
            <a:r>
              <a:rPr lang="en-US" baseline="0" dirty="0" smtClean="0"/>
              <a:t> people randomly</a:t>
            </a:r>
          </a:p>
          <a:p>
            <a:endParaRPr lang="en-US" baseline="0" dirty="0" smtClean="0"/>
          </a:p>
          <a:p>
            <a:r>
              <a:rPr lang="en-US" baseline="0" dirty="0" err="1" smtClean="0"/>
              <a:t>Elevat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03C928-89CD-4341-AF61-1FF1EB6E90A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1785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03C928-89CD-4341-AF61-1FF1EB6E90A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8070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03C928-89CD-4341-AF61-1FF1EB6E90A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7806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03C928-89CD-4341-AF61-1FF1EB6E90A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6740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03C928-89CD-4341-AF61-1FF1EB6E90A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9692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A6A6A-173D-4666-9DA8-61C00479EB98}" type="datetime1">
              <a:rPr lang="en-US" smtClean="0"/>
              <a:t>11/17/2015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7ED85-80FF-46FC-850E-AF289A9A304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562065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378F1-F62B-4183-80D7-D6C97BDD323E}" type="datetime1">
              <a:rPr lang="en-US" smtClean="0"/>
              <a:t>11/17/2015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7ED85-80FF-46FC-850E-AF289A9A304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686193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40573" y="493711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28650" y="1257300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40573" y="2319337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378F1-F62B-4183-80D7-D6C97BDD323E}" type="datetime1">
              <a:rPr lang="en-US" smtClean="0"/>
              <a:t>11/17/2015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7ED85-80FF-46FC-850E-AF289A9A304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863322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C2269-D05B-424C-9E00-871CEB3CF9FF}" type="datetime1">
              <a:rPr lang="en-US" smtClean="0"/>
              <a:t>11/17/2015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7ED85-80FF-46FC-850E-AF289A9A304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205538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BF433-275B-448F-9D95-90B39778DD42}" type="datetime1">
              <a:rPr lang="en-US" smtClean="0"/>
              <a:t>11/17/2015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7ED85-80FF-46FC-850E-AF289A9A304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525856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646ED-8B65-40E4-8DCC-4CB354C9DB24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17/11/2015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3D287-E5B9-4844-ADB3-08B01DFE0B41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5041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646ED-8B65-40E4-8DCC-4CB354C9DB24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17/11/2015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3D287-E5B9-4844-ADB3-08B01DFE0B41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5781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646ED-8B65-40E4-8DCC-4CB354C9DB24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17/11/2015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3D287-E5B9-4844-ADB3-08B01DFE0B41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3120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646ED-8B65-40E4-8DCC-4CB354C9DB24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17/11/2015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3D287-E5B9-4844-ADB3-08B01DFE0B41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5416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646ED-8B65-40E4-8DCC-4CB354C9DB24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17/11/2015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3D287-E5B9-4844-ADB3-08B01DFE0B41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1333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646ED-8B65-40E4-8DCC-4CB354C9DB24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17/11/2015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3D287-E5B9-4844-ADB3-08B01DFE0B41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4684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D0C77-6129-4B5C-B55D-878FAE3CC48F}" type="datetime1">
              <a:rPr lang="en-US" smtClean="0"/>
              <a:t>11/17/2015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7ED85-80FF-46FC-850E-AF289A9A304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546445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646ED-8B65-40E4-8DCC-4CB354C9DB24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17/11/2015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3D287-E5B9-4844-ADB3-08B01DFE0B41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2967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66172" y="384969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296194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73316" y="21717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646ED-8B65-40E4-8DCC-4CB354C9DB24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17/11/2015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3D287-E5B9-4844-ADB3-08B01DFE0B41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584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Content with Caption">
    <p:bg>
      <p:bgPr>
        <a:solidFill>
          <a:srgbClr val="0B13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66172" y="384969"/>
            <a:ext cx="2949178" cy="1600200"/>
          </a:xfrm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296194"/>
            <a:ext cx="4629150" cy="4873625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  <a:lvl2pPr>
              <a:defRPr sz="28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73316" y="2171700"/>
            <a:ext cx="2949178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646ED-8B65-40E4-8DCC-4CB354C9DB24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17/11/2015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3D287-E5B9-4844-ADB3-08B01DFE0B41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0299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646ED-8B65-40E4-8DCC-4CB354C9DB24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17/11/2015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3D287-E5B9-4844-ADB3-08B01DFE0B41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9506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646ED-8B65-40E4-8DCC-4CB354C9DB24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17/11/2015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3D287-E5B9-4844-ADB3-08B01DFE0B41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2566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646ED-8B65-40E4-8DCC-4CB354C9DB24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17/11/2015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3D287-E5B9-4844-ADB3-08B01DFE0B41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7594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2383E-DC25-4B52-BAE2-F6E6C45ECB7F}" type="datetime1">
              <a:rPr lang="en-US" smtClean="0"/>
              <a:t>11/17/2015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7ED85-80FF-46FC-850E-AF289A9A304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931781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0E410-C516-4F9A-A271-6FD06D218B92}" type="datetime1">
              <a:rPr lang="en-US" smtClean="0"/>
              <a:t>11/17/2015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7ED85-80FF-46FC-850E-AF289A9A304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115736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2CF8-5D05-44E8-9E07-B138D9987C4F}" type="datetime1">
              <a:rPr lang="en-US" smtClean="0"/>
              <a:t>11/17/2015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7ED85-80FF-46FC-850E-AF289A9A304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976302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AECBD-A3B0-488E-9A00-E96B99D2738F}" type="datetime1">
              <a:rPr lang="en-US" smtClean="0"/>
              <a:t>11/17/2015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7ED85-80FF-46FC-850E-AF289A9A304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276124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4699E-B335-45F9-8D76-2631E37A60C6}" type="datetime1">
              <a:rPr lang="en-US" smtClean="0"/>
              <a:t>11/17/2015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7ED85-80FF-46FC-850E-AF289A9A304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234781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DE0F2-B7AD-43D0-A49B-645266854E0A}" type="datetime1">
              <a:rPr lang="en-US" smtClean="0"/>
              <a:t>11/17/2015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7ED85-80FF-46FC-850E-AF289A9A304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928262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D092D-400E-42B9-9519-A8940284190E}" type="datetime1">
              <a:rPr lang="en-US" smtClean="0"/>
              <a:t>11/17/2015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7ED85-80FF-46FC-850E-AF289A9A304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537299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14699E-B335-45F9-8D76-2631E37A60C6}" type="datetime1">
              <a:rPr lang="en-US" smtClean="0"/>
              <a:t>11/17/2015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67ED85-80FF-46FC-850E-AF289A9A304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351409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72" r:id="rId7"/>
    <p:sldLayoutId id="2147483667" r:id="rId8"/>
    <p:sldLayoutId id="2147483668" r:id="rId9"/>
    <p:sldLayoutId id="2147483669" r:id="rId10"/>
    <p:sldLayoutId id="2147483673" r:id="rId11"/>
    <p:sldLayoutId id="2147483670" r:id="rId12"/>
    <p:sldLayoutId id="2147483671" r:id="rId1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C646ED-8B65-40E4-8DCC-4CB354C9DB24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17/11/2015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13D287-E5B9-4844-ADB3-08B01DFE0B41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75516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Relationship Id="rId4" Type="http://schemas.openxmlformats.org/officeDocument/2006/relationships/hyperlink" Target="Networking%20Prep%20Sheet.docx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8.png"/><Relationship Id="rId5" Type="http://schemas.openxmlformats.org/officeDocument/2006/relationships/image" Target="../media/image17.gif"/><Relationship Id="rId4" Type="http://schemas.openxmlformats.org/officeDocument/2006/relationships/image" Target="../media/image16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9281" y="551688"/>
            <a:ext cx="5125433" cy="17997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449285"/>
            <a:ext cx="9144000" cy="3690258"/>
          </a:xfrm>
        </p:spPr>
        <p:txBody>
          <a:bodyPr anchor="ctr">
            <a:normAutofit/>
          </a:bodyPr>
          <a:lstStyle/>
          <a:p>
            <a:r>
              <a:rPr lang="en-US" sz="4400" b="1" dirty="0">
                <a:latin typeface="Baskerville Old Face" panose="02020602080505020303" pitchFamily="18" charset="0"/>
              </a:rPr>
              <a:t>Winning New Business</a:t>
            </a:r>
            <a:r>
              <a:rPr lang="en-US" sz="4800" b="1" dirty="0">
                <a:latin typeface="Baskerville Old Face" panose="02020602080505020303" pitchFamily="18" charset="0"/>
              </a:rPr>
              <a:t/>
            </a:r>
            <a:br>
              <a:rPr lang="en-US" sz="4800" b="1" dirty="0">
                <a:latin typeface="Baskerville Old Face" panose="02020602080505020303" pitchFamily="18" charset="0"/>
              </a:rPr>
            </a:br>
            <a:r>
              <a:rPr lang="en-US" sz="2000" i="1" dirty="0" smtClean="0">
                <a:latin typeface="Baskerville Old Face" panose="02020602080505020303" pitchFamily="18" charset="0"/>
              </a:rPr>
              <a:t>Specifically Tailored for:</a:t>
            </a:r>
            <a:r>
              <a:rPr lang="en-US" sz="2400" i="1" dirty="0" smtClean="0">
                <a:latin typeface="Baskerville Old Face" panose="02020602080505020303" pitchFamily="18" charset="0"/>
              </a:rPr>
              <a:t/>
            </a:r>
            <a:br>
              <a:rPr lang="en-US" sz="2400" i="1" dirty="0" smtClean="0">
                <a:latin typeface="Baskerville Old Face" panose="02020602080505020303" pitchFamily="18" charset="0"/>
              </a:rPr>
            </a:br>
            <a:r>
              <a:rPr lang="en-US" sz="5400" dirty="0">
                <a:latin typeface="Baskerville Old Face" panose="02020602080505020303" pitchFamily="18" charset="0"/>
              </a:rPr>
              <a:t/>
            </a:r>
            <a:br>
              <a:rPr lang="en-US" sz="5400" dirty="0">
                <a:latin typeface="Baskerville Old Face" panose="02020602080505020303" pitchFamily="18" charset="0"/>
              </a:rPr>
            </a:br>
            <a:r>
              <a:rPr lang="en-US" sz="3600" dirty="0" smtClean="0">
                <a:latin typeface="Baskerville Old Face" panose="02020602080505020303" pitchFamily="18" charset="0"/>
              </a:rPr>
              <a:t/>
            </a:r>
            <a:br>
              <a:rPr lang="en-US" sz="3600" dirty="0" smtClean="0">
                <a:latin typeface="Baskerville Old Face" panose="02020602080505020303" pitchFamily="18" charset="0"/>
              </a:rPr>
            </a:br>
            <a:r>
              <a:rPr lang="en-US" sz="3600" dirty="0" smtClean="0">
                <a:latin typeface="Baskerville Old Face" panose="02020602080505020303" pitchFamily="18" charset="0"/>
              </a:rPr>
              <a:t/>
            </a:r>
            <a:br>
              <a:rPr lang="en-US" sz="3600" dirty="0" smtClean="0">
                <a:latin typeface="Baskerville Old Face" panose="02020602080505020303" pitchFamily="18" charset="0"/>
              </a:rPr>
            </a:br>
            <a:r>
              <a:rPr lang="en-US" sz="3200" b="1" dirty="0" smtClean="0">
                <a:solidFill>
                  <a:schemeClr val="accent4">
                    <a:lumMod val="75000"/>
                  </a:schemeClr>
                </a:solidFill>
                <a:latin typeface="Baskerville Old Face" panose="02020602080505020303" pitchFamily="18" charset="0"/>
              </a:rPr>
              <a:t>Session #2: Business Development &amp; Networking</a:t>
            </a:r>
            <a:endParaRPr lang="id-ID" sz="4800" b="1" dirty="0">
              <a:solidFill>
                <a:schemeClr val="accent4">
                  <a:lumMod val="75000"/>
                </a:schemeClr>
              </a:solidFill>
              <a:latin typeface="Baskerville Old Face" panose="02020602080505020303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8081" y="3913413"/>
            <a:ext cx="1274847" cy="1291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4281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/>
          <p:cNvPicPr>
            <a:picLocks noGrp="1" noChangeAspect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31" r="18331"/>
          <a:stretch>
            <a:fillRect/>
          </a:stretch>
        </p:blipFill>
        <p:spPr>
          <a:xfrm>
            <a:off x="-497652" y="0"/>
            <a:ext cx="6513983" cy="68580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540572" y="0"/>
            <a:ext cx="3603427" cy="2093911"/>
          </a:xfrm>
          <a:solidFill>
            <a:schemeClr val="accent4">
              <a:lumMod val="50000"/>
            </a:schemeClr>
          </a:solidFill>
        </p:spPr>
        <p:txBody>
          <a:bodyPr>
            <a:normAutofit/>
          </a:bodyPr>
          <a:lstStyle/>
          <a:p>
            <a:r>
              <a:rPr lang="en-US" sz="4400" b="1" dirty="0" smtClean="0">
                <a:solidFill>
                  <a:schemeClr val="bg1"/>
                </a:solidFill>
              </a:rPr>
              <a:t>Conversation</a:t>
            </a:r>
            <a:endParaRPr lang="en-US" sz="4400" b="1" dirty="0">
              <a:solidFill>
                <a:schemeClr val="bg1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>
          <a:xfrm>
            <a:off x="5540573" y="2093910"/>
            <a:ext cx="3603426" cy="4764089"/>
          </a:xfrm>
          <a:solidFill>
            <a:schemeClr val="accent3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Focus </a:t>
            </a:r>
            <a:r>
              <a:rPr lang="en-US" sz="2400" dirty="0"/>
              <a:t>on </a:t>
            </a:r>
            <a:r>
              <a:rPr lang="en-US" sz="2400" dirty="0" smtClean="0"/>
              <a:t>the event </a:t>
            </a: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Ask what they’d like to get out of these meetings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Keep it social – let them bring up business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Last resort – ask them about their job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smtClean="0"/>
              <a:t>Ask </a:t>
            </a:r>
            <a:r>
              <a:rPr lang="en-US" sz="2400" dirty="0" smtClean="0"/>
              <a:t>permission for </a:t>
            </a:r>
            <a:r>
              <a:rPr lang="en-US" sz="2400" u="sng" dirty="0" smtClean="0"/>
              <a:t>minor</a:t>
            </a:r>
            <a:r>
              <a:rPr lang="en-US" sz="2400" dirty="0" smtClean="0"/>
              <a:t> next step</a:t>
            </a:r>
            <a:endParaRPr lang="en-US" sz="2400" dirty="0"/>
          </a:p>
          <a:p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27314" y="2322286"/>
            <a:ext cx="24674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2706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405506" y="1"/>
            <a:ext cx="4738493" cy="17145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" name="Rectangle 2"/>
          <p:cNvSpPr/>
          <p:nvPr/>
        </p:nvSpPr>
        <p:spPr>
          <a:xfrm>
            <a:off x="-33971" y="0"/>
            <a:ext cx="4439478" cy="1714500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-16986" y="285750"/>
            <a:ext cx="4439478" cy="1143000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dirty="0" smtClean="0">
                <a:solidFill>
                  <a:schemeClr val="bg1"/>
                </a:solidFill>
                <a:latin typeface="+mn-lt"/>
              </a:rPr>
              <a:t>Follow-Up</a:t>
            </a:r>
            <a:endParaRPr lang="en-US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651827" y="139936"/>
            <a:ext cx="4621487" cy="15184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/>
            </a:pPr>
            <a:r>
              <a:rPr lang="en-US" dirty="0" smtClean="0"/>
              <a:t>Block off follow-up time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Wait two days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Qualified</a:t>
            </a:r>
            <a:r>
              <a:rPr lang="en-US" dirty="0" smtClean="0"/>
              <a:t> </a:t>
            </a:r>
            <a:r>
              <a:rPr lang="en-US" dirty="0" smtClean="0"/>
              <a:t>plus </a:t>
            </a:r>
            <a:r>
              <a:rPr lang="en-US" dirty="0" smtClean="0"/>
              <a:t>20</a:t>
            </a:r>
            <a:r>
              <a:rPr lang="en-US" dirty="0" smtClean="0"/>
              <a:t>%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582057" y="3120571"/>
            <a:ext cx="42236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8021" y="1712529"/>
            <a:ext cx="6979269" cy="523445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59656" y="3425057"/>
            <a:ext cx="89843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smtClean="0"/>
              <a:t>The difference between socializing and </a:t>
            </a:r>
            <a:r>
              <a:rPr lang="en-US" sz="3200" i="1" dirty="0" smtClean="0"/>
              <a:t>networking?</a:t>
            </a:r>
            <a:endParaRPr lang="en-US" sz="3200" i="1" dirty="0"/>
          </a:p>
        </p:txBody>
      </p:sp>
    </p:spTree>
    <p:extLst>
      <p:ext uri="{BB962C8B-B14F-4D97-AF65-F5344CB8AC3E}">
        <p14:creationId xmlns:p14="http://schemas.microsoft.com/office/powerpoint/2010/main" val="2665014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98" r="18398"/>
          <a:stretch>
            <a:fillRect/>
          </a:stretch>
        </p:blipFill>
        <p:spPr>
          <a:xfrm>
            <a:off x="-973411" y="1"/>
            <a:ext cx="6513982" cy="6857999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540572" y="0"/>
            <a:ext cx="3603427" cy="2093911"/>
          </a:xfrm>
          <a:solidFill>
            <a:schemeClr val="accent4">
              <a:lumMod val="50000"/>
            </a:schemeClr>
          </a:solidFill>
        </p:spPr>
        <p:txBody>
          <a:bodyPr>
            <a:normAutofit/>
          </a:bodyPr>
          <a:lstStyle/>
          <a:p>
            <a:r>
              <a:rPr lang="en-US" sz="4400" b="1" dirty="0" smtClean="0">
                <a:solidFill>
                  <a:schemeClr val="bg1"/>
                </a:solidFill>
              </a:rPr>
              <a:t>Maintenance</a:t>
            </a:r>
            <a:endParaRPr lang="en-US" sz="4400" b="1" dirty="0">
              <a:solidFill>
                <a:schemeClr val="bg1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>
          <a:xfrm>
            <a:off x="5540573" y="2093910"/>
            <a:ext cx="3603426" cy="4764089"/>
          </a:xfrm>
          <a:solidFill>
            <a:schemeClr val="accent3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endParaRPr lang="en-US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Be proactive in offering help and connections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2 Letters / week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Random texts / emails / tweets</a:t>
            </a:r>
          </a:p>
          <a:p>
            <a:endParaRPr lang="en-US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27314" y="2322286"/>
            <a:ext cx="24674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27314" y="2322286"/>
            <a:ext cx="31205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4862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/>
          <p:cNvPicPr>
            <a:picLocks noGrp="1" noChangeAspect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8" r="2508"/>
          <a:stretch>
            <a:fillRect/>
          </a:stretch>
        </p:blipFill>
        <p:spPr>
          <a:xfrm>
            <a:off x="-609600" y="0"/>
            <a:ext cx="6150171" cy="6884978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540572" y="0"/>
            <a:ext cx="3603427" cy="2093911"/>
          </a:xfrm>
          <a:solidFill>
            <a:schemeClr val="accent4">
              <a:lumMod val="50000"/>
            </a:schemeClr>
          </a:solidFill>
        </p:spPr>
        <p:txBody>
          <a:bodyPr>
            <a:normAutofit/>
          </a:bodyPr>
          <a:lstStyle/>
          <a:p>
            <a:r>
              <a:rPr lang="en-US" sz="4400" b="1" dirty="0" smtClean="0">
                <a:solidFill>
                  <a:schemeClr val="bg1"/>
                </a:solidFill>
              </a:rPr>
              <a:t>Networking Best Practices</a:t>
            </a:r>
            <a:endParaRPr lang="en-US" sz="4400" b="1" dirty="0">
              <a:solidFill>
                <a:schemeClr val="bg1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>
          <a:xfrm>
            <a:off x="5540573" y="2093910"/>
            <a:ext cx="3603426" cy="4764089"/>
          </a:xfrm>
          <a:solidFill>
            <a:schemeClr val="accent3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457200" indent="-457200">
              <a:buAutoNum type="arabicPeriod"/>
            </a:pPr>
            <a:r>
              <a:rPr lang="en-US" sz="2400" dirty="0" smtClean="0"/>
              <a:t>Strategy</a:t>
            </a:r>
          </a:p>
          <a:p>
            <a:pPr marL="457200" indent="-457200">
              <a:buAutoNum type="arabicPeriod"/>
            </a:pPr>
            <a:r>
              <a:rPr lang="en-US" sz="2400" dirty="0" smtClean="0"/>
              <a:t>Ice Breaker</a:t>
            </a:r>
          </a:p>
          <a:p>
            <a:pPr marL="457200" indent="-457200">
              <a:buAutoNum type="arabicPeriod"/>
            </a:pPr>
            <a:r>
              <a:rPr lang="en-US" sz="2400" dirty="0" smtClean="0"/>
              <a:t>Conversation</a:t>
            </a:r>
          </a:p>
          <a:p>
            <a:pPr marL="457200" indent="-457200">
              <a:buAutoNum type="arabicPeriod"/>
            </a:pPr>
            <a:r>
              <a:rPr lang="en-US" sz="2400" dirty="0" smtClean="0"/>
              <a:t>Follow-up</a:t>
            </a:r>
          </a:p>
          <a:p>
            <a:pPr marL="457200" indent="-457200">
              <a:buAutoNum type="arabicPeriod"/>
            </a:pPr>
            <a:r>
              <a:rPr lang="en-US" sz="2400" dirty="0" smtClean="0"/>
              <a:t>Maintenance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27314" y="2322286"/>
            <a:ext cx="24674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931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/>
          <p:cNvPicPr>
            <a:picLocks noGrp="1" noChangeAspect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8" r="2508"/>
          <a:stretch>
            <a:fillRect/>
          </a:stretch>
        </p:blipFill>
        <p:spPr>
          <a:xfrm>
            <a:off x="-609600" y="0"/>
            <a:ext cx="6150171" cy="6884978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540572" y="0"/>
            <a:ext cx="3603427" cy="2093911"/>
          </a:xfrm>
          <a:solidFill>
            <a:schemeClr val="accent4">
              <a:lumMod val="50000"/>
            </a:schemeClr>
          </a:solidFill>
        </p:spPr>
        <p:txBody>
          <a:bodyPr>
            <a:normAutofit/>
          </a:bodyPr>
          <a:lstStyle/>
          <a:p>
            <a:r>
              <a:rPr lang="en-US" sz="4400" b="1" dirty="0" smtClean="0">
                <a:solidFill>
                  <a:schemeClr val="bg1"/>
                </a:solidFill>
              </a:rPr>
              <a:t>Networking Best Practices</a:t>
            </a:r>
            <a:endParaRPr lang="en-US" sz="4400" b="1" dirty="0">
              <a:solidFill>
                <a:schemeClr val="bg1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>
          <a:xfrm>
            <a:off x="5540573" y="2093910"/>
            <a:ext cx="3603426" cy="4764089"/>
          </a:xfrm>
          <a:solidFill>
            <a:schemeClr val="accent3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algn="ctr"/>
            <a:r>
              <a:rPr lang="en-US" sz="2400" dirty="0" smtClean="0">
                <a:hlinkClick r:id="rId4" action="ppaction://hlinkfile"/>
              </a:rPr>
              <a:t>Networking Event Prep Sheet</a:t>
            </a:r>
            <a:endParaRPr lang="en-US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27314" y="2322286"/>
            <a:ext cx="24674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2859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895626" y="3286151"/>
            <a:ext cx="7454348" cy="19720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6000" b="1" spc="-300" dirty="0">
              <a:solidFill>
                <a:schemeClr val="bg1"/>
              </a:solidFill>
              <a:latin typeface="Vegur" panose="00000500000000000000" pitchFamily="50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1654629"/>
            <a:ext cx="9245600" cy="3759200"/>
          </a:xfrm>
          <a:solidFill>
            <a:schemeClr val="accent3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dirty="0" smtClean="0"/>
              <a:t>A&amp;Es and Consultants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0" y="5295699"/>
            <a:ext cx="9245600" cy="1527176"/>
          </a:xfrm>
          <a:solidFill>
            <a:schemeClr val="accent4">
              <a:lumMod val="50000"/>
            </a:schemeClr>
          </a:solidFill>
        </p:spPr>
        <p:txBody>
          <a:bodyPr/>
          <a:lstStyle/>
          <a:p>
            <a:r>
              <a:rPr lang="en-US" i="1" dirty="0" smtClean="0">
                <a:solidFill>
                  <a:schemeClr val="bg1"/>
                </a:solidFill>
              </a:rPr>
              <a:t>Win the business before there is business</a:t>
            </a:r>
            <a:endParaRPr lang="en-US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0162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895626" y="3286151"/>
            <a:ext cx="7454348" cy="19720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6000" b="1" spc="-300" dirty="0">
              <a:solidFill>
                <a:schemeClr val="bg1"/>
              </a:solidFill>
              <a:latin typeface="Vegur" panose="00000500000000000000" pitchFamily="50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1654629"/>
            <a:ext cx="9245600" cy="3759200"/>
          </a:xfrm>
          <a:solidFill>
            <a:schemeClr val="accent3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dirty="0" smtClean="0"/>
              <a:t>A&amp;Es and Consultants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0" y="5295699"/>
            <a:ext cx="9245600" cy="1527176"/>
          </a:xfrm>
          <a:solidFill>
            <a:schemeClr val="accent4">
              <a:lumMod val="50000"/>
            </a:schemeClr>
          </a:solidFill>
        </p:spPr>
        <p:txBody>
          <a:bodyPr/>
          <a:lstStyle/>
          <a:p>
            <a:endParaRPr lang="en-US" i="1" dirty="0" smtClean="0">
              <a:solidFill>
                <a:schemeClr val="bg1"/>
              </a:solidFill>
            </a:endParaRPr>
          </a:p>
          <a:p>
            <a:pPr algn="ctr"/>
            <a:r>
              <a:rPr lang="en-US" sz="3200" i="1" dirty="0" smtClean="0">
                <a:solidFill>
                  <a:schemeClr val="bg1"/>
                </a:solidFill>
              </a:rPr>
              <a:t>Poll Question #2</a:t>
            </a:r>
            <a:endParaRPr lang="en-US" sz="32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12307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2963878"/>
            <a:ext cx="6027313" cy="286217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8" name="Rectangle 7"/>
          <p:cNvSpPr/>
          <p:nvPr/>
        </p:nvSpPr>
        <p:spPr>
          <a:xfrm>
            <a:off x="0" y="1552600"/>
            <a:ext cx="6027314" cy="1812700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-121430" y="1552600"/>
            <a:ext cx="6148744" cy="1812700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pc="-150" dirty="0" smtClean="0">
                <a:solidFill>
                  <a:schemeClr val="bg1"/>
                </a:solidFill>
                <a:latin typeface="+mn-lt"/>
              </a:rPr>
              <a:t>Pick top five per office</a:t>
            </a:r>
            <a:endParaRPr lang="en-US" spc="-15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269573" y="3798070"/>
            <a:ext cx="5501425" cy="186993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200" dirty="0" smtClean="0"/>
              <a:t>… and formally call on them two to four times per year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878634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23452" y="-868680"/>
            <a:ext cx="14982415" cy="10584943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-426231" y="0"/>
            <a:ext cx="4982991" cy="1125094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-121431" y="-343803"/>
            <a:ext cx="4373391" cy="1812700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pc="-150" dirty="0" smtClean="0">
                <a:solidFill>
                  <a:schemeClr val="bg1"/>
                </a:solidFill>
                <a:latin typeface="+mn-lt"/>
              </a:rPr>
              <a:t>Become their specialist</a:t>
            </a:r>
            <a:endParaRPr lang="en-US" spc="-15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2248988" y="2337577"/>
            <a:ext cx="2861854" cy="314038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200" dirty="0" smtClean="0"/>
              <a:t>“Get me the guy that sort of knows </a:t>
            </a:r>
            <a:r>
              <a:rPr lang="en-US" sz="3200" dirty="0" smtClean="0"/>
              <a:t>a little bit about </a:t>
            </a:r>
            <a:r>
              <a:rPr lang="en-US" sz="3200" dirty="0" smtClean="0"/>
              <a:t>this … </a:t>
            </a:r>
            <a:r>
              <a:rPr lang="en-US" sz="3200" b="1" dirty="0" smtClean="0"/>
              <a:t>NOW!”</a:t>
            </a:r>
            <a:endParaRPr lang="en-US" sz="32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276600" y="5361747"/>
            <a:ext cx="29565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smtClean="0"/>
              <a:t>… </a:t>
            </a:r>
            <a:r>
              <a:rPr lang="en-US" sz="2800" i="1" dirty="0"/>
              <a:t>s</a:t>
            </a:r>
            <a:r>
              <a:rPr lang="en-US" sz="2800" i="1" dirty="0" smtClean="0"/>
              <a:t>aid no one ever</a:t>
            </a:r>
            <a:endParaRPr lang="en-US" sz="2800" i="1" dirty="0"/>
          </a:p>
        </p:txBody>
      </p:sp>
    </p:spTree>
    <p:extLst>
      <p:ext uri="{BB962C8B-B14F-4D97-AF65-F5344CB8AC3E}">
        <p14:creationId xmlns:p14="http://schemas.microsoft.com/office/powerpoint/2010/main" val="3315767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1" y="3373189"/>
            <a:ext cx="6027313" cy="195646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Annual </a:t>
            </a:r>
            <a:r>
              <a:rPr lang="en-US" sz="2400" dirty="0">
                <a:solidFill>
                  <a:schemeClr val="tx1"/>
                </a:solidFill>
              </a:rPr>
              <a:t>A&amp;E / Consultant event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Webinars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Get manufacturers </a:t>
            </a:r>
            <a:r>
              <a:rPr lang="en-US" sz="2400" dirty="0" smtClean="0">
                <a:solidFill>
                  <a:schemeClr val="tx1"/>
                </a:solidFill>
              </a:rPr>
              <a:t>involved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Casual calls / coffees</a:t>
            </a:r>
          </a:p>
          <a:p>
            <a:endParaRPr lang="id-ID" sz="2400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552600"/>
            <a:ext cx="6027314" cy="1812700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-121430" y="1552600"/>
            <a:ext cx="6148744" cy="1812700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pc="-150" dirty="0" smtClean="0">
                <a:solidFill>
                  <a:schemeClr val="bg1"/>
                </a:solidFill>
                <a:latin typeface="+mn-lt"/>
              </a:rPr>
              <a:t>Do more than Lunch &amp; Learns</a:t>
            </a:r>
            <a:endParaRPr lang="en-US" spc="-15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262944" y="3416457"/>
            <a:ext cx="5501425" cy="186993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32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493486" y="403497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1847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/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t="17" b="17"/>
          <a:stretch>
            <a:fillRect/>
          </a:stretch>
        </p:blipFill>
        <p:spPr>
          <a:xfrm>
            <a:off x="-565580" y="0"/>
            <a:ext cx="6513982" cy="6857999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540572" y="0"/>
            <a:ext cx="3603427" cy="2093911"/>
          </a:xfrm>
          <a:solidFill>
            <a:schemeClr val="accent4">
              <a:lumMod val="50000"/>
            </a:schemeClr>
          </a:solidFill>
        </p:spPr>
        <p:txBody>
          <a:bodyPr>
            <a:normAutofit/>
          </a:bodyPr>
          <a:lstStyle/>
          <a:p>
            <a:r>
              <a:rPr lang="en-US" sz="4400" b="1" dirty="0" smtClean="0">
                <a:solidFill>
                  <a:schemeClr val="bg1"/>
                </a:solidFill>
              </a:rPr>
              <a:t>Recap of Strategic Prospecting</a:t>
            </a:r>
            <a:endParaRPr lang="en-US" sz="4400" b="1" dirty="0">
              <a:solidFill>
                <a:schemeClr val="bg1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>
          <a:xfrm>
            <a:off x="5540573" y="2093910"/>
            <a:ext cx="3603426" cy="4764089"/>
          </a:xfrm>
          <a:solidFill>
            <a:schemeClr val="accent3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 smtClean="0"/>
          </a:p>
          <a:p>
            <a:r>
              <a:rPr lang="en-US" sz="2800" u="sng" dirty="0" smtClean="0"/>
              <a:t>Exercises:</a:t>
            </a:r>
          </a:p>
          <a:p>
            <a:endParaRPr lang="en-US" sz="2800" u="sng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Email to prospect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Define your Target Profile, as an office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Set up a LinkedIn and Twitter account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Remember, this is </a:t>
            </a:r>
            <a:r>
              <a:rPr lang="en-US" sz="2400" u="sng" dirty="0" smtClean="0"/>
              <a:t>HARD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5411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895626" y="3286151"/>
            <a:ext cx="7454348" cy="19720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6000" b="1" spc="-300" dirty="0">
              <a:solidFill>
                <a:schemeClr val="bg1"/>
              </a:solidFill>
              <a:latin typeface="Vegur" panose="00000500000000000000" pitchFamily="50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1654629"/>
            <a:ext cx="9245600" cy="3759200"/>
          </a:xfrm>
          <a:solidFill>
            <a:schemeClr val="accent3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dirty="0" smtClean="0"/>
              <a:t>Networking Groups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0" y="5295699"/>
            <a:ext cx="9245600" cy="1527176"/>
          </a:xfrm>
          <a:solidFill>
            <a:schemeClr val="accent4">
              <a:lumMod val="50000"/>
            </a:schemeClr>
          </a:solidFill>
        </p:spPr>
        <p:txBody>
          <a:bodyPr/>
          <a:lstStyle/>
          <a:p>
            <a:r>
              <a:rPr lang="en-US" i="1" dirty="0" smtClean="0">
                <a:solidFill>
                  <a:schemeClr val="bg1"/>
                </a:solidFill>
              </a:rPr>
              <a:t>Double or triple your prospecting efforts and bandwidth</a:t>
            </a:r>
            <a:endParaRPr lang="en-US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3804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Placeholder 9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46" r="11846"/>
          <a:stretch>
            <a:fillRect/>
          </a:stretch>
        </p:blipFill>
        <p:spPr>
          <a:xfrm>
            <a:off x="-565581" y="0"/>
            <a:ext cx="6513983" cy="68580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540572" y="0"/>
            <a:ext cx="3603427" cy="2093911"/>
          </a:xfrm>
          <a:solidFill>
            <a:schemeClr val="accent4">
              <a:lumMod val="50000"/>
            </a:schemeClr>
          </a:solidFill>
        </p:spPr>
        <p:txBody>
          <a:bodyPr>
            <a:normAutofit/>
          </a:bodyPr>
          <a:lstStyle/>
          <a:p>
            <a:r>
              <a:rPr lang="en-US" sz="4400" b="1" dirty="0" smtClean="0">
                <a:solidFill>
                  <a:schemeClr val="bg1"/>
                </a:solidFill>
              </a:rPr>
              <a:t>Who? </a:t>
            </a:r>
            <a:endParaRPr lang="en-US" sz="4400" b="1" dirty="0">
              <a:solidFill>
                <a:schemeClr val="bg1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>
          <a:xfrm>
            <a:off x="5540573" y="2093910"/>
            <a:ext cx="3603426" cy="4764089"/>
          </a:xfrm>
          <a:solidFill>
            <a:schemeClr val="accent3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endParaRPr lang="en-US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Commercial Movers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Telephone Company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Guard Company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IT Company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Office Furniture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Personnel Recruiter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Landscaper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27314" y="2322286"/>
            <a:ext cx="24674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2646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Placeholder 9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46" r="11846"/>
          <a:stretch>
            <a:fillRect/>
          </a:stretch>
        </p:blipFill>
        <p:spPr>
          <a:xfrm>
            <a:off x="-565581" y="0"/>
            <a:ext cx="6513983" cy="68580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540572" y="0"/>
            <a:ext cx="3603427" cy="2093911"/>
          </a:xfrm>
          <a:solidFill>
            <a:schemeClr val="accent4">
              <a:lumMod val="50000"/>
            </a:schemeClr>
          </a:solidFill>
        </p:spPr>
        <p:txBody>
          <a:bodyPr>
            <a:normAutofit/>
          </a:bodyPr>
          <a:lstStyle/>
          <a:p>
            <a:r>
              <a:rPr lang="en-US" sz="4400" b="1" dirty="0" smtClean="0">
                <a:solidFill>
                  <a:schemeClr val="bg1"/>
                </a:solidFill>
              </a:rPr>
              <a:t>How?</a:t>
            </a:r>
            <a:endParaRPr lang="en-US" sz="4400" b="1" dirty="0">
              <a:solidFill>
                <a:schemeClr val="bg1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>
          <a:xfrm>
            <a:off x="5540573" y="2093910"/>
            <a:ext cx="3603426" cy="4764089"/>
          </a:xfrm>
          <a:solidFill>
            <a:schemeClr val="accent3">
              <a:lumMod val="60000"/>
              <a:lumOff val="40000"/>
            </a:schemeClr>
          </a:solidFill>
        </p:spPr>
        <p:txBody>
          <a:bodyPr>
            <a:normAutofit lnSpcReduction="10000"/>
          </a:bodyPr>
          <a:lstStyle/>
          <a:p>
            <a:endParaRPr lang="en-US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Block off time during the ramp-up phase (45-60 days)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Meet bi-weekly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Meet at the same place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Establish clear </a:t>
            </a:r>
            <a:r>
              <a:rPr lang="en-US" sz="2400" dirty="0" smtClean="0"/>
              <a:t>goals and guidelines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Run the meetings like a clock and end on time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Start a closed LinkedIn group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27314" y="2322286"/>
            <a:ext cx="24674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5988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3199" y="-121887"/>
            <a:ext cx="6197601" cy="4649554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895626" y="3286151"/>
            <a:ext cx="7454348" cy="19720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6000" b="1" spc="-300" dirty="0">
              <a:solidFill>
                <a:schemeClr val="bg1"/>
              </a:solidFill>
              <a:latin typeface="Vegur" panose="00000500000000000000" pitchFamily="50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4368800"/>
            <a:ext cx="9245600" cy="939800"/>
          </a:xfrm>
          <a:solidFill>
            <a:schemeClr val="bg1"/>
          </a:solidFill>
        </p:spPr>
        <p:txBody>
          <a:bodyPr/>
          <a:lstStyle/>
          <a:p>
            <a:r>
              <a:rPr lang="en-US" dirty="0" smtClean="0"/>
              <a:t>Unique Associations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0" y="5319712"/>
            <a:ext cx="9245600" cy="1527176"/>
          </a:xfrm>
          <a:solidFill>
            <a:schemeClr val="accent4">
              <a:lumMod val="50000"/>
            </a:schemeClr>
          </a:solidFill>
        </p:spPr>
        <p:txBody>
          <a:bodyPr/>
          <a:lstStyle/>
          <a:p>
            <a:r>
              <a:rPr lang="en-US" i="1" dirty="0" smtClean="0">
                <a:solidFill>
                  <a:schemeClr val="bg1"/>
                </a:solidFill>
              </a:rPr>
              <a:t>The easiest way to be unique is to be the only one</a:t>
            </a:r>
            <a:endParaRPr lang="en-US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8489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1657" y="3844236"/>
            <a:ext cx="2451884" cy="245188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343524"/>
            <a:ext cx="3028950" cy="15144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400" y="3277098"/>
            <a:ext cx="3015344" cy="1519734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540572" y="0"/>
            <a:ext cx="3603427" cy="2093911"/>
          </a:xfrm>
          <a:solidFill>
            <a:schemeClr val="accent4">
              <a:lumMod val="50000"/>
            </a:schemeClr>
          </a:solidFill>
        </p:spPr>
        <p:txBody>
          <a:bodyPr>
            <a:normAutofit/>
          </a:bodyPr>
          <a:lstStyle/>
          <a:p>
            <a:r>
              <a:rPr lang="en-US" sz="4400" b="1" dirty="0" smtClean="0">
                <a:solidFill>
                  <a:schemeClr val="bg1"/>
                </a:solidFill>
              </a:rPr>
              <a:t>What to do?</a:t>
            </a:r>
            <a:endParaRPr lang="en-US" sz="4400" b="1" dirty="0">
              <a:solidFill>
                <a:schemeClr val="bg1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>
          <a:xfrm>
            <a:off x="5540573" y="2093910"/>
            <a:ext cx="3603426" cy="4764089"/>
          </a:xfrm>
          <a:solidFill>
            <a:schemeClr val="accent3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endParaRPr lang="en-US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Pick one primary group per person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Take on a leadership role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Speak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Invite manufacturers to speak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Become known as the expert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27314" y="2322286"/>
            <a:ext cx="24674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1" r="3171"/>
          <a:stretch>
            <a:fillRect/>
          </a:stretch>
        </p:blipFill>
        <p:spPr>
          <a:xfrm>
            <a:off x="344390" y="192354"/>
            <a:ext cx="2340429" cy="2464032"/>
          </a:xfr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05410" y="371398"/>
            <a:ext cx="2522664" cy="66385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52304" y="1995303"/>
            <a:ext cx="2428875" cy="809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6457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895626" y="3286151"/>
            <a:ext cx="7454348" cy="19720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6000" b="1" spc="-300" dirty="0">
              <a:solidFill>
                <a:schemeClr val="bg1"/>
              </a:solidFill>
              <a:latin typeface="Vegur" panose="00000500000000000000" pitchFamily="50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1654629"/>
            <a:ext cx="9245600" cy="3759200"/>
          </a:xfrm>
          <a:solidFill>
            <a:schemeClr val="accent3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dirty="0" smtClean="0"/>
              <a:t>Connectors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0" y="5295699"/>
            <a:ext cx="9245600" cy="1527176"/>
          </a:xfrm>
          <a:solidFill>
            <a:schemeClr val="accent4">
              <a:lumMod val="50000"/>
            </a:schemeClr>
          </a:solidFill>
        </p:spPr>
        <p:txBody>
          <a:bodyPr/>
          <a:lstStyle/>
          <a:p>
            <a:r>
              <a:rPr lang="en-US" i="1" dirty="0" smtClean="0">
                <a:solidFill>
                  <a:schemeClr val="bg1"/>
                </a:solidFill>
              </a:rPr>
              <a:t>There is an entire sector of people pulling all the strings.  Are you connected?</a:t>
            </a:r>
            <a:endParaRPr lang="en-US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8078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13103" y="-1"/>
            <a:ext cx="10281681" cy="6858001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540572" y="0"/>
            <a:ext cx="3603427" cy="2093911"/>
          </a:xfrm>
          <a:solidFill>
            <a:schemeClr val="accent4">
              <a:lumMod val="50000"/>
            </a:schemeClr>
          </a:solidFill>
        </p:spPr>
        <p:txBody>
          <a:bodyPr>
            <a:normAutofit/>
          </a:bodyPr>
          <a:lstStyle/>
          <a:p>
            <a:r>
              <a:rPr lang="en-US" sz="4400" b="1" dirty="0" smtClean="0">
                <a:solidFill>
                  <a:schemeClr val="bg1"/>
                </a:solidFill>
              </a:rPr>
              <a:t>What do I do?</a:t>
            </a:r>
            <a:endParaRPr lang="en-US" sz="4400" b="1" dirty="0">
              <a:solidFill>
                <a:schemeClr val="bg1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>
          <a:xfrm>
            <a:off x="5540573" y="2093910"/>
            <a:ext cx="3603426" cy="4989061"/>
          </a:xfrm>
          <a:solidFill>
            <a:schemeClr val="accent3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Identify </a:t>
            </a:r>
            <a:r>
              <a:rPr lang="en-US" sz="2400" dirty="0" smtClean="0"/>
              <a:t>two to four</a:t>
            </a:r>
            <a:endParaRPr lang="en-US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Due diligence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Follow-up with a </a:t>
            </a:r>
            <a:r>
              <a:rPr lang="en-US" sz="2400" u="sng" dirty="0" smtClean="0"/>
              <a:t>call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Transparent about needs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Don’t promise anything but a free lunch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Ask for an ongoing routine</a:t>
            </a:r>
          </a:p>
          <a:p>
            <a:endParaRPr lang="en-US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27314" y="2322286"/>
            <a:ext cx="24674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11010" y="2506952"/>
            <a:ext cx="21000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5305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895626" y="3286151"/>
            <a:ext cx="7454348" cy="19720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6000" b="1" spc="-300" dirty="0">
              <a:solidFill>
                <a:schemeClr val="bg1"/>
              </a:solidFill>
              <a:latin typeface="Vegur" panose="00000500000000000000" pitchFamily="50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1654629"/>
            <a:ext cx="9245600" cy="3759200"/>
          </a:xfrm>
          <a:solidFill>
            <a:schemeClr val="accent3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dirty="0" smtClean="0"/>
              <a:t>Virtual / Social Networks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0" y="5295699"/>
            <a:ext cx="9245600" cy="1527176"/>
          </a:xfrm>
          <a:solidFill>
            <a:schemeClr val="accent4">
              <a:lumMod val="50000"/>
            </a:schemeClr>
          </a:solidFill>
        </p:spPr>
        <p:txBody>
          <a:bodyPr/>
          <a:lstStyle/>
          <a:p>
            <a:r>
              <a:rPr lang="en-US" i="1" dirty="0" smtClean="0">
                <a:solidFill>
                  <a:schemeClr val="bg1"/>
                </a:solidFill>
              </a:rPr>
              <a:t>How strong is your online presence? </a:t>
            </a:r>
            <a:endParaRPr lang="en-US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1686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5729" y="2691618"/>
            <a:ext cx="3489615" cy="2022116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540572" y="0"/>
            <a:ext cx="3603427" cy="2093911"/>
          </a:xfrm>
          <a:solidFill>
            <a:schemeClr val="accent4">
              <a:lumMod val="50000"/>
            </a:schemeClr>
          </a:solidFill>
        </p:spPr>
        <p:txBody>
          <a:bodyPr>
            <a:normAutofit/>
          </a:bodyPr>
          <a:lstStyle/>
          <a:p>
            <a:r>
              <a:rPr lang="en-US" sz="4400" b="1" dirty="0" smtClean="0">
                <a:solidFill>
                  <a:schemeClr val="bg1"/>
                </a:solidFill>
              </a:rPr>
              <a:t>How?</a:t>
            </a:r>
            <a:endParaRPr lang="en-US" sz="4400" b="1" dirty="0">
              <a:solidFill>
                <a:schemeClr val="bg1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>
          <a:xfrm>
            <a:off x="5540573" y="2093910"/>
            <a:ext cx="3603426" cy="4989061"/>
          </a:xfrm>
          <a:solidFill>
            <a:schemeClr val="accent3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Pick two or three: think of bars from your 20s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Begin by liking and commenting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Start sharing … maybe with a comment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Start to add content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200" dirty="0" smtClean="0"/>
              <a:t>Submit </a:t>
            </a:r>
            <a:r>
              <a:rPr lang="en-US" sz="2200" dirty="0" smtClean="0"/>
              <a:t>discussions to blogs / LinkedIn </a:t>
            </a:r>
            <a:r>
              <a:rPr lang="en-US" sz="2200" dirty="0" smtClean="0"/>
              <a:t>groups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200" dirty="0" smtClean="0"/>
              <a:t>Tweet every day</a:t>
            </a:r>
            <a:endParaRPr lang="en-US" sz="2200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200" dirty="0" smtClean="0"/>
              <a:t>Check mobile at 3:00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27314" y="2322286"/>
            <a:ext cx="24674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7698" y="0"/>
            <a:ext cx="2972874" cy="297287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00341" y="4927757"/>
            <a:ext cx="3160577" cy="163979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290302"/>
            <a:ext cx="2567697" cy="2567697"/>
          </a:xfrm>
          <a:prstGeom prst="rect">
            <a:avLst/>
          </a:prstGeom>
        </p:spPr>
      </p:pic>
      <p:pic>
        <p:nvPicPr>
          <p:cNvPr id="7" name="Picture Placeholder 6"/>
          <p:cNvPicPr>
            <a:picLocks noGrp="1" noChangeAspect="1"/>
          </p:cNvPicPr>
          <p:nvPr>
            <p:ph type="pic" idx="1"/>
          </p:nvPr>
        </p:nvPicPr>
        <p:blipFill>
          <a:blip r:embed="rId6"/>
          <a:srcRect l="2434" r="2434"/>
          <a:stretch>
            <a:fillRect/>
          </a:stretch>
        </p:blipFill>
        <p:spPr>
          <a:xfrm>
            <a:off x="-15630" y="-53253"/>
            <a:ext cx="2607182" cy="2744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6340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895626" y="3286151"/>
            <a:ext cx="7454348" cy="19720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6000" b="1" spc="-300" dirty="0">
              <a:solidFill>
                <a:schemeClr val="bg1"/>
              </a:solidFill>
              <a:latin typeface="Vegur" panose="00000500000000000000" pitchFamily="50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1654629"/>
            <a:ext cx="9245600" cy="3759200"/>
          </a:xfrm>
          <a:solidFill>
            <a:schemeClr val="accent3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dirty="0" smtClean="0"/>
              <a:t>Manufacturers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0" y="5295698"/>
            <a:ext cx="9245600" cy="1594051"/>
          </a:xfrm>
          <a:solidFill>
            <a:schemeClr val="accent4">
              <a:lumMod val="50000"/>
            </a:schemeClr>
          </a:solidFill>
        </p:spPr>
        <p:txBody>
          <a:bodyPr/>
          <a:lstStyle/>
          <a:p>
            <a:r>
              <a:rPr lang="en-US" i="1" dirty="0" smtClean="0">
                <a:solidFill>
                  <a:schemeClr val="bg1"/>
                </a:solidFill>
              </a:rPr>
              <a:t>Who is your manufacturers’ favorite?</a:t>
            </a:r>
            <a:endParaRPr lang="en-US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2014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/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t="17" b="17"/>
          <a:stretch>
            <a:fillRect/>
          </a:stretch>
        </p:blipFill>
        <p:spPr>
          <a:xfrm>
            <a:off x="-565580" y="0"/>
            <a:ext cx="6513982" cy="6857999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540572" y="0"/>
            <a:ext cx="3603427" cy="2093911"/>
          </a:xfrm>
          <a:solidFill>
            <a:schemeClr val="accent4">
              <a:lumMod val="50000"/>
            </a:schemeClr>
          </a:solidFill>
        </p:spPr>
        <p:txBody>
          <a:bodyPr>
            <a:normAutofit/>
          </a:bodyPr>
          <a:lstStyle/>
          <a:p>
            <a:r>
              <a:rPr lang="en-US" sz="4400" b="1" dirty="0" smtClean="0">
                <a:solidFill>
                  <a:schemeClr val="bg1"/>
                </a:solidFill>
              </a:rPr>
              <a:t>Recap of Strategic Prospecting</a:t>
            </a:r>
            <a:endParaRPr lang="en-US" sz="4400" b="1" dirty="0">
              <a:solidFill>
                <a:schemeClr val="bg1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>
          <a:xfrm>
            <a:off x="5540573" y="2093910"/>
            <a:ext cx="3603426" cy="4764089"/>
          </a:xfrm>
          <a:solidFill>
            <a:schemeClr val="accent3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 smtClean="0"/>
          </a:p>
          <a:p>
            <a:endParaRPr lang="en-US" sz="2800" u="sng" dirty="0" smtClean="0"/>
          </a:p>
          <a:p>
            <a:pPr algn="ctr"/>
            <a:endParaRPr lang="en-US" sz="2400" dirty="0" smtClean="0"/>
          </a:p>
          <a:p>
            <a:pPr algn="ctr"/>
            <a:r>
              <a:rPr lang="en-US" sz="2400" dirty="0" smtClean="0"/>
              <a:t>Online Forum Work </a:t>
            </a:r>
            <a:endParaRPr lang="en-US" sz="2400" u="sng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68378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540572" y="0"/>
            <a:ext cx="3603427" cy="2093911"/>
          </a:xfrm>
          <a:solidFill>
            <a:schemeClr val="accent4">
              <a:lumMod val="50000"/>
            </a:schemeClr>
          </a:solidFill>
        </p:spPr>
        <p:txBody>
          <a:bodyPr>
            <a:normAutofit/>
          </a:bodyPr>
          <a:lstStyle/>
          <a:p>
            <a:r>
              <a:rPr lang="en-US" sz="4400" b="1" dirty="0" smtClean="0">
                <a:solidFill>
                  <a:schemeClr val="bg1"/>
                </a:solidFill>
              </a:rPr>
              <a:t>Sales </a:t>
            </a:r>
            <a:r>
              <a:rPr lang="en-US" sz="4400" b="1" dirty="0" smtClean="0">
                <a:solidFill>
                  <a:schemeClr val="bg1"/>
                </a:solidFill>
              </a:rPr>
              <a:t>P</a:t>
            </a:r>
            <a:r>
              <a:rPr lang="en-US" sz="4400" b="1" dirty="0" smtClean="0">
                <a:solidFill>
                  <a:schemeClr val="bg1"/>
                </a:solidFill>
              </a:rPr>
              <a:t>rofessional or Milkman? </a:t>
            </a:r>
            <a:endParaRPr lang="en-US" sz="4400" b="1" dirty="0">
              <a:solidFill>
                <a:schemeClr val="bg1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>
          <a:xfrm>
            <a:off x="5540573" y="2093910"/>
            <a:ext cx="3603426" cy="4989061"/>
          </a:xfrm>
          <a:solidFill>
            <a:schemeClr val="accent3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27314" y="2322286"/>
            <a:ext cx="24674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Picture Placeholder 1"/>
          <p:cNvSpPr>
            <a:spLocks noGrp="1"/>
          </p:cNvSpPr>
          <p:nvPr>
            <p:ph type="pic" idx="1"/>
          </p:nvPr>
        </p:nvSpPr>
        <p:spPr/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9029" y="0"/>
            <a:ext cx="5257800" cy="7893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4134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95" r="18395"/>
          <a:stretch>
            <a:fillRect/>
          </a:stretch>
        </p:blipFill>
        <p:spPr>
          <a:xfrm>
            <a:off x="0" y="0"/>
            <a:ext cx="6772759" cy="7215249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540572" y="0"/>
            <a:ext cx="3603427" cy="2093911"/>
          </a:xfrm>
          <a:solidFill>
            <a:schemeClr val="accent4">
              <a:lumMod val="50000"/>
            </a:schemeClr>
          </a:solidFill>
        </p:spPr>
        <p:txBody>
          <a:bodyPr>
            <a:normAutofit/>
          </a:bodyPr>
          <a:lstStyle/>
          <a:p>
            <a:r>
              <a:rPr lang="en-US" sz="4400" b="1" dirty="0" smtClean="0">
                <a:solidFill>
                  <a:schemeClr val="bg1"/>
                </a:solidFill>
              </a:rPr>
              <a:t>Help them become a Sales Professional</a:t>
            </a:r>
            <a:endParaRPr lang="en-US" sz="4400" b="1" dirty="0">
              <a:solidFill>
                <a:schemeClr val="bg1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>
          <a:xfrm>
            <a:off x="5540573" y="2093910"/>
            <a:ext cx="3603426" cy="4989061"/>
          </a:xfrm>
          <a:solidFill>
            <a:schemeClr val="accent3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Target two manufacturers, fo</a:t>
            </a:r>
            <a:r>
              <a:rPr lang="en-US" sz="2400" dirty="0" smtClean="0"/>
              <a:t>r now</a:t>
            </a:r>
            <a:endParaRPr lang="en-US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Share top five customers per manufacturer and develop strategy to win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Coordinate speaking events for them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Get them in front of A&amp;Es and Consultants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Invite them over for dinner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27314" y="2322286"/>
            <a:ext cx="24674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4279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4621" y="-405255"/>
            <a:ext cx="7738922" cy="771630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825238" y="1186536"/>
            <a:ext cx="5318761" cy="635426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" name="Rectangle 2"/>
          <p:cNvSpPr/>
          <p:nvPr/>
        </p:nvSpPr>
        <p:spPr>
          <a:xfrm>
            <a:off x="3825239" y="-405255"/>
            <a:ext cx="5534109" cy="1812700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885091" y="164548"/>
            <a:ext cx="4229310" cy="1145791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chemeClr val="bg1"/>
                </a:solidFill>
                <a:latin typeface="+mn-lt"/>
              </a:rPr>
              <a:t>Action Items &amp; Exercises</a:t>
            </a:r>
            <a:endParaRPr lang="en-US" sz="40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885091" y="1410304"/>
            <a:ext cx="5212023" cy="295336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en-US" sz="2200" u="sng" dirty="0" smtClean="0"/>
              <a:t>Action Items</a:t>
            </a:r>
          </a:p>
          <a:p>
            <a:pPr>
              <a:lnSpc>
                <a:spcPct val="120000"/>
              </a:lnSpc>
            </a:pPr>
            <a:r>
              <a:rPr lang="en-US" sz="2200" dirty="0" smtClean="0"/>
              <a:t>Identify </a:t>
            </a:r>
            <a:r>
              <a:rPr lang="en-US" sz="2200" dirty="0" smtClean="0"/>
              <a:t>the following:</a:t>
            </a:r>
          </a:p>
          <a:p>
            <a:pPr lvl="1">
              <a:lnSpc>
                <a:spcPct val="120000"/>
              </a:lnSpc>
            </a:pPr>
            <a:r>
              <a:rPr lang="en-US" sz="1800" dirty="0" smtClean="0"/>
              <a:t>Top five A&amp;E firms / consultants per office</a:t>
            </a:r>
          </a:p>
          <a:p>
            <a:pPr lvl="1">
              <a:lnSpc>
                <a:spcPct val="120000"/>
              </a:lnSpc>
            </a:pPr>
            <a:r>
              <a:rPr lang="en-US" sz="1800" dirty="0" smtClean="0"/>
              <a:t>One unique association that you’ll join – and plan on attending the next meeting</a:t>
            </a:r>
          </a:p>
          <a:p>
            <a:pPr lvl="1">
              <a:lnSpc>
                <a:spcPct val="120000"/>
              </a:lnSpc>
            </a:pPr>
            <a:r>
              <a:rPr lang="en-US" sz="1800" dirty="0" smtClean="0"/>
              <a:t>Two people for your network group – and meet with them</a:t>
            </a:r>
          </a:p>
          <a:p>
            <a:pPr lvl="1">
              <a:lnSpc>
                <a:spcPct val="120000"/>
              </a:lnSpc>
            </a:pPr>
            <a:r>
              <a:rPr lang="en-US" sz="1800" dirty="0" smtClean="0"/>
              <a:t>Three </a:t>
            </a:r>
            <a:r>
              <a:rPr lang="en-US" sz="1800" dirty="0" smtClean="0"/>
              <a:t>Connector</a:t>
            </a:r>
            <a:r>
              <a:rPr lang="en-US" sz="1800" dirty="0" smtClean="0"/>
              <a:t>s</a:t>
            </a:r>
            <a:endParaRPr lang="en-US" sz="1800" dirty="0" smtClean="0"/>
          </a:p>
          <a:p>
            <a:pPr lvl="1">
              <a:lnSpc>
                <a:spcPct val="120000"/>
              </a:lnSpc>
            </a:pPr>
            <a:r>
              <a:rPr lang="en-US" sz="1800" dirty="0" smtClean="0"/>
              <a:t>Add one </a:t>
            </a:r>
            <a:r>
              <a:rPr lang="en-US" sz="1800" dirty="0" smtClean="0"/>
              <a:t>social </a:t>
            </a:r>
            <a:r>
              <a:rPr lang="en-US" sz="1800" dirty="0" smtClean="0"/>
              <a:t>media outlets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2200" u="sng" dirty="0" smtClean="0"/>
              <a:t>Forum Exercise</a:t>
            </a:r>
            <a:endParaRPr lang="en-US" sz="2200" u="sng" dirty="0" smtClean="0"/>
          </a:p>
          <a:p>
            <a:pPr>
              <a:lnSpc>
                <a:spcPct val="120000"/>
              </a:lnSpc>
            </a:pPr>
            <a:r>
              <a:rPr lang="en-US" sz="2200" dirty="0" smtClean="0"/>
              <a:t>Tell </a:t>
            </a:r>
            <a:r>
              <a:rPr lang="en-US" sz="2200" dirty="0"/>
              <a:t>us the outcome </a:t>
            </a:r>
            <a:r>
              <a:rPr lang="en-US" sz="2200" dirty="0" smtClean="0"/>
              <a:t>of a networking action you took this </a:t>
            </a:r>
            <a:r>
              <a:rPr lang="en-US" sz="2200" dirty="0" smtClean="0"/>
              <a:t>month</a:t>
            </a:r>
            <a:r>
              <a:rPr lang="en-US" sz="2200" dirty="0"/>
              <a:t> </a:t>
            </a:r>
            <a:r>
              <a:rPr lang="en-US" sz="2200" dirty="0" smtClean="0"/>
              <a:t>– successes, challenges, questions, funny stories, etc.</a:t>
            </a:r>
            <a:endParaRPr lang="en-US" sz="1800" dirty="0" smtClean="0"/>
          </a:p>
          <a:p>
            <a:pPr>
              <a:lnSpc>
                <a:spcPct val="120000"/>
              </a:lnSpc>
            </a:pPr>
            <a:endParaRPr lang="en-US" sz="2200" dirty="0" smtClean="0"/>
          </a:p>
          <a:p>
            <a:pPr>
              <a:lnSpc>
                <a:spcPct val="120000"/>
              </a:lnSpc>
            </a:pPr>
            <a:endParaRPr lang="en-US" sz="2200" dirty="0" smtClean="0"/>
          </a:p>
          <a:p>
            <a:pPr>
              <a:lnSpc>
                <a:spcPct val="120000"/>
              </a:lnSpc>
            </a:pP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161214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489200"/>
            <a:ext cx="9144000" cy="4368800"/>
          </a:xfrm>
        </p:spPr>
        <p:txBody>
          <a:bodyPr anchor="t">
            <a:normAutofit/>
          </a:bodyPr>
          <a:lstStyle/>
          <a:p>
            <a:pPr>
              <a:lnSpc>
                <a:spcPts val="5000"/>
              </a:lnSpc>
            </a:pPr>
            <a:r>
              <a:rPr lang="en-US" sz="5400" b="1" dirty="0" smtClean="0">
                <a:solidFill>
                  <a:srgbClr val="A28650"/>
                </a:solidFill>
                <a:latin typeface="Baskerville Old Face" panose="02020602080505020303" pitchFamily="18" charset="0"/>
              </a:rPr>
              <a:t>Questions / Discussion</a:t>
            </a:r>
            <a:br>
              <a:rPr lang="en-US" sz="5400" b="1" dirty="0" smtClean="0">
                <a:solidFill>
                  <a:srgbClr val="A28650"/>
                </a:solidFill>
                <a:latin typeface="Baskerville Old Face" panose="02020602080505020303" pitchFamily="18" charset="0"/>
              </a:rPr>
            </a:br>
            <a:r>
              <a:rPr lang="en-US" sz="5400" b="1" dirty="0">
                <a:solidFill>
                  <a:srgbClr val="A28650"/>
                </a:solidFill>
                <a:latin typeface="Baskerville Old Face" panose="02020602080505020303" pitchFamily="18" charset="0"/>
              </a:rPr>
              <a:t/>
            </a:r>
            <a:br>
              <a:rPr lang="en-US" sz="5400" b="1" dirty="0">
                <a:solidFill>
                  <a:srgbClr val="A28650"/>
                </a:solidFill>
                <a:latin typeface="Baskerville Old Face" panose="02020602080505020303" pitchFamily="18" charset="0"/>
              </a:rPr>
            </a:br>
            <a:r>
              <a:rPr lang="en-US" sz="2400" dirty="0" smtClean="0">
                <a:solidFill>
                  <a:schemeClr val="bg1"/>
                </a:solidFill>
                <a:latin typeface="Baskerville Old Face" panose="02020602080505020303" pitchFamily="18" charset="0"/>
              </a:rPr>
              <a:t>Chris Peterson</a:t>
            </a:r>
            <a:br>
              <a:rPr lang="en-US" sz="2400" dirty="0" smtClean="0">
                <a:solidFill>
                  <a:schemeClr val="bg1"/>
                </a:solidFill>
                <a:latin typeface="Baskerville Old Face" panose="02020602080505020303" pitchFamily="18" charset="0"/>
              </a:rPr>
            </a:br>
            <a:r>
              <a:rPr lang="en-US" sz="2400" dirty="0" smtClean="0">
                <a:solidFill>
                  <a:schemeClr val="bg1"/>
                </a:solidFill>
                <a:latin typeface="Baskerville Old Face" panose="02020602080505020303" pitchFamily="18" charset="0"/>
              </a:rPr>
              <a:t>cpeterson@vectorfirm.com</a:t>
            </a:r>
            <a:br>
              <a:rPr lang="en-US" sz="2400" dirty="0" smtClean="0">
                <a:solidFill>
                  <a:schemeClr val="bg1"/>
                </a:solidFill>
                <a:latin typeface="Baskerville Old Face" panose="02020602080505020303" pitchFamily="18" charset="0"/>
              </a:rPr>
            </a:br>
            <a:r>
              <a:rPr lang="en-US" sz="2400" dirty="0" smtClean="0">
                <a:solidFill>
                  <a:schemeClr val="bg1"/>
                </a:solidFill>
                <a:latin typeface="Baskerville Old Face" panose="02020602080505020303" pitchFamily="18" charset="0"/>
              </a:rPr>
              <a:t>321-439-3025</a:t>
            </a:r>
            <a:r>
              <a:rPr lang="en-US" sz="5400" b="1" dirty="0" smtClean="0">
                <a:solidFill>
                  <a:srgbClr val="A28650"/>
                </a:solidFill>
                <a:latin typeface="Baskerville Old Face" panose="02020602080505020303" pitchFamily="18" charset="0"/>
              </a:rPr>
              <a:t/>
            </a:r>
            <a:br>
              <a:rPr lang="en-US" sz="5400" b="1" dirty="0" smtClean="0">
                <a:solidFill>
                  <a:srgbClr val="A28650"/>
                </a:solidFill>
                <a:latin typeface="Baskerville Old Face" panose="02020602080505020303" pitchFamily="18" charset="0"/>
              </a:rPr>
            </a:br>
            <a:endParaRPr lang="id-ID" sz="5400" b="1" dirty="0">
              <a:solidFill>
                <a:srgbClr val="A28650"/>
              </a:solidFill>
              <a:latin typeface="Baskerville Old Face" panose="02020602080505020303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1914" y="1542372"/>
            <a:ext cx="2700172" cy="587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0368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686629" y="2481943"/>
            <a:ext cx="5457372" cy="212140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dirty="0"/>
              <a:t>U</a:t>
            </a:r>
            <a:r>
              <a:rPr lang="en-US" sz="3600" dirty="0" smtClean="0"/>
              <a:t>nique activity that brings prospects to you; rather than you chasing prospects.</a:t>
            </a:r>
          </a:p>
          <a:p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0" y="2481942"/>
            <a:ext cx="3686629" cy="2123658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</a:rPr>
              <a:t>Business Development &amp; Networking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50995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540572" y="0"/>
            <a:ext cx="3603427" cy="2093911"/>
          </a:xfrm>
          <a:solidFill>
            <a:schemeClr val="accent4">
              <a:lumMod val="50000"/>
            </a:schemeClr>
          </a:solidFill>
        </p:spPr>
        <p:txBody>
          <a:bodyPr>
            <a:normAutofit/>
          </a:bodyPr>
          <a:lstStyle/>
          <a:p>
            <a:r>
              <a:rPr lang="en-US" sz="4400" b="1" dirty="0" smtClean="0">
                <a:solidFill>
                  <a:schemeClr val="bg1"/>
                </a:solidFill>
              </a:rPr>
              <a:t>Agenda</a:t>
            </a:r>
            <a:endParaRPr lang="en-US" sz="4400" b="1" dirty="0">
              <a:solidFill>
                <a:schemeClr val="bg1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>
          <a:xfrm>
            <a:off x="5540573" y="2093910"/>
            <a:ext cx="3603426" cy="4764089"/>
          </a:xfrm>
          <a:solidFill>
            <a:schemeClr val="accent3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Networking Best Practices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A&amp;Es and Consultants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Networking Groups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Unique Associations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Connectors</a:t>
            </a:r>
            <a:endParaRPr lang="en-US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Virtual </a:t>
            </a:r>
            <a:r>
              <a:rPr lang="en-US" sz="2400" dirty="0" smtClean="0"/>
              <a:t>/ Social </a:t>
            </a:r>
            <a:r>
              <a:rPr lang="en-US" sz="2400" dirty="0" smtClean="0"/>
              <a:t>Networks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Manufacturers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Action </a:t>
            </a:r>
            <a:r>
              <a:rPr lang="en-US" sz="2400" dirty="0" smtClean="0"/>
              <a:t>Items &amp; Exercises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8" r="2508"/>
          <a:stretch>
            <a:fillRect/>
          </a:stretch>
        </p:blipFill>
        <p:spPr>
          <a:xfrm>
            <a:off x="0" y="696912"/>
            <a:ext cx="5354435" cy="5637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3799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895626" y="3286151"/>
            <a:ext cx="7454348" cy="19720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6000" b="1" spc="-300" dirty="0">
              <a:solidFill>
                <a:schemeClr val="bg1"/>
              </a:solidFill>
              <a:latin typeface="Vegur" panose="00000500000000000000" pitchFamily="50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1654629"/>
            <a:ext cx="9245600" cy="3759200"/>
          </a:xfrm>
          <a:solidFill>
            <a:schemeClr val="accent3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dirty="0" smtClean="0"/>
              <a:t>Networking Best Practices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0" y="5295699"/>
            <a:ext cx="9245600" cy="1527176"/>
          </a:xfrm>
          <a:solidFill>
            <a:schemeClr val="accent4">
              <a:lumMod val="50000"/>
            </a:schemeClr>
          </a:solidFill>
        </p:spPr>
        <p:txBody>
          <a:bodyPr/>
          <a:lstStyle/>
          <a:p>
            <a:r>
              <a:rPr lang="en-US" i="1" dirty="0" smtClean="0">
                <a:solidFill>
                  <a:schemeClr val="bg1"/>
                </a:solidFill>
              </a:rPr>
              <a:t>How?</a:t>
            </a:r>
            <a:endParaRPr lang="en-US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2449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/>
          <p:cNvPicPr>
            <a:picLocks noGrp="1" noChangeAspect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8" r="2508"/>
          <a:stretch>
            <a:fillRect/>
          </a:stretch>
        </p:blipFill>
        <p:spPr>
          <a:xfrm>
            <a:off x="-609600" y="0"/>
            <a:ext cx="6150171" cy="6884978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540572" y="0"/>
            <a:ext cx="3603427" cy="2093911"/>
          </a:xfrm>
          <a:solidFill>
            <a:schemeClr val="accent4">
              <a:lumMod val="50000"/>
            </a:schemeClr>
          </a:solidFill>
        </p:spPr>
        <p:txBody>
          <a:bodyPr>
            <a:normAutofit/>
          </a:bodyPr>
          <a:lstStyle/>
          <a:p>
            <a:r>
              <a:rPr lang="en-US" sz="4400" b="1" dirty="0" smtClean="0">
                <a:solidFill>
                  <a:schemeClr val="bg1"/>
                </a:solidFill>
              </a:rPr>
              <a:t>Networking Best Practices</a:t>
            </a:r>
            <a:endParaRPr lang="en-US" sz="4400" b="1" dirty="0">
              <a:solidFill>
                <a:schemeClr val="bg1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>
          <a:xfrm>
            <a:off x="5540573" y="2093910"/>
            <a:ext cx="3603426" cy="4764089"/>
          </a:xfrm>
          <a:solidFill>
            <a:schemeClr val="accent3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457200" indent="-457200">
              <a:buAutoNum type="arabicPeriod"/>
            </a:pPr>
            <a:r>
              <a:rPr lang="en-US" sz="2400" dirty="0" smtClean="0"/>
              <a:t>Strategy</a:t>
            </a:r>
          </a:p>
          <a:p>
            <a:pPr marL="457200" indent="-457200">
              <a:buAutoNum type="arabicPeriod"/>
            </a:pPr>
            <a:r>
              <a:rPr lang="en-US" sz="2400" dirty="0" smtClean="0"/>
              <a:t>Ice Breaker</a:t>
            </a:r>
          </a:p>
          <a:p>
            <a:pPr marL="457200" indent="-457200">
              <a:buAutoNum type="arabicPeriod"/>
            </a:pPr>
            <a:r>
              <a:rPr lang="en-US" sz="2400" dirty="0" smtClean="0"/>
              <a:t>Conversation</a:t>
            </a:r>
          </a:p>
          <a:p>
            <a:pPr marL="457200" indent="-457200">
              <a:buAutoNum type="arabicPeriod"/>
            </a:pPr>
            <a:r>
              <a:rPr lang="en-US" sz="2400" dirty="0" smtClean="0"/>
              <a:t>Follow-up</a:t>
            </a:r>
          </a:p>
          <a:p>
            <a:pPr marL="457200" indent="-457200">
              <a:buAutoNum type="arabicPeriod"/>
            </a:pPr>
            <a:r>
              <a:rPr lang="en-US" sz="2400" dirty="0" smtClean="0"/>
              <a:t>Maintenance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27314" y="2322286"/>
            <a:ext cx="24674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0377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82" r="9882"/>
          <a:stretch>
            <a:fillRect/>
          </a:stretch>
        </p:blipFill>
        <p:spPr>
          <a:xfrm>
            <a:off x="0" y="-566735"/>
            <a:ext cx="7052288" cy="7424734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540572" y="0"/>
            <a:ext cx="3603427" cy="2093911"/>
          </a:xfrm>
          <a:solidFill>
            <a:schemeClr val="accent4">
              <a:lumMod val="50000"/>
            </a:schemeClr>
          </a:solidFill>
        </p:spPr>
        <p:txBody>
          <a:bodyPr>
            <a:normAutofit/>
          </a:bodyPr>
          <a:lstStyle/>
          <a:p>
            <a:r>
              <a:rPr lang="en-US" sz="4400" b="1" dirty="0" smtClean="0">
                <a:solidFill>
                  <a:schemeClr val="bg1"/>
                </a:solidFill>
              </a:rPr>
              <a:t>Strategy</a:t>
            </a:r>
            <a:endParaRPr lang="en-US" sz="4400" b="1" dirty="0">
              <a:solidFill>
                <a:schemeClr val="bg1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>
          <a:xfrm>
            <a:off x="5540573" y="2093910"/>
            <a:ext cx="3603426" cy="4764089"/>
          </a:xfrm>
          <a:solidFill>
            <a:schemeClr val="accent3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sz="2400" smtClean="0"/>
          </a:p>
          <a:p>
            <a:endParaRPr lang="en-US" sz="2400" dirty="0" smtClean="0"/>
          </a:p>
          <a:p>
            <a:pPr marL="457200" indent="-457200">
              <a:buAutoNum type="arabicPeriod"/>
            </a:pPr>
            <a:r>
              <a:rPr lang="en-US" sz="2400" dirty="0" smtClean="0"/>
              <a:t>Who?</a:t>
            </a:r>
          </a:p>
          <a:p>
            <a:pPr marL="457200" indent="-457200">
              <a:buAutoNum type="arabicPeriod"/>
            </a:pPr>
            <a:r>
              <a:rPr lang="en-US" sz="2400" dirty="0" smtClean="0"/>
              <a:t>Tactical Goals </a:t>
            </a:r>
          </a:p>
          <a:p>
            <a:pPr marL="457200" indent="-457200">
              <a:buAutoNum type="arabicPeriod"/>
            </a:pPr>
            <a:r>
              <a:rPr lang="en-US" sz="2400" dirty="0" smtClean="0"/>
              <a:t>Routine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27314" y="2322286"/>
            <a:ext cx="24674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9331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405506" y="1"/>
            <a:ext cx="4738493" cy="17145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" name="Rectangle 2"/>
          <p:cNvSpPr/>
          <p:nvPr/>
        </p:nvSpPr>
        <p:spPr>
          <a:xfrm>
            <a:off x="-33971" y="0"/>
            <a:ext cx="4439478" cy="1714500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-16986" y="285750"/>
            <a:ext cx="4439478" cy="1143000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dirty="0" smtClean="0">
                <a:solidFill>
                  <a:schemeClr val="bg1"/>
                </a:solidFill>
                <a:latin typeface="+mn-lt"/>
              </a:rPr>
              <a:t>Icebreaker</a:t>
            </a:r>
            <a:endParaRPr lang="en-US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422492" y="96158"/>
            <a:ext cx="4820637" cy="1518400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smtClean="0"/>
              <a:t>Two opening topics</a:t>
            </a:r>
            <a:endParaRPr lang="id-ID" sz="3200" dirty="0" smtClean="0"/>
          </a:p>
          <a:p>
            <a:r>
              <a:rPr lang="en-US" sz="3200" dirty="0" smtClean="0"/>
              <a:t>Crisp &amp; tailored </a:t>
            </a:r>
            <a:r>
              <a:rPr lang="en-US" sz="3200" dirty="0" smtClean="0"/>
              <a:t>Lobby Speech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582057" y="3120571"/>
            <a:ext cx="42236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1371" y="1503394"/>
            <a:ext cx="7242629" cy="6163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2748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7048</TotalTime>
  <Words>634</Words>
  <Application>Microsoft Office PowerPoint</Application>
  <PresentationFormat>On-screen Show (4:3)</PresentationFormat>
  <Paragraphs>186</Paragraphs>
  <Slides>33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33</vt:i4>
      </vt:variant>
    </vt:vector>
  </HeadingPairs>
  <TitlesOfParts>
    <vt:vector size="40" baseType="lpstr">
      <vt:lpstr>Arial</vt:lpstr>
      <vt:lpstr>Baskerville Old Face</vt:lpstr>
      <vt:lpstr>Calibri</vt:lpstr>
      <vt:lpstr>Calibri Light</vt:lpstr>
      <vt:lpstr>Vegur</vt:lpstr>
      <vt:lpstr>Office Theme</vt:lpstr>
      <vt:lpstr>1_Office Theme</vt:lpstr>
      <vt:lpstr>Winning New Business Specifically Tailored for:    Session #2: Business Development &amp; Networking</vt:lpstr>
      <vt:lpstr>Recap of Strategic Prospecting</vt:lpstr>
      <vt:lpstr>Recap of Strategic Prospecting</vt:lpstr>
      <vt:lpstr>PowerPoint Presentation</vt:lpstr>
      <vt:lpstr>Agenda</vt:lpstr>
      <vt:lpstr>Networking Best Practices</vt:lpstr>
      <vt:lpstr>Networking Best Practices</vt:lpstr>
      <vt:lpstr>Strategy</vt:lpstr>
      <vt:lpstr>PowerPoint Presentation</vt:lpstr>
      <vt:lpstr>Conversation</vt:lpstr>
      <vt:lpstr>PowerPoint Presentation</vt:lpstr>
      <vt:lpstr>Maintenance</vt:lpstr>
      <vt:lpstr>Networking Best Practices</vt:lpstr>
      <vt:lpstr>Networking Best Practices</vt:lpstr>
      <vt:lpstr>A&amp;Es and Consultants</vt:lpstr>
      <vt:lpstr>A&amp;Es and Consultants</vt:lpstr>
      <vt:lpstr>PowerPoint Presentation</vt:lpstr>
      <vt:lpstr>PowerPoint Presentation</vt:lpstr>
      <vt:lpstr>PowerPoint Presentation</vt:lpstr>
      <vt:lpstr>Networking Groups</vt:lpstr>
      <vt:lpstr>Who? </vt:lpstr>
      <vt:lpstr>How?</vt:lpstr>
      <vt:lpstr>Unique Associations</vt:lpstr>
      <vt:lpstr>What to do?</vt:lpstr>
      <vt:lpstr>Connectors</vt:lpstr>
      <vt:lpstr>What do I do?</vt:lpstr>
      <vt:lpstr>Virtual / Social Networks</vt:lpstr>
      <vt:lpstr>How?</vt:lpstr>
      <vt:lpstr>Manufacturers</vt:lpstr>
      <vt:lpstr>Sales Professional or Milkman? </vt:lpstr>
      <vt:lpstr>Help them become a Sales Professional</vt:lpstr>
      <vt:lpstr>PowerPoint Presentation</vt:lpstr>
      <vt:lpstr>Questions / Discussion  Chris Peterson cpeterson@vectorfirm.com 321-439-3025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nac design</dc:creator>
  <cp:lastModifiedBy>Chris Peterson</cp:lastModifiedBy>
  <cp:revision>183</cp:revision>
  <dcterms:created xsi:type="dcterms:W3CDTF">2015-05-01T22:42:50Z</dcterms:created>
  <dcterms:modified xsi:type="dcterms:W3CDTF">2015-11-17T17:32:09Z</dcterms:modified>
</cp:coreProperties>
</file>